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693" r:id="rId4"/>
    <p:sldId id="691" r:id="rId5"/>
    <p:sldId id="710" r:id="rId6"/>
    <p:sldId id="711" r:id="rId7"/>
    <p:sldId id="266" r:id="rId8"/>
    <p:sldId id="697" r:id="rId9"/>
    <p:sldId id="698" r:id="rId10"/>
    <p:sldId id="699" r:id="rId11"/>
    <p:sldId id="700" r:id="rId12"/>
    <p:sldId id="701" r:id="rId13"/>
    <p:sldId id="702" r:id="rId14"/>
    <p:sldId id="268" r:id="rId15"/>
    <p:sldId id="703" r:id="rId16"/>
    <p:sldId id="705" r:id="rId17"/>
    <p:sldId id="707" r:id="rId18"/>
    <p:sldId id="709" r:id="rId19"/>
    <p:sldId id="272" r:id="rId20"/>
    <p:sldId id="69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Breen Ferraro" initials="ABF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D00"/>
    <a:srgbClr val="0845BE"/>
    <a:srgbClr val="0A55EA"/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813" autoAdjust="0"/>
  </p:normalViewPr>
  <p:slideViewPr>
    <p:cSldViewPr>
      <p:cViewPr varScale="1">
        <p:scale>
          <a:sx n="103" d="100"/>
          <a:sy n="103" d="100"/>
        </p:scale>
        <p:origin x="-1140" y="-90"/>
      </p:cViewPr>
      <p:guideLst>
        <p:guide orient="horz" pos="2160"/>
        <p:guide orient="horz" pos="4176"/>
        <p:guide orient="horz" pos="768"/>
        <p:guide orient="horz" pos="1429"/>
        <p:guide pos="2880"/>
        <p:guide pos="4644"/>
        <p:guide pos="503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5E052AB6-D127-4F3F-BE58-D8C415191FF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8441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334C3D5-9BAC-40C1-8433-F58DA07DE86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8441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443F42-892D-435C-8626-10E2D7CA3E72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71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5ED45E-06CE-46A0-9519-5E426FF1B15F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4416F8-E9A4-41B7-B5CD-78B3B4330C4A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9AC6B3-9FEE-4F39-B962-4F00BFB27AE9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FCE77D-67B2-4866-B3EC-2F340EFA5A34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F26D10-CB1D-4B1D-985A-F1AA1437CF77}" type="slidenum">
              <a:rPr lang="en-US" altLang="en-US"/>
              <a:pPr/>
              <a:t>19</a:t>
            </a:fld>
            <a:endParaRPr lang="en-US" altLang="en-US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35FC6-E328-4C7A-961E-802C44608EDC}" type="slidenum">
              <a:rPr lang="en-US" altLang="en-US"/>
              <a:pPr/>
              <a:t>20</a:t>
            </a:fld>
            <a:endParaRPr lang="en-US" altLang="en-US" dirty="0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8130" name="Picture 1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813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685800"/>
          </a:xfrm>
        </p:spPr>
        <p:txBody>
          <a:bodyPr/>
          <a:lstStyle>
            <a:lvl1pPr>
              <a:defRPr sz="4000">
                <a:solidFill>
                  <a:srgbClr val="00ED00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8813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0" y="3597275"/>
            <a:ext cx="9144000" cy="1050925"/>
          </a:xfrm>
        </p:spPr>
        <p:txBody>
          <a:bodyPr wrap="none" tIns="0" bIns="0" anchorCtr="1"/>
          <a:lstStyle>
            <a:lvl1pPr marL="0" indent="0" algn="ctr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685A2C-52D6-4843-9D52-032AA486B29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271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7A6D98-8903-4EA8-B3C3-68130D66A69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291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562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2AC5869-656A-4E63-8A79-45672EE1AE6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786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562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2AC5869-656A-4E63-8A79-45672EE1AE6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809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B90C41-B3C5-4F77-B971-D0B718E8A9C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408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325191-EA01-4658-AAB4-233936CD285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472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4CE89E-E0FD-4138-BC53-CF76520E0E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88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562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2AC5869-656A-4E63-8A79-45672EE1AE6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761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517717-5C2A-4ED0-B7A1-AB4FEEA2532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280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D9207C-9104-451F-B032-4990D14DFE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047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710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71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871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871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ED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catc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424996"/>
            <a:ext cx="8229600" cy="1227208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Careers in Sports </a:t>
            </a:r>
            <a:r>
              <a:rPr lang="en-US" altLang="en-US" sz="3600" dirty="0" smtClean="0">
                <a:solidFill>
                  <a:schemeClr val="bg1"/>
                </a:solidFill>
              </a:rPr>
              <a:t>Medicine and Athletic Training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828800" y="2432124"/>
            <a:ext cx="5486400" cy="1239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400" dirty="0">
                <a:solidFill>
                  <a:srgbClr val="00ED00"/>
                </a:solidFill>
                <a:latin typeface="Arial" charset="0"/>
              </a:rPr>
              <a:t>Chapter </a:t>
            </a:r>
            <a:r>
              <a:rPr lang="en-US" altLang="en-US" sz="4400" dirty="0" smtClean="0">
                <a:solidFill>
                  <a:srgbClr val="00ED00"/>
                </a:solidFill>
                <a:latin typeface="Arial" charset="0"/>
              </a:rPr>
              <a:t>1</a:t>
            </a:r>
            <a:endParaRPr lang="en-US" altLang="en-US" sz="4400" i="1" dirty="0">
              <a:solidFill>
                <a:srgbClr val="00ED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Sense of humor/people skills</a:t>
            </a:r>
          </a:p>
          <a:p>
            <a:r>
              <a:rPr lang="en-US" dirty="0"/>
              <a:t>Good physical health</a:t>
            </a:r>
          </a:p>
          <a:p>
            <a:r>
              <a:rPr lang="en-US" dirty="0" smtClean="0"/>
              <a:t>Passionate about sports and helping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C5869-656A-4E63-8A79-45672EE1AE62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581892"/>
            <a:ext cx="7772400" cy="1295400"/>
          </a:xfrm>
        </p:spPr>
        <p:txBody>
          <a:bodyPr/>
          <a:lstStyle/>
          <a:p>
            <a:r>
              <a:rPr lang="en-US" sz="4000" dirty="0" smtClean="0"/>
              <a:t>Characteristics of a Successful Athletic Trainer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3915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7328"/>
            <a:ext cx="7772400" cy="914400"/>
          </a:xfrm>
        </p:spPr>
        <p:txBody>
          <a:bodyPr/>
          <a:lstStyle/>
          <a:p>
            <a:r>
              <a:rPr lang="en-US" dirty="0" smtClean="0"/>
              <a:t>CAATE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Commission on Accreditation of Athletic Training Education</a:t>
            </a:r>
          </a:p>
          <a:p>
            <a:pPr lvl="1" indent="-382588"/>
            <a:r>
              <a:rPr lang="en-US" dirty="0" smtClean="0"/>
              <a:t>To hold ATC credential, athletic trainers must earn a degree from a CAATE-accredited program and pass the Board of Certification certificate exam.</a:t>
            </a:r>
          </a:p>
          <a:p>
            <a:pPr lvl="1" indent="-382588"/>
            <a:r>
              <a:rPr lang="en-US" dirty="0" smtClean="0"/>
              <a:t>Accredited programs and exam information  available at </a:t>
            </a:r>
            <a:r>
              <a:rPr lang="en-US" dirty="0" smtClean="0">
                <a:hlinkClick r:id="rId2"/>
              </a:rPr>
              <a:t>www.bocatc.org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C5869-656A-4E63-8A79-45672EE1AE62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422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5016"/>
            <a:ext cx="7772400" cy="914400"/>
          </a:xfrm>
        </p:spPr>
        <p:txBody>
          <a:bodyPr/>
          <a:lstStyle/>
          <a:p>
            <a:r>
              <a:rPr lang="en-US" dirty="0" smtClean="0"/>
              <a:t>CAATE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</a:p>
          <a:p>
            <a:pPr lvl="1" indent="-382588"/>
            <a:r>
              <a:rPr lang="en-US" dirty="0" smtClean="0"/>
              <a:t>To provide comprehensive accreditation services to institutions that offer athletic training degree programs</a:t>
            </a:r>
          </a:p>
          <a:p>
            <a:pPr lvl="1" indent="-382588"/>
            <a:r>
              <a:rPr lang="en-US" dirty="0" smtClean="0"/>
              <a:t>To verity that all CAATE-accredited programs meet acceptable educational standards of professional (entry-level) training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C5869-656A-4E63-8A79-45672EE1AE62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333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7328"/>
            <a:ext cx="7772400" cy="914400"/>
          </a:xfrm>
        </p:spPr>
        <p:txBody>
          <a:bodyPr/>
          <a:lstStyle/>
          <a:p>
            <a:r>
              <a:rPr lang="en-US" dirty="0" smtClean="0"/>
              <a:t>Board of Certification (BOC)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Certifying organization for the athletic trainer</a:t>
            </a:r>
          </a:p>
          <a:p>
            <a:r>
              <a:rPr lang="en-US" dirty="0" smtClean="0"/>
              <a:t>Responsible for certification of athletic trainers since 1969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C5869-656A-4E63-8A79-45672EE1AE62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13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3E056-E7DF-4243-942F-5578741BF99C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9580"/>
            <a:ext cx="7772400" cy="1295400"/>
          </a:xfrm>
        </p:spPr>
        <p:txBody>
          <a:bodyPr/>
          <a:lstStyle/>
          <a:p>
            <a:r>
              <a:rPr lang="en-US" altLang="en-US" sz="4000" dirty="0"/>
              <a:t>National Athletic </a:t>
            </a:r>
            <a:br>
              <a:rPr lang="en-US" altLang="en-US" sz="4000" dirty="0"/>
            </a:br>
            <a:r>
              <a:rPr lang="en-US" altLang="en-US" sz="4000" dirty="0"/>
              <a:t>Trainers’ Association (NATA)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636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National membership organization for the profession of athletic training</a:t>
            </a:r>
          </a:p>
          <a:p>
            <a:r>
              <a:rPr lang="en-US" altLang="en-US" dirty="0" smtClean="0"/>
              <a:t>Mission is to:</a:t>
            </a:r>
            <a:endParaRPr lang="en-US" altLang="en-US" dirty="0"/>
          </a:p>
          <a:p>
            <a:pPr lvl="1" indent="-382588"/>
            <a:r>
              <a:rPr lang="en-US" altLang="en-US" dirty="0" smtClean="0"/>
              <a:t>Enhance the quality of health care provided by certified athletic trainers</a:t>
            </a:r>
            <a:endParaRPr lang="en-US" altLang="en-US" dirty="0"/>
          </a:p>
          <a:p>
            <a:pPr lvl="1" indent="-382588"/>
            <a:r>
              <a:rPr lang="en-US" altLang="en-US" dirty="0" smtClean="0"/>
              <a:t>Advance the athletic training profession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8052"/>
            <a:ext cx="7772400" cy="1295400"/>
          </a:xfrm>
        </p:spPr>
        <p:txBody>
          <a:bodyPr/>
          <a:lstStyle/>
          <a:p>
            <a:r>
              <a:rPr lang="en-US" sz="4000" dirty="0" smtClean="0"/>
              <a:t>Strength and Conditioning Specialists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765" y="1951722"/>
            <a:ext cx="7772400" cy="4267200"/>
          </a:xfrm>
        </p:spPr>
        <p:txBody>
          <a:bodyPr/>
          <a:lstStyle/>
          <a:p>
            <a:r>
              <a:rPr lang="en-US" sz="2800" dirty="0" smtClean="0"/>
              <a:t>CSCS credential obtained after passing a written exam</a:t>
            </a:r>
          </a:p>
          <a:p>
            <a:pPr lvl="1" indent="-392113"/>
            <a:r>
              <a:rPr lang="en-US" sz="2400" dirty="0" smtClean="0"/>
              <a:t>To be eligible for the exam, you must have a current CPR and AED certificate and hold a bachelor’s degree or higher.</a:t>
            </a:r>
          </a:p>
          <a:p>
            <a:r>
              <a:rPr lang="en-US" sz="2800" dirty="0" smtClean="0"/>
              <a:t>CSCS has different identities, determined by job setting</a:t>
            </a:r>
          </a:p>
          <a:p>
            <a:pPr lvl="1" indent="-392113"/>
            <a:r>
              <a:rPr lang="en-US" sz="2400" dirty="0" smtClean="0"/>
              <a:t>Personal trainer, fitness instructor, strength and conditioning specialist, strength coach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C5869-656A-4E63-8A79-45672EE1AE62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761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67328"/>
            <a:ext cx="7772400" cy="914400"/>
          </a:xfrm>
        </p:spPr>
        <p:txBody>
          <a:bodyPr/>
          <a:lstStyle/>
          <a:p>
            <a:r>
              <a:rPr lang="en-US" dirty="0" smtClean="0"/>
              <a:t>Other Related Careers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Teacher/College Professor</a:t>
            </a:r>
          </a:p>
          <a:p>
            <a:r>
              <a:rPr lang="en-US" dirty="0" smtClean="0"/>
              <a:t>Physical Therapist (PT)</a:t>
            </a:r>
          </a:p>
          <a:p>
            <a:r>
              <a:rPr lang="en-US" dirty="0" smtClean="0"/>
              <a:t>Physical Therapy Assistant/Aide</a:t>
            </a:r>
          </a:p>
          <a:p>
            <a:r>
              <a:rPr lang="en-US" dirty="0" smtClean="0"/>
              <a:t>Occupational Therapist (OT)</a:t>
            </a:r>
          </a:p>
          <a:p>
            <a:r>
              <a:rPr lang="en-US" dirty="0" smtClean="0"/>
              <a:t>Occupational Assistant/Aide</a:t>
            </a:r>
          </a:p>
          <a:p>
            <a:r>
              <a:rPr lang="en-US" dirty="0"/>
              <a:t>Emergency Medical Responder</a:t>
            </a:r>
          </a:p>
          <a:p>
            <a:r>
              <a:rPr lang="en-US" dirty="0"/>
              <a:t>Emergency Medical </a:t>
            </a:r>
            <a:r>
              <a:rPr lang="en-US" dirty="0" smtClean="0"/>
              <a:t>Technician (EMT)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1DF84-CA9D-485D-ACB6-937305E304C0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621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7328"/>
            <a:ext cx="7772400" cy="914400"/>
          </a:xfrm>
        </p:spPr>
        <p:txBody>
          <a:bodyPr/>
          <a:lstStyle/>
          <a:p>
            <a:r>
              <a:rPr lang="en-US" dirty="0" smtClean="0"/>
              <a:t>Other Related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Paramedic</a:t>
            </a:r>
          </a:p>
          <a:p>
            <a:r>
              <a:rPr lang="en-US" dirty="0" smtClean="0"/>
              <a:t>Exercise Physiologist/Biomechanics</a:t>
            </a:r>
          </a:p>
          <a:p>
            <a:r>
              <a:rPr lang="en-US" dirty="0" smtClean="0"/>
              <a:t>Massage Therapist</a:t>
            </a:r>
          </a:p>
          <a:p>
            <a:r>
              <a:rPr lang="en-US" dirty="0" smtClean="0"/>
              <a:t>Sports Psychologist</a:t>
            </a:r>
          </a:p>
          <a:p>
            <a:r>
              <a:rPr lang="en-US" dirty="0" smtClean="0"/>
              <a:t>Dietician</a:t>
            </a:r>
          </a:p>
          <a:p>
            <a:r>
              <a:rPr lang="en-US" dirty="0"/>
              <a:t>Chiropractor</a:t>
            </a:r>
          </a:p>
          <a:p>
            <a:r>
              <a:rPr lang="en-US" dirty="0"/>
              <a:t>Podiatrist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C5869-656A-4E63-8A79-45672EE1AE62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981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7328"/>
            <a:ext cx="7772400" cy="914400"/>
          </a:xfrm>
        </p:spPr>
        <p:txBody>
          <a:bodyPr/>
          <a:lstStyle/>
          <a:p>
            <a:r>
              <a:rPr lang="en-US" dirty="0" smtClean="0"/>
              <a:t>Other Related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Orthotics/Prosthetics Specialist</a:t>
            </a:r>
          </a:p>
          <a:p>
            <a:r>
              <a:rPr lang="en-US" dirty="0" smtClean="0"/>
              <a:t>Physician Assistant</a:t>
            </a:r>
          </a:p>
          <a:p>
            <a:r>
              <a:rPr lang="en-US" dirty="0" smtClean="0"/>
              <a:t>Physician</a:t>
            </a:r>
          </a:p>
          <a:p>
            <a:r>
              <a:rPr lang="en-US" dirty="0" smtClean="0"/>
              <a:t>Orthopedic Surgeon</a:t>
            </a:r>
          </a:p>
          <a:p>
            <a:r>
              <a:rPr lang="en-US" dirty="0" smtClean="0"/>
              <a:t>Equipment Personnel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C5869-656A-4E63-8A79-45672EE1AE62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35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01F98-E3EC-4CFF-B95F-D70986F7E256}" type="slidenum">
              <a:rPr lang="en-US" altLang="en-US"/>
              <a:pPr/>
              <a:t>19</a:t>
            </a:fld>
            <a:endParaRPr lang="en-US" alt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4968"/>
            <a:ext cx="7772400" cy="1295400"/>
          </a:xfrm>
        </p:spPr>
        <p:txBody>
          <a:bodyPr/>
          <a:lstStyle/>
          <a:p>
            <a:r>
              <a:rPr lang="en-US" altLang="en-US" sz="4000" dirty="0" smtClean="0"/>
              <a:t>Personal Attributes Required </a:t>
            </a:r>
            <a:r>
              <a:rPr lang="en-US" altLang="en-US" sz="4000" dirty="0"/>
              <a:t>for a Career in Sports Medicine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1748"/>
            <a:ext cx="7772400" cy="4114800"/>
          </a:xfrm>
        </p:spPr>
        <p:txBody>
          <a:bodyPr/>
          <a:lstStyle/>
          <a:p>
            <a:r>
              <a:rPr lang="en-US" altLang="en-US" dirty="0"/>
              <a:t>People skills</a:t>
            </a:r>
          </a:p>
          <a:p>
            <a:r>
              <a:rPr lang="en-US" altLang="en-US" dirty="0"/>
              <a:t>Communication skills</a:t>
            </a:r>
          </a:p>
          <a:p>
            <a:r>
              <a:rPr lang="en-US" altLang="en-US" dirty="0"/>
              <a:t>Leadership skills</a:t>
            </a:r>
          </a:p>
          <a:p>
            <a:r>
              <a:rPr lang="en-US" altLang="en-US" dirty="0"/>
              <a:t>Compassion</a:t>
            </a:r>
          </a:p>
          <a:p>
            <a:r>
              <a:rPr lang="en-US" altLang="en-US" dirty="0"/>
              <a:t>Good listening </a:t>
            </a:r>
            <a:r>
              <a:rPr lang="en-US" altLang="en-US" dirty="0" smtClean="0"/>
              <a:t>skills</a:t>
            </a:r>
          </a:p>
          <a:p>
            <a:r>
              <a:rPr lang="en-US" altLang="en-US" dirty="0"/>
              <a:t>Ability to follow directions and work as team member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94765" y="1942072"/>
            <a:ext cx="8153400" cy="4525963"/>
          </a:xfrm>
        </p:spPr>
        <p:txBody>
          <a:bodyPr/>
          <a:lstStyle/>
          <a:p>
            <a:r>
              <a:rPr lang="en-US" altLang="en-US" sz="2800" dirty="0"/>
              <a:t>Branch of </a:t>
            </a:r>
            <a:r>
              <a:rPr lang="en-US" altLang="en-US" sz="2800" dirty="0" smtClean="0"/>
              <a:t>medicine that deals with injuries that occur to athletes and the active population of all ages</a:t>
            </a:r>
            <a:endParaRPr lang="en-US" altLang="en-US" sz="2800" dirty="0"/>
          </a:p>
          <a:p>
            <a:pPr lvl="1" indent="-392113"/>
            <a:r>
              <a:rPr lang="en-US" altLang="en-US" sz="2400" dirty="0" smtClean="0"/>
              <a:t>Prevention</a:t>
            </a:r>
          </a:p>
          <a:p>
            <a:pPr lvl="1" indent="-392113"/>
            <a:r>
              <a:rPr lang="en-US" altLang="en-US" sz="2400" dirty="0" smtClean="0"/>
              <a:t>Research</a:t>
            </a:r>
          </a:p>
          <a:p>
            <a:pPr lvl="1" indent="-392113"/>
            <a:r>
              <a:rPr lang="en-US" altLang="en-US" sz="2400" dirty="0" smtClean="0"/>
              <a:t>Education</a:t>
            </a:r>
          </a:p>
          <a:p>
            <a:pPr lvl="1" indent="-392113"/>
            <a:r>
              <a:rPr lang="en-US" altLang="en-US" sz="2400" dirty="0" smtClean="0"/>
              <a:t>Evaluation</a:t>
            </a:r>
          </a:p>
          <a:p>
            <a:pPr lvl="1" indent="-392113"/>
            <a:r>
              <a:rPr lang="en-US" altLang="en-US" sz="2400" dirty="0" smtClean="0"/>
              <a:t>Treatment</a:t>
            </a:r>
          </a:p>
          <a:p>
            <a:pPr lvl="1" indent="-392113"/>
            <a:r>
              <a:rPr lang="en-US" altLang="en-US" sz="2400" dirty="0" smtClean="0"/>
              <a:t>Rehabilitation</a:t>
            </a:r>
            <a:endParaRPr lang="en-US" altLang="en-US" sz="2400" dirty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57200" y="49754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400" dirty="0">
                <a:solidFill>
                  <a:srgbClr val="00ED00"/>
                </a:solidFill>
                <a:latin typeface="Arial MT" charset="0"/>
              </a:rPr>
              <a:t>Sports Medicine</a:t>
            </a:r>
            <a:endParaRPr lang="en-US" altLang="en-US" sz="4400" dirty="0">
              <a:solidFill>
                <a:srgbClr val="00ED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C5869-656A-4E63-8A79-45672EE1AE62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A0F91-504E-4852-AE9F-CFA4CAE8BD1E}" type="slidenum">
              <a:rPr lang="en-US" altLang="en-US"/>
              <a:pPr/>
              <a:t>20</a:t>
            </a:fld>
            <a:endParaRPr lang="en-US" altLang="en-US" dirty="0"/>
          </a:p>
        </p:txBody>
      </p:sp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0344"/>
            <a:ext cx="8229600" cy="1295400"/>
          </a:xfrm>
        </p:spPr>
        <p:txBody>
          <a:bodyPr/>
          <a:lstStyle/>
          <a:p>
            <a:r>
              <a:rPr lang="en-US" altLang="en-US" sz="4000" dirty="0"/>
              <a:t>Personal Characteristics Required for a Career in Sports Medicine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4219"/>
            <a:ext cx="7772400" cy="4044950"/>
          </a:xfrm>
        </p:spPr>
        <p:txBody>
          <a:bodyPr/>
          <a:lstStyle/>
          <a:p>
            <a:r>
              <a:rPr lang="en-US" altLang="en-US" dirty="0" smtClean="0"/>
              <a:t>Healthy body</a:t>
            </a:r>
          </a:p>
          <a:p>
            <a:r>
              <a:rPr lang="en-US" altLang="en-US" dirty="0" smtClean="0"/>
              <a:t>Passionate about the profession</a:t>
            </a:r>
            <a:endParaRPr lang="en-US" altLang="en-US" dirty="0"/>
          </a:p>
          <a:p>
            <a:r>
              <a:rPr lang="en-US" altLang="en-US" dirty="0"/>
              <a:t>Sincere desire to learn</a:t>
            </a:r>
          </a:p>
          <a:p>
            <a:r>
              <a:rPr lang="en-US" altLang="en-US" dirty="0"/>
              <a:t>Positive attitude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Circle of Care</a:t>
            </a:r>
          </a:p>
          <a:p>
            <a:pPr lvl="1" indent="-382588"/>
            <a:r>
              <a:rPr lang="en-US" dirty="0" smtClean="0"/>
              <a:t>Athlete on field or individual in motion</a:t>
            </a:r>
          </a:p>
          <a:p>
            <a:pPr lvl="1" indent="-382588"/>
            <a:r>
              <a:rPr lang="en-US" dirty="0" smtClean="0"/>
              <a:t>Immediate treatment of injury</a:t>
            </a:r>
          </a:p>
          <a:p>
            <a:pPr lvl="1" indent="-382588"/>
            <a:r>
              <a:rPr lang="en-US" dirty="0" smtClean="0"/>
              <a:t>Diagnosis</a:t>
            </a:r>
          </a:p>
          <a:p>
            <a:pPr lvl="1" indent="-382588"/>
            <a:r>
              <a:rPr lang="en-US" dirty="0" smtClean="0"/>
              <a:t>Rehabilitation</a:t>
            </a:r>
          </a:p>
          <a:p>
            <a:pPr lvl="1" indent="-382588"/>
            <a:r>
              <a:rPr lang="en-US" dirty="0" smtClean="0"/>
              <a:t>Prevention</a:t>
            </a:r>
          </a:p>
          <a:p>
            <a:pPr lvl="1" indent="-382588"/>
            <a:r>
              <a:rPr lang="en-US" dirty="0" smtClean="0"/>
              <a:t>Return to activity or field of play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1DF84-CA9D-485D-ACB6-937305E304C0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49754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400" dirty="0">
                <a:solidFill>
                  <a:srgbClr val="00ED00"/>
                </a:solidFill>
                <a:latin typeface="Arial MT" charset="0"/>
              </a:rPr>
              <a:t>Sports Medicine</a:t>
            </a:r>
            <a:endParaRPr lang="en-US" altLang="en-US" sz="4400" dirty="0">
              <a:solidFill>
                <a:srgbClr val="00E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80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6071" y="1905000"/>
            <a:ext cx="8534400" cy="452596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/>
              <a:t>Requires knowledge from such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disciplines as</a:t>
            </a:r>
            <a:r>
              <a:rPr lang="en-US" altLang="en-US" dirty="0"/>
              <a:t>:</a:t>
            </a:r>
          </a:p>
          <a:p>
            <a:pPr lvl="1" indent="-373063">
              <a:spcBef>
                <a:spcPts val="672"/>
              </a:spcBef>
            </a:pPr>
            <a:r>
              <a:rPr lang="en-US" altLang="en-US" dirty="0" smtClean="0"/>
              <a:t>Anatomy 			</a:t>
            </a:r>
            <a:endParaRPr lang="en-US" altLang="en-US" dirty="0"/>
          </a:p>
          <a:p>
            <a:pPr lvl="1" indent="-373063">
              <a:spcBef>
                <a:spcPts val="672"/>
              </a:spcBef>
            </a:pPr>
            <a:r>
              <a:rPr lang="en-US" altLang="en-US" dirty="0"/>
              <a:t>Physiology</a:t>
            </a:r>
          </a:p>
          <a:p>
            <a:pPr lvl="1" indent="-373063">
              <a:spcBef>
                <a:spcPts val="672"/>
              </a:spcBef>
            </a:pPr>
            <a:r>
              <a:rPr lang="en-US" altLang="en-US" dirty="0" smtClean="0"/>
              <a:t>Kinesiology</a:t>
            </a:r>
          </a:p>
          <a:p>
            <a:pPr lvl="1" indent="-373063">
              <a:spcBef>
                <a:spcPts val="672"/>
              </a:spcBef>
            </a:pPr>
            <a:r>
              <a:rPr lang="en-US" altLang="en-US" dirty="0" smtClean="0"/>
              <a:t>Strength </a:t>
            </a:r>
            <a:r>
              <a:rPr lang="en-US" altLang="en-US" dirty="0"/>
              <a:t>training</a:t>
            </a:r>
          </a:p>
          <a:p>
            <a:pPr lvl="1" indent="-373063">
              <a:spcBef>
                <a:spcPts val="672"/>
              </a:spcBef>
            </a:pPr>
            <a:r>
              <a:rPr lang="en-US" altLang="en-US" dirty="0" smtClean="0"/>
              <a:t>Psychology</a:t>
            </a:r>
          </a:p>
          <a:p>
            <a:pPr lvl="1" indent="-373063">
              <a:spcBef>
                <a:spcPts val="672"/>
              </a:spcBef>
            </a:pPr>
            <a:r>
              <a:rPr lang="en-US" altLang="en-US" dirty="0" smtClean="0"/>
              <a:t>Nutrition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C5869-656A-4E63-8A79-45672EE1AE62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09600"/>
            <a:ext cx="7772400" cy="9144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ED00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4C99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4C99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4C99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4C99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4C99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4C99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4C99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4C99"/>
                </a:solidFill>
                <a:latin typeface="Arial" charset="0"/>
              </a:defRPr>
            </a:lvl9pPr>
          </a:lstStyle>
          <a:p>
            <a:r>
              <a:rPr lang="en-US" dirty="0" smtClean="0"/>
              <a:t>Sports Medicine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55780"/>
            <a:ext cx="7772400" cy="914400"/>
          </a:xfrm>
        </p:spPr>
        <p:txBody>
          <a:bodyPr/>
          <a:lstStyle/>
          <a:p>
            <a:r>
              <a:rPr lang="en-US" dirty="0" smtClean="0"/>
              <a:t>Career Opportunities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Career opportunities that are clinical in nature include:</a:t>
            </a:r>
          </a:p>
          <a:p>
            <a:pPr lvl="1" indent="-382588"/>
            <a:r>
              <a:rPr lang="en-US" dirty="0" smtClean="0"/>
              <a:t>Physician</a:t>
            </a:r>
          </a:p>
          <a:p>
            <a:pPr lvl="1" indent="-382588"/>
            <a:r>
              <a:rPr lang="en-US" dirty="0" smtClean="0"/>
              <a:t>Physician assistant</a:t>
            </a:r>
          </a:p>
          <a:p>
            <a:pPr lvl="1" indent="-382588"/>
            <a:r>
              <a:rPr lang="en-US" dirty="0" smtClean="0"/>
              <a:t>Nurse</a:t>
            </a:r>
          </a:p>
          <a:p>
            <a:pPr lvl="1" indent="-382588"/>
            <a:r>
              <a:rPr lang="en-US" dirty="0" smtClean="0"/>
              <a:t>Physical Therapist</a:t>
            </a:r>
          </a:p>
          <a:p>
            <a:pPr lvl="1" indent="-382588"/>
            <a:r>
              <a:rPr lang="en-US" dirty="0" smtClean="0"/>
              <a:t>Physical Therapy Assistant</a:t>
            </a:r>
          </a:p>
          <a:p>
            <a:pPr lvl="1" indent="-382588"/>
            <a:r>
              <a:rPr lang="en-US" dirty="0" smtClean="0"/>
              <a:t>Athletic trainer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1DF84-CA9D-485D-ACB6-937305E304C0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86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/>
              <a:t>Career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Career opportunities that are clinical in </a:t>
            </a:r>
            <a:r>
              <a:rPr lang="en-US" dirty="0" smtClean="0"/>
              <a:t>nature include:</a:t>
            </a:r>
            <a:endParaRPr lang="en-US" dirty="0"/>
          </a:p>
          <a:p>
            <a:pPr lvl="1" indent="-382588"/>
            <a:r>
              <a:rPr lang="en-US" dirty="0" smtClean="0"/>
              <a:t>Chiropractor</a:t>
            </a:r>
          </a:p>
          <a:p>
            <a:pPr lvl="1" indent="-382588"/>
            <a:r>
              <a:rPr lang="en-US" dirty="0" smtClean="0"/>
              <a:t>Physical Therapy Aide</a:t>
            </a:r>
          </a:p>
          <a:p>
            <a:pPr lvl="1" indent="-382588"/>
            <a:r>
              <a:rPr lang="en-US" dirty="0" smtClean="0"/>
              <a:t>May find employment in hospitals, sports clinics, physicians’ offices, or other clinical environments.</a:t>
            </a:r>
          </a:p>
          <a:p>
            <a:pPr lvl="1" indent="-382588"/>
            <a:r>
              <a:rPr lang="en-US" dirty="0" smtClean="0"/>
              <a:t>May also be self-employed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C5869-656A-4E63-8A79-45672EE1AE62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07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63EDF-C45E-4AA8-899F-3E8D4D4CD59A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67328"/>
            <a:ext cx="8229600" cy="1219200"/>
          </a:xfrm>
        </p:spPr>
        <p:txBody>
          <a:bodyPr/>
          <a:lstStyle/>
          <a:p>
            <a:r>
              <a:rPr lang="en-US" altLang="en-US" dirty="0" smtClean="0"/>
              <a:t>Athletic Trainers</a:t>
            </a:r>
            <a:endParaRPr lang="en-US" altLang="en-US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044950"/>
          </a:xfrm>
        </p:spPr>
        <p:txBody>
          <a:bodyPr/>
          <a:lstStyle/>
          <a:p>
            <a:r>
              <a:rPr lang="en-US" altLang="en-US" dirty="0" smtClean="0"/>
              <a:t>Athletic Training</a:t>
            </a:r>
          </a:p>
          <a:p>
            <a:pPr lvl="1" indent="-382588"/>
            <a:r>
              <a:rPr lang="en-US" altLang="en-US" dirty="0" smtClean="0"/>
              <a:t>Division of sports medicine</a:t>
            </a:r>
            <a:endParaRPr lang="en-US" altLang="en-US" dirty="0"/>
          </a:p>
          <a:p>
            <a:pPr lvl="1" indent="-382588"/>
            <a:r>
              <a:rPr lang="en-US" altLang="en-US" dirty="0" smtClean="0"/>
              <a:t>Encompasses prevention, diagnosis, and intervention of emergency, acute, and chronic medical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7328"/>
            <a:ext cx="9144000" cy="990600"/>
          </a:xfrm>
        </p:spPr>
        <p:txBody>
          <a:bodyPr/>
          <a:lstStyle/>
          <a:p>
            <a:r>
              <a:rPr lang="en-US" dirty="0" smtClean="0"/>
              <a:t>Athletic Trainers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take to be an athletic trainer?</a:t>
            </a:r>
          </a:p>
          <a:p>
            <a:pPr lvl="1" indent="-382588"/>
            <a:r>
              <a:rPr lang="en-US" dirty="0" smtClean="0"/>
              <a:t>Ability to work in a variety of settings, under many different conditions</a:t>
            </a:r>
          </a:p>
          <a:p>
            <a:pPr lvl="1" indent="-382588"/>
            <a:r>
              <a:rPr lang="en-US" dirty="0" smtClean="0"/>
              <a:t>Ability to travel and be on call </a:t>
            </a:r>
          </a:p>
          <a:p>
            <a:pPr lvl="1" indent="-382588"/>
            <a:r>
              <a:rPr lang="en-US" dirty="0" smtClean="0"/>
              <a:t>Must be prepared for various emergency situations</a:t>
            </a:r>
          </a:p>
          <a:p>
            <a:pPr lvl="1" indent="-382588"/>
            <a:r>
              <a:rPr lang="en-US" dirty="0" smtClean="0"/>
              <a:t>Desire to help and take care of people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C5869-656A-4E63-8A79-45672EE1AE62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338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81892"/>
            <a:ext cx="7772400" cy="1295400"/>
          </a:xfrm>
        </p:spPr>
        <p:txBody>
          <a:bodyPr/>
          <a:lstStyle/>
          <a:p>
            <a:r>
              <a:rPr lang="en-US" sz="4000" dirty="0" smtClean="0"/>
              <a:t>Characteristics of a Successful Athletic Trainer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8667"/>
            <a:ext cx="7772400" cy="4114800"/>
          </a:xfrm>
        </p:spPr>
        <p:txBody>
          <a:bodyPr/>
          <a:lstStyle/>
          <a:p>
            <a:r>
              <a:rPr lang="en-US" dirty="0" smtClean="0"/>
              <a:t>Dependability/time management skills</a:t>
            </a:r>
          </a:p>
          <a:p>
            <a:r>
              <a:rPr lang="en-US" dirty="0" smtClean="0"/>
              <a:t>Adaptability/organizational skills</a:t>
            </a:r>
          </a:p>
          <a:p>
            <a:r>
              <a:rPr lang="en-US" dirty="0" smtClean="0"/>
              <a:t>Critical thinking/problem-solving skills</a:t>
            </a:r>
          </a:p>
          <a:p>
            <a:r>
              <a:rPr lang="en-US" dirty="0" smtClean="0"/>
              <a:t>Leadership/communication skills</a:t>
            </a:r>
          </a:p>
          <a:p>
            <a:r>
              <a:rPr lang="en-US" dirty="0" smtClean="0"/>
              <a:t>Good judgment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C5869-656A-4E63-8A79-45672EE1AE62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79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ver PPT Template">
  <a:themeElements>
    <a:clrScheme name="Clov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ver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Clov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C:\Jane's Stuff\SLM\Clover\Transfer\Clover PPT Template.ppt</Template>
  <TotalTime>8926</TotalTime>
  <Words>544</Words>
  <Application>Microsoft Office PowerPoint</Application>
  <PresentationFormat>On-screen Show (4:3)</PresentationFormat>
  <Paragraphs>142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Clover PPT Template</vt:lpstr>
      <vt:lpstr>Careers in Sports Medicine and Athletic Training</vt:lpstr>
      <vt:lpstr>PowerPoint Presentation</vt:lpstr>
      <vt:lpstr>PowerPoint Presentation</vt:lpstr>
      <vt:lpstr>PowerPoint Presentation</vt:lpstr>
      <vt:lpstr>Career Opportunities</vt:lpstr>
      <vt:lpstr>Career Opportunities</vt:lpstr>
      <vt:lpstr>Athletic Trainers</vt:lpstr>
      <vt:lpstr>Athletic Trainers</vt:lpstr>
      <vt:lpstr>Characteristics of a Successful Athletic Trainer</vt:lpstr>
      <vt:lpstr>Characteristics of a Successful Athletic Trainer</vt:lpstr>
      <vt:lpstr>CAATE</vt:lpstr>
      <vt:lpstr>CAATE</vt:lpstr>
      <vt:lpstr>Board of Certification (BOC)</vt:lpstr>
      <vt:lpstr>National Athletic  Trainers’ Association (NATA)</vt:lpstr>
      <vt:lpstr>Strength and Conditioning Specialists</vt:lpstr>
      <vt:lpstr>Other Related Careers</vt:lpstr>
      <vt:lpstr>Other Related Careers</vt:lpstr>
      <vt:lpstr>Other Related Careers</vt:lpstr>
      <vt:lpstr>Personal Attributes Required for a Career in Sports Medicine</vt:lpstr>
      <vt:lpstr>Personal Characteristics Required for a Career in Sports Medicine</vt:lpstr>
    </vt:vector>
  </TitlesOfParts>
  <Company>Delmar Thomson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Gangadharan Karunakaran</cp:lastModifiedBy>
  <cp:revision>265</cp:revision>
  <dcterms:created xsi:type="dcterms:W3CDTF">2002-12-18T20:40:50Z</dcterms:created>
  <dcterms:modified xsi:type="dcterms:W3CDTF">2015-03-26T11:51:38Z</dcterms:modified>
</cp:coreProperties>
</file>