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2"/>
  </p:notesMasterIdLst>
  <p:handoutMasterIdLst>
    <p:handoutMasterId r:id="rId23"/>
  </p:handoutMasterIdLst>
  <p:sldIdLst>
    <p:sldId id="706" r:id="rId2"/>
    <p:sldId id="313" r:id="rId3"/>
    <p:sldId id="709" r:id="rId4"/>
    <p:sldId id="708" r:id="rId5"/>
    <p:sldId id="713" r:id="rId6"/>
    <p:sldId id="712" r:id="rId7"/>
    <p:sldId id="711" r:id="rId8"/>
    <p:sldId id="729" r:id="rId9"/>
    <p:sldId id="715" r:id="rId10"/>
    <p:sldId id="716" r:id="rId11"/>
    <p:sldId id="717" r:id="rId12"/>
    <p:sldId id="719" r:id="rId13"/>
    <p:sldId id="720" r:id="rId14"/>
    <p:sldId id="722" r:id="rId15"/>
    <p:sldId id="723" r:id="rId16"/>
    <p:sldId id="724" r:id="rId17"/>
    <p:sldId id="725" r:id="rId18"/>
    <p:sldId id="726" r:id="rId19"/>
    <p:sldId id="727" r:id="rId20"/>
    <p:sldId id="728"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914400" rtl="0" eaLnBrk="1" latinLnBrk="0" hangingPunct="1">
      <a:defRPr sz="2400" kern="1200">
        <a:solidFill>
          <a:schemeClr val="tx1"/>
        </a:solidFill>
        <a:latin typeface="Times" pitchFamily="1" charset="0"/>
        <a:ea typeface="+mn-ea"/>
        <a:cs typeface="+mn-cs"/>
      </a:defRPr>
    </a:lvl6pPr>
    <a:lvl7pPr marL="2743200" algn="l" defTabSz="914400" rtl="0" eaLnBrk="1" latinLnBrk="0" hangingPunct="1">
      <a:defRPr sz="2400" kern="1200">
        <a:solidFill>
          <a:schemeClr val="tx1"/>
        </a:solidFill>
        <a:latin typeface="Times" pitchFamily="1" charset="0"/>
        <a:ea typeface="+mn-ea"/>
        <a:cs typeface="+mn-cs"/>
      </a:defRPr>
    </a:lvl7pPr>
    <a:lvl8pPr marL="3200400" algn="l" defTabSz="914400" rtl="0" eaLnBrk="1" latinLnBrk="0" hangingPunct="1">
      <a:defRPr sz="2400" kern="1200">
        <a:solidFill>
          <a:schemeClr val="tx1"/>
        </a:solidFill>
        <a:latin typeface="Times" pitchFamily="1" charset="0"/>
        <a:ea typeface="+mn-ea"/>
        <a:cs typeface="+mn-cs"/>
      </a:defRPr>
    </a:lvl8pPr>
    <a:lvl9pPr marL="3657600" algn="l" defTabSz="914400" rtl="0" eaLnBrk="1" latinLnBrk="0" hangingPunct="1">
      <a:defRPr sz="2400" kern="1200">
        <a:solidFill>
          <a:schemeClr val="tx1"/>
        </a:solidFill>
        <a:latin typeface="Times" pitchFamily="1"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is Breen Ferraro" initials="AB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E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331" autoAdjust="0"/>
  </p:normalViewPr>
  <p:slideViewPr>
    <p:cSldViewPr>
      <p:cViewPr varScale="1">
        <p:scale>
          <a:sx n="102" d="100"/>
          <a:sy n="102" d="100"/>
        </p:scale>
        <p:origin x="-1170" y="-102"/>
      </p:cViewPr>
      <p:guideLst>
        <p:guide orient="horz" pos="768"/>
        <p:guide orient="horz" pos="2208"/>
        <p:guide orient="horz" pos="1229"/>
        <p:guide orient="horz" pos="451"/>
        <p:guide orient="horz" pos="1440"/>
        <p:guide pos="2880"/>
        <p:guide pos="509"/>
        <p:guide pos="7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dirty="0"/>
          </a:p>
        </p:txBody>
      </p:sp>
      <p:sp>
        <p:nvSpPr>
          <p:cNvPr id="61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dirty="0"/>
          </a:p>
        </p:txBody>
      </p:sp>
      <p:sp>
        <p:nvSpPr>
          <p:cNvPr id="61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dirty="0"/>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E9DBF3B-753C-487E-91DB-0F0A63EDF66B}" type="slidenum">
              <a:rPr lang="en-US" altLang="en-US"/>
              <a:pPr/>
              <a:t>‹#›</a:t>
            </a:fld>
            <a:endParaRPr lang="en-US" altLang="en-US" dirty="0"/>
          </a:p>
        </p:txBody>
      </p:sp>
    </p:spTree>
    <p:extLst>
      <p:ext uri="{BB962C8B-B14F-4D97-AF65-F5344CB8AC3E}">
        <p14:creationId xmlns:p14="http://schemas.microsoft.com/office/powerpoint/2010/main" val="643002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8005086-B8EE-4F9B-9103-A17AAD793A82}" type="slidenum">
              <a:rPr lang="en-US" altLang="en-US"/>
              <a:pPr/>
              <a:t>‹#›</a:t>
            </a:fld>
            <a:endParaRPr lang="en-US" altLang="en-US" dirty="0"/>
          </a:p>
        </p:txBody>
      </p:sp>
    </p:spTree>
    <p:extLst>
      <p:ext uri="{BB962C8B-B14F-4D97-AF65-F5344CB8AC3E}">
        <p14:creationId xmlns:p14="http://schemas.microsoft.com/office/powerpoint/2010/main" val="12472103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FC1586-77FB-4324-A406-2E8141A1CCC3}" type="slidenum">
              <a:rPr lang="en-US" altLang="en-US"/>
              <a:pPr/>
              <a:t>1</a:t>
            </a:fld>
            <a:endParaRPr lang="en-US" altLang="en-US" dirty="0"/>
          </a:p>
        </p:txBody>
      </p:sp>
      <p:sp>
        <p:nvSpPr>
          <p:cNvPr id="692226" name="Rectangle 2"/>
          <p:cNvSpPr>
            <a:spLocks noGrp="1" noRot="1" noChangeAspect="1" noChangeArrowheads="1" noTextEdit="1"/>
          </p:cNvSpPr>
          <p:nvPr>
            <p:ph type="sldImg"/>
          </p:nvPr>
        </p:nvSpPr>
        <p:spPr>
          <a:ln/>
        </p:spPr>
      </p:sp>
      <p:sp>
        <p:nvSpPr>
          <p:cNvPr id="69222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69861-8921-4211-BB7D-A5BB100A8EEB}" type="slidenum">
              <a:rPr lang="en-US" altLang="en-US"/>
              <a:pPr/>
              <a:t>2</a:t>
            </a:fld>
            <a:endParaRPr lang="en-US" altLang="en-US" dirty="0"/>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8813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extLst>
            <a:ext uri="{909E8E84-426E-40DD-AFC4-6F175D3DCCD1}">
              <a14:hiddenFill xmlns:a14="http://schemas.microsoft.com/office/drawing/2010/main">
                <a:solidFill>
                  <a:srgbClr val="FFFFFF"/>
                </a:solidFill>
              </a14:hiddenFill>
            </a:ext>
          </a:extLst>
        </p:spPr>
      </p:pic>
      <p:sp>
        <p:nvSpPr>
          <p:cNvPr id="688131" name="Rectangle 3"/>
          <p:cNvSpPr>
            <a:spLocks noGrp="1" noChangeArrowheads="1"/>
          </p:cNvSpPr>
          <p:nvPr>
            <p:ph type="ctrTitle"/>
          </p:nvPr>
        </p:nvSpPr>
        <p:spPr>
          <a:xfrm>
            <a:off x="0" y="2552700"/>
            <a:ext cx="9144000" cy="685800"/>
          </a:xfrm>
        </p:spPr>
        <p:txBody>
          <a:bodyPr/>
          <a:lstStyle>
            <a:lvl1pPr>
              <a:defRPr sz="4000">
                <a:solidFill>
                  <a:srgbClr val="00ED00"/>
                </a:solidFill>
              </a:defRPr>
            </a:lvl1pPr>
          </a:lstStyle>
          <a:p>
            <a:pPr lvl="0"/>
            <a:r>
              <a:rPr lang="en-US" altLang="en-US" noProof="0" dirty="0" smtClean="0"/>
              <a:t>Click to edit Master title style</a:t>
            </a:r>
          </a:p>
        </p:txBody>
      </p:sp>
      <p:sp>
        <p:nvSpPr>
          <p:cNvPr id="688132" name="Rectangle 4"/>
          <p:cNvSpPr>
            <a:spLocks noGrp="1" noChangeArrowheads="1"/>
          </p:cNvSpPr>
          <p:nvPr>
            <p:ph type="subTitle" idx="1"/>
          </p:nvPr>
        </p:nvSpPr>
        <p:spPr>
          <a:xfrm>
            <a:off x="0" y="3635375"/>
            <a:ext cx="9144000" cy="1050925"/>
          </a:xfrm>
        </p:spPr>
        <p:txBody>
          <a:bodyPr wrap="none" tIns="0" bIns="0" anchorCtr="1"/>
          <a:lstStyle>
            <a:lvl1pPr marL="0" indent="0" algn="ctr">
              <a:buFontTx/>
              <a:buNone/>
              <a:defRPr sz="3600">
                <a:solidFill>
                  <a:schemeClr val="bg1"/>
                </a:solidFill>
              </a:defRPr>
            </a:lvl1pPr>
          </a:lstStyle>
          <a:p>
            <a:pPr lvl="0"/>
            <a:r>
              <a:rPr lang="en-US" altLang="en-US" noProof="0" dirty="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6553200" y="6096000"/>
            <a:ext cx="1905000" cy="457200"/>
          </a:xfrm>
          <a:prstGeom prst="rect">
            <a:avLst/>
          </a:prstGeom>
        </p:spPr>
        <p:txBody>
          <a:bodyPr/>
          <a:lstStyle>
            <a:lvl1pPr>
              <a:defRPr/>
            </a:lvl1pPr>
          </a:lstStyle>
          <a:p>
            <a:fld id="{81D485B8-0D21-48C6-A8D5-DC9FB77C1443}" type="slidenum">
              <a:rPr lang="en-US" altLang="en-US"/>
              <a:pPr/>
              <a:t>‹#›</a:t>
            </a:fld>
            <a:endParaRPr lang="en-US" altLang="en-US" dirty="0"/>
          </a:p>
        </p:txBody>
      </p:sp>
    </p:spTree>
    <p:extLst>
      <p:ext uri="{BB962C8B-B14F-4D97-AF65-F5344CB8AC3E}">
        <p14:creationId xmlns:p14="http://schemas.microsoft.com/office/powerpoint/2010/main" val="212316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6553200" y="6096000"/>
            <a:ext cx="1905000" cy="457200"/>
          </a:xfrm>
          <a:prstGeom prst="rect">
            <a:avLst/>
          </a:prstGeom>
        </p:spPr>
        <p:txBody>
          <a:bodyPr/>
          <a:lstStyle>
            <a:lvl1pPr>
              <a:defRPr/>
            </a:lvl1pPr>
          </a:lstStyle>
          <a:p>
            <a:fld id="{4A9A6F61-EC06-42AA-BC5E-61422EB9FC98}" type="slidenum">
              <a:rPr lang="en-US" altLang="en-US"/>
              <a:pPr/>
              <a:t>‹#›</a:t>
            </a:fld>
            <a:endParaRPr lang="en-US" altLang="en-US" dirty="0"/>
          </a:p>
        </p:txBody>
      </p:sp>
    </p:spTree>
    <p:extLst>
      <p:ext uri="{BB962C8B-B14F-4D97-AF65-F5344CB8AC3E}">
        <p14:creationId xmlns:p14="http://schemas.microsoft.com/office/powerpoint/2010/main" val="172205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958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4"/>
          </p:nvPr>
        </p:nvSpPr>
        <p:spPr bwMode="auto">
          <a:xfrm>
            <a:off x="5791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E7DEF91-892C-4B28-A748-45D54AB63EF6}" type="slidenum">
              <a:rPr lang="en-US" altLang="en-US"/>
              <a:pPr/>
              <a:t>‹#›</a:t>
            </a:fld>
            <a:endParaRPr lang="en-US" altLang="en-US" dirty="0"/>
          </a:p>
        </p:txBody>
      </p:sp>
    </p:spTree>
    <p:extLst>
      <p:ext uri="{BB962C8B-B14F-4D97-AF65-F5344CB8AC3E}">
        <p14:creationId xmlns:p14="http://schemas.microsoft.com/office/powerpoint/2010/main" val="41223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6553200" y="6096000"/>
            <a:ext cx="1905000" cy="457200"/>
          </a:xfrm>
          <a:prstGeom prst="rect">
            <a:avLst/>
          </a:prstGeom>
        </p:spPr>
        <p:txBody>
          <a:bodyPr/>
          <a:lstStyle>
            <a:lvl1pPr>
              <a:defRPr/>
            </a:lvl1pPr>
          </a:lstStyle>
          <a:p>
            <a:fld id="{08651B74-6069-4441-8002-1F7BC55363D0}" type="slidenum">
              <a:rPr lang="en-US" altLang="en-US"/>
              <a:pPr/>
              <a:t>‹#›</a:t>
            </a:fld>
            <a:endParaRPr lang="en-US" altLang="en-US" dirty="0"/>
          </a:p>
        </p:txBody>
      </p:sp>
    </p:spTree>
    <p:extLst>
      <p:ext uri="{BB962C8B-B14F-4D97-AF65-F5344CB8AC3E}">
        <p14:creationId xmlns:p14="http://schemas.microsoft.com/office/powerpoint/2010/main" val="293866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noChangeArrowheads="1"/>
          </p:cNvSpPr>
          <p:nvPr>
            <p:ph type="sldNum" sz="quarter" idx="4"/>
          </p:nvPr>
        </p:nvSpPr>
        <p:spPr bwMode="auto">
          <a:xfrm>
            <a:off x="5791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E7DEF91-892C-4B28-A748-45D54AB63EF6}" type="slidenum">
              <a:rPr lang="en-US" altLang="en-US"/>
              <a:pPr/>
              <a:t>‹#›</a:t>
            </a:fld>
            <a:endParaRPr lang="en-US" altLang="en-US" dirty="0"/>
          </a:p>
        </p:txBody>
      </p:sp>
    </p:spTree>
    <p:extLst>
      <p:ext uri="{BB962C8B-B14F-4D97-AF65-F5344CB8AC3E}">
        <p14:creationId xmlns:p14="http://schemas.microsoft.com/office/powerpoint/2010/main" val="61308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6553200" y="6096000"/>
            <a:ext cx="1905000" cy="457200"/>
          </a:xfrm>
          <a:prstGeom prst="rect">
            <a:avLst/>
          </a:prstGeom>
        </p:spPr>
        <p:txBody>
          <a:bodyPr/>
          <a:lstStyle>
            <a:lvl1pPr>
              <a:defRPr/>
            </a:lvl1pPr>
          </a:lstStyle>
          <a:p>
            <a:fld id="{6B629501-AB86-431B-9A69-D3010C32B6D1}" type="slidenum">
              <a:rPr lang="en-US" altLang="en-US"/>
              <a:pPr/>
              <a:t>‹#›</a:t>
            </a:fld>
            <a:endParaRPr lang="en-US" altLang="en-US" dirty="0"/>
          </a:p>
        </p:txBody>
      </p:sp>
    </p:spTree>
    <p:extLst>
      <p:ext uri="{BB962C8B-B14F-4D97-AF65-F5344CB8AC3E}">
        <p14:creationId xmlns:p14="http://schemas.microsoft.com/office/powerpoint/2010/main" val="51330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553200" y="6096000"/>
            <a:ext cx="1905000" cy="457200"/>
          </a:xfrm>
          <a:prstGeom prst="rect">
            <a:avLst/>
          </a:prstGeom>
        </p:spPr>
        <p:txBody>
          <a:bodyPr/>
          <a:lstStyle>
            <a:lvl1pPr>
              <a:defRPr/>
            </a:lvl1pPr>
          </a:lstStyle>
          <a:p>
            <a:fld id="{F080C126-EF5A-4085-AA53-11FEAF55ED40}" type="slidenum">
              <a:rPr lang="en-US" altLang="en-US"/>
              <a:pPr/>
              <a:t>‹#›</a:t>
            </a:fld>
            <a:endParaRPr lang="en-US" altLang="en-US" dirty="0"/>
          </a:p>
        </p:txBody>
      </p:sp>
    </p:spTree>
    <p:extLst>
      <p:ext uri="{BB962C8B-B14F-4D97-AF65-F5344CB8AC3E}">
        <p14:creationId xmlns:p14="http://schemas.microsoft.com/office/powerpoint/2010/main" val="88913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096000"/>
            <a:ext cx="1905000" cy="457200"/>
          </a:xfrm>
          <a:prstGeom prst="rect">
            <a:avLst/>
          </a:prstGeom>
        </p:spPr>
        <p:txBody>
          <a:bodyPr/>
          <a:lstStyle>
            <a:lvl1pPr>
              <a:defRPr/>
            </a:lvl1pPr>
          </a:lstStyle>
          <a:p>
            <a:fld id="{4E2CA4E9-22E7-4935-86B1-20D1C8DB3A9D}" type="slidenum">
              <a:rPr lang="en-US" altLang="en-US"/>
              <a:pPr/>
              <a:t>‹#›</a:t>
            </a:fld>
            <a:endParaRPr lang="en-US" altLang="en-US" dirty="0"/>
          </a:p>
        </p:txBody>
      </p:sp>
    </p:spTree>
    <p:extLst>
      <p:ext uri="{BB962C8B-B14F-4D97-AF65-F5344CB8AC3E}">
        <p14:creationId xmlns:p14="http://schemas.microsoft.com/office/powerpoint/2010/main" val="248540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6553200" y="6096000"/>
            <a:ext cx="1905000" cy="457200"/>
          </a:xfrm>
          <a:prstGeom prst="rect">
            <a:avLst/>
          </a:prstGeom>
        </p:spPr>
        <p:txBody>
          <a:bodyPr/>
          <a:lstStyle>
            <a:lvl1pPr>
              <a:defRPr/>
            </a:lvl1pPr>
          </a:lstStyle>
          <a:p>
            <a:fld id="{5E237631-10F4-45C1-BE84-82C31F9D7475}" type="slidenum">
              <a:rPr lang="en-US" altLang="en-US"/>
              <a:pPr/>
              <a:t>‹#›</a:t>
            </a:fld>
            <a:endParaRPr lang="en-US" altLang="en-US" dirty="0"/>
          </a:p>
        </p:txBody>
      </p:sp>
    </p:spTree>
    <p:extLst>
      <p:ext uri="{BB962C8B-B14F-4D97-AF65-F5344CB8AC3E}">
        <p14:creationId xmlns:p14="http://schemas.microsoft.com/office/powerpoint/2010/main" val="419598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6553200" y="6096000"/>
            <a:ext cx="1905000" cy="457200"/>
          </a:xfrm>
          <a:prstGeom prst="rect">
            <a:avLst/>
          </a:prstGeom>
        </p:spPr>
        <p:txBody>
          <a:bodyPr/>
          <a:lstStyle>
            <a:lvl1pPr>
              <a:defRPr/>
            </a:lvl1pPr>
          </a:lstStyle>
          <a:p>
            <a:fld id="{C827FC94-F5F7-47A5-A7E7-EE0887D797B5}" type="slidenum">
              <a:rPr lang="en-US" altLang="en-US"/>
              <a:pPr/>
              <a:t>‹#›</a:t>
            </a:fld>
            <a:endParaRPr lang="en-US" altLang="en-US" dirty="0"/>
          </a:p>
        </p:txBody>
      </p:sp>
    </p:spTree>
    <p:extLst>
      <p:ext uri="{BB962C8B-B14F-4D97-AF65-F5344CB8AC3E}">
        <p14:creationId xmlns:p14="http://schemas.microsoft.com/office/powerpoint/2010/main" val="183968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87106" name="Picture 2"/>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extLst>
            <a:ext uri="{909E8E84-426E-40DD-AFC4-6F175D3DCCD1}">
              <a14:hiddenFill xmlns:a14="http://schemas.microsoft.com/office/drawing/2010/main">
                <a:solidFill>
                  <a:srgbClr val="FFFFFF"/>
                </a:solidFill>
              </a14:hiddenFill>
            </a:ext>
          </a:extLst>
        </p:spPr>
      </p:pic>
      <p:sp>
        <p:nvSpPr>
          <p:cNvPr id="687107" name="Rectangle 3"/>
          <p:cNvSpPr>
            <a:spLocks noGrp="1" noChangeArrowheads="1"/>
          </p:cNvSpPr>
          <p:nvPr>
            <p:ph type="title"/>
          </p:nvPr>
        </p:nvSpPr>
        <p:spPr bwMode="auto">
          <a:xfrm>
            <a:off x="685800" y="6858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1" compatLnSpc="1">
            <a:prstTxWarp prst="textNoShape">
              <a:avLst/>
            </a:prstTxWarp>
          </a:bodyPr>
          <a:lstStyle/>
          <a:p>
            <a:pPr lvl="0"/>
            <a:r>
              <a:rPr lang="en-US" altLang="en-US" dirty="0" smtClean="0"/>
              <a:t>Click to edit Master title style</a:t>
            </a:r>
          </a:p>
        </p:txBody>
      </p:sp>
      <p:sp>
        <p:nvSpPr>
          <p:cNvPr id="687108" name="Rectangle 4"/>
          <p:cNvSpPr>
            <a:spLocks noGrp="1" noChangeArrowheads="1"/>
          </p:cNvSpPr>
          <p:nvPr>
            <p:ph type="body" idx="1"/>
          </p:nvPr>
        </p:nvSpPr>
        <p:spPr bwMode="auto">
          <a:xfrm>
            <a:off x="685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noChangeArrowheads="1"/>
          </p:cNvSpPr>
          <p:nvPr>
            <p:ph type="sldNum" sz="quarter" idx="4"/>
          </p:nvPr>
        </p:nvSpPr>
        <p:spPr bwMode="auto">
          <a:xfrm>
            <a:off x="5791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E7DEF91-892C-4B28-A748-45D54AB63EF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fontAlgn="base">
        <a:spcBef>
          <a:spcPct val="0"/>
        </a:spcBef>
        <a:spcAft>
          <a:spcPct val="0"/>
        </a:spcAft>
        <a:defRPr sz="4400">
          <a:solidFill>
            <a:srgbClr val="00ED00"/>
          </a:solidFill>
          <a:latin typeface="+mj-lt"/>
          <a:ea typeface="+mj-ea"/>
          <a:cs typeface="+mj-cs"/>
        </a:defRPr>
      </a:lvl1pPr>
      <a:lvl2pPr algn="ctr" rtl="0" fontAlgn="base">
        <a:spcBef>
          <a:spcPct val="0"/>
        </a:spcBef>
        <a:spcAft>
          <a:spcPct val="0"/>
        </a:spcAft>
        <a:defRPr sz="4400">
          <a:solidFill>
            <a:srgbClr val="004C99"/>
          </a:solidFill>
          <a:latin typeface="Arial" charset="0"/>
        </a:defRPr>
      </a:lvl2pPr>
      <a:lvl3pPr algn="ctr" rtl="0" fontAlgn="base">
        <a:spcBef>
          <a:spcPct val="0"/>
        </a:spcBef>
        <a:spcAft>
          <a:spcPct val="0"/>
        </a:spcAft>
        <a:defRPr sz="4400">
          <a:solidFill>
            <a:srgbClr val="004C99"/>
          </a:solidFill>
          <a:latin typeface="Arial" charset="0"/>
        </a:defRPr>
      </a:lvl3pPr>
      <a:lvl4pPr algn="ctr" rtl="0" fontAlgn="base">
        <a:spcBef>
          <a:spcPct val="0"/>
        </a:spcBef>
        <a:spcAft>
          <a:spcPct val="0"/>
        </a:spcAft>
        <a:defRPr sz="4400">
          <a:solidFill>
            <a:srgbClr val="004C99"/>
          </a:solidFill>
          <a:latin typeface="Arial" charset="0"/>
        </a:defRPr>
      </a:lvl4pPr>
      <a:lvl5pPr algn="ctr" rtl="0" fontAlgn="base">
        <a:spcBef>
          <a:spcPct val="0"/>
        </a:spcBef>
        <a:spcAft>
          <a:spcPct val="0"/>
        </a:spcAft>
        <a:defRPr sz="4400">
          <a:solidFill>
            <a:srgbClr val="004C99"/>
          </a:solidFill>
          <a:latin typeface="Arial" charset="0"/>
        </a:defRPr>
      </a:lvl5pPr>
      <a:lvl6pPr marL="457200" algn="ctr" rtl="0" fontAlgn="base">
        <a:spcBef>
          <a:spcPct val="0"/>
        </a:spcBef>
        <a:spcAft>
          <a:spcPct val="0"/>
        </a:spcAft>
        <a:defRPr sz="4400">
          <a:solidFill>
            <a:srgbClr val="004C99"/>
          </a:solidFill>
          <a:latin typeface="Arial" charset="0"/>
        </a:defRPr>
      </a:lvl6pPr>
      <a:lvl7pPr marL="914400" algn="ctr" rtl="0" fontAlgn="base">
        <a:spcBef>
          <a:spcPct val="0"/>
        </a:spcBef>
        <a:spcAft>
          <a:spcPct val="0"/>
        </a:spcAft>
        <a:defRPr sz="4400">
          <a:solidFill>
            <a:srgbClr val="004C99"/>
          </a:solidFill>
          <a:latin typeface="Arial" charset="0"/>
        </a:defRPr>
      </a:lvl7pPr>
      <a:lvl8pPr marL="1371600" algn="ctr" rtl="0" fontAlgn="base">
        <a:spcBef>
          <a:spcPct val="0"/>
        </a:spcBef>
        <a:spcAft>
          <a:spcPct val="0"/>
        </a:spcAft>
        <a:defRPr sz="4400">
          <a:solidFill>
            <a:srgbClr val="004C99"/>
          </a:solidFill>
          <a:latin typeface="Arial" charset="0"/>
        </a:defRPr>
      </a:lvl8pPr>
      <a:lvl9pPr marL="1828800" algn="ctr" rtl="0" fontAlgn="base">
        <a:spcBef>
          <a:spcPct val="0"/>
        </a:spcBef>
        <a:spcAft>
          <a:spcPct val="0"/>
        </a:spcAft>
        <a:defRPr sz="4400">
          <a:solidFill>
            <a:srgbClr val="004C99"/>
          </a:solidFill>
          <a:latin typeface="Arial"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a:solidFill>
            <a:schemeClr val="bg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ctrTitle"/>
          </p:nvPr>
        </p:nvSpPr>
        <p:spPr>
          <a:xfrm>
            <a:off x="1905000" y="2590800"/>
            <a:ext cx="5410200" cy="685800"/>
          </a:xfrm>
        </p:spPr>
        <p:txBody>
          <a:bodyPr/>
          <a:lstStyle/>
          <a:p>
            <a:r>
              <a:rPr lang="en-US" altLang="en-US" sz="4400" dirty="0"/>
              <a:t>Chapter </a:t>
            </a:r>
            <a:r>
              <a:rPr lang="en-US" altLang="en-US" sz="4400" dirty="0" smtClean="0"/>
              <a:t>2</a:t>
            </a:r>
            <a:endParaRPr lang="en-US" altLang="en-US" sz="4400" dirty="0"/>
          </a:p>
        </p:txBody>
      </p:sp>
      <p:sp>
        <p:nvSpPr>
          <p:cNvPr id="689155" name="Rectangle 3"/>
          <p:cNvSpPr>
            <a:spLocks noGrp="1" noChangeArrowheads="1"/>
          </p:cNvSpPr>
          <p:nvPr>
            <p:ph type="subTitle" idx="1"/>
          </p:nvPr>
        </p:nvSpPr>
        <p:spPr>
          <a:xfrm>
            <a:off x="914400" y="3581400"/>
            <a:ext cx="7315200" cy="838200"/>
          </a:xfrm>
        </p:spPr>
        <p:txBody>
          <a:bodyPr/>
          <a:lstStyle/>
          <a:p>
            <a:r>
              <a:rPr lang="en-US" altLang="en-US" dirty="0" smtClean="0"/>
              <a:t>Legal Considerations and Administration</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Responsibilities</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smtClean="0"/>
              <a:t>Tort - wrongful act resulting in injury to another’s person, property, or reputation, for which the injured party is entitled to seek compensation</a:t>
            </a:r>
          </a:p>
          <a:p>
            <a:r>
              <a:rPr lang="en-US" dirty="0" smtClean="0"/>
              <a:t>Battery- </a:t>
            </a:r>
            <a:r>
              <a:rPr lang="en-US" dirty="0"/>
              <a:t>an example of an act of </a:t>
            </a:r>
            <a:r>
              <a:rPr lang="en-US" dirty="0" smtClean="0"/>
              <a:t>commission; </a:t>
            </a:r>
            <a:r>
              <a:rPr lang="en-US" dirty="0"/>
              <a:t>involves hitting a player or inappropriately touching an athlete</a:t>
            </a:r>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10</a:t>
            </a:fld>
            <a:endParaRPr lang="en-US" altLang="en-US" dirty="0"/>
          </a:p>
        </p:txBody>
      </p:sp>
    </p:spTree>
    <p:extLst>
      <p:ext uri="{BB962C8B-B14F-4D97-AF65-F5344CB8AC3E}">
        <p14:creationId xmlns:p14="http://schemas.microsoft.com/office/powerpoint/2010/main" val="327933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Responsibilities</a:t>
            </a:r>
            <a:endParaRPr lang="en-US" dirty="0"/>
          </a:p>
        </p:txBody>
      </p:sp>
      <p:sp>
        <p:nvSpPr>
          <p:cNvPr id="3" name="Content Placeholder 2"/>
          <p:cNvSpPr>
            <a:spLocks noGrp="1"/>
          </p:cNvSpPr>
          <p:nvPr>
            <p:ph idx="1"/>
          </p:nvPr>
        </p:nvSpPr>
        <p:spPr>
          <a:xfrm>
            <a:off x="685800" y="1934545"/>
            <a:ext cx="7772400" cy="4114800"/>
          </a:xfrm>
        </p:spPr>
        <p:txBody>
          <a:bodyPr/>
          <a:lstStyle/>
          <a:p>
            <a:r>
              <a:rPr lang="en-US" dirty="0" smtClean="0"/>
              <a:t>Examine the mechanism of injury and circumstances surrounding it.</a:t>
            </a:r>
          </a:p>
          <a:p>
            <a:pPr lvl="1" indent="-379413"/>
            <a:r>
              <a:rPr lang="en-US" dirty="0" smtClean="0"/>
              <a:t>Determine preventable vs. unpreventable injuries.</a:t>
            </a:r>
          </a:p>
          <a:p>
            <a:pPr lvl="1" indent="-379413"/>
            <a:r>
              <a:rPr lang="en-US" dirty="0" smtClean="0"/>
              <a:t>A lawsuit (litigation) determines liability.</a:t>
            </a:r>
          </a:p>
          <a:p>
            <a:pPr lvl="1" indent="-379413"/>
            <a:r>
              <a:rPr lang="en-US" dirty="0" smtClean="0"/>
              <a:t>Financial compensation may be awarded to the injured party.</a:t>
            </a:r>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11</a:t>
            </a:fld>
            <a:endParaRPr lang="en-US" altLang="en-US" dirty="0"/>
          </a:p>
        </p:txBody>
      </p:sp>
    </p:spTree>
    <p:extLst>
      <p:ext uri="{BB962C8B-B14F-4D97-AF65-F5344CB8AC3E}">
        <p14:creationId xmlns:p14="http://schemas.microsoft.com/office/powerpoint/2010/main" val="372662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Responsibilities</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smtClean="0"/>
              <a:t>A member of the sports medicine team who causes additional injury to an athlete is liable for that aspect of the injury.</a:t>
            </a:r>
          </a:p>
          <a:p>
            <a:r>
              <a:rPr lang="en-US" dirty="0"/>
              <a:t>The majority of sports medicine lawsuits involve claims of </a:t>
            </a:r>
            <a:r>
              <a:rPr lang="en-US" dirty="0" smtClean="0"/>
              <a:t>negligence.</a:t>
            </a:r>
          </a:p>
          <a:p>
            <a:pPr lvl="1" indent="-379413"/>
            <a:r>
              <a:rPr lang="en-US" dirty="0" smtClean="0"/>
              <a:t>Avoid </a:t>
            </a:r>
            <a:r>
              <a:rPr lang="en-US" dirty="0"/>
              <a:t>issues of “failure to warn.” </a:t>
            </a:r>
          </a:p>
          <a:p>
            <a:r>
              <a:rPr lang="en-US" dirty="0" smtClean="0"/>
              <a:t>Specific laws vary from state to state.</a:t>
            </a:r>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12</a:t>
            </a:fld>
            <a:endParaRPr lang="en-US" altLang="en-US" dirty="0"/>
          </a:p>
        </p:txBody>
      </p:sp>
    </p:spTree>
    <p:extLst>
      <p:ext uri="{BB962C8B-B14F-4D97-AF65-F5344CB8AC3E}">
        <p14:creationId xmlns:p14="http://schemas.microsoft.com/office/powerpoint/2010/main" val="2152607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Responsibilities</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smtClean="0"/>
              <a:t>Malpractice Insurance</a:t>
            </a:r>
          </a:p>
          <a:p>
            <a:pPr lvl="1" indent="-379413"/>
            <a:r>
              <a:rPr lang="en-US" dirty="0"/>
              <a:t>Most employers carry liability insurance on employees who are working for them. </a:t>
            </a:r>
          </a:p>
          <a:p>
            <a:pPr marL="1044575" lvl="2" indent="-279400"/>
            <a:r>
              <a:rPr lang="en-US" dirty="0"/>
              <a:t>When working outside the scope of that job, a person should carry additional liability insurance.</a:t>
            </a:r>
          </a:p>
          <a:p>
            <a:r>
              <a:rPr lang="en-US" dirty="0" smtClean="0"/>
              <a:t>S.A.F.E. – Supervision, Aid, Facilities, Equipment</a:t>
            </a:r>
          </a:p>
          <a:p>
            <a:pPr marL="457200" lvl="1" indent="0">
              <a:buNone/>
            </a:pPr>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13</a:t>
            </a:fld>
            <a:endParaRPr lang="en-US" altLang="en-US" dirty="0"/>
          </a:p>
        </p:txBody>
      </p:sp>
    </p:spTree>
    <p:extLst>
      <p:ext uri="{BB962C8B-B14F-4D97-AF65-F5344CB8AC3E}">
        <p14:creationId xmlns:p14="http://schemas.microsoft.com/office/powerpoint/2010/main" val="3363826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Rights of the Patient</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smtClean="0"/>
              <a:t>Patient’s Bill of Rights</a:t>
            </a:r>
          </a:p>
          <a:p>
            <a:r>
              <a:rPr lang="en-US" dirty="0" smtClean="0"/>
              <a:t>Health Insurance Portability and Accountability Act (HIPAA)</a:t>
            </a:r>
          </a:p>
          <a:p>
            <a:r>
              <a:rPr lang="en-US" dirty="0" smtClean="0"/>
              <a:t>Family Educational Rights and Privacy Act (FERPA)</a:t>
            </a:r>
          </a:p>
          <a:p>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14</a:t>
            </a:fld>
            <a:endParaRPr lang="en-US" altLang="en-US" dirty="0"/>
          </a:p>
        </p:txBody>
      </p:sp>
    </p:spTree>
    <p:extLst>
      <p:ext uri="{BB962C8B-B14F-4D97-AF65-F5344CB8AC3E}">
        <p14:creationId xmlns:p14="http://schemas.microsoft.com/office/powerpoint/2010/main" val="236380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42324"/>
            <a:ext cx="7772400" cy="4114800"/>
          </a:xfrm>
        </p:spPr>
        <p:txBody>
          <a:bodyPr/>
          <a:lstStyle/>
          <a:p>
            <a:r>
              <a:rPr lang="en-US" sz="3000" dirty="0"/>
              <a:t>Do not allow a patient, client or athlete to begin any program without obtaining a signed informed consent and liability release</a:t>
            </a:r>
            <a:r>
              <a:rPr lang="en-US" sz="3000" dirty="0" smtClean="0"/>
              <a:t>.</a:t>
            </a:r>
          </a:p>
          <a:p>
            <a:r>
              <a:rPr lang="en-US" sz="3000" dirty="0"/>
              <a:t>Agree upon fees/costs and put them in writing before the start of services.</a:t>
            </a:r>
          </a:p>
          <a:p>
            <a:r>
              <a:rPr lang="en-US" sz="3000" dirty="0"/>
              <a:t>Make sure adequate facilities are available for both male and female athletes</a:t>
            </a:r>
            <a:r>
              <a:rPr lang="en-US" dirty="0"/>
              <a:t>.</a:t>
            </a:r>
          </a:p>
          <a:p>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15</a:t>
            </a:fld>
            <a:endParaRPr lang="en-US" altLang="en-US" dirty="0"/>
          </a:p>
        </p:txBody>
      </p:sp>
    </p:spTree>
    <p:extLst>
      <p:ext uri="{BB962C8B-B14F-4D97-AF65-F5344CB8AC3E}">
        <p14:creationId xmlns:p14="http://schemas.microsoft.com/office/powerpoint/2010/main" val="3698580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71869"/>
            <a:ext cx="7772400" cy="4114800"/>
          </a:xfrm>
        </p:spPr>
        <p:txBody>
          <a:bodyPr/>
          <a:lstStyle/>
          <a:p>
            <a:r>
              <a:rPr lang="en-US" sz="2800" dirty="0"/>
              <a:t>All efforts should be made not to be alone in a room with an athlete or patient to avoid the suggestion of inappropriate behavior. </a:t>
            </a:r>
          </a:p>
          <a:p>
            <a:r>
              <a:rPr lang="en-US" sz="2800" dirty="0"/>
              <a:t>Keep detailed notes about all professional activities. </a:t>
            </a:r>
          </a:p>
          <a:p>
            <a:r>
              <a:rPr lang="en-US" sz="2800" dirty="0"/>
              <a:t>Become familiar with the products and supplies used. Read all manufacturer warnings and disclaimers, and make sure the athletes or patients are aware of them.</a:t>
            </a:r>
          </a:p>
          <a:p>
            <a:endParaRPr lang="en-US" sz="2800" dirty="0" smtClean="0"/>
          </a:p>
          <a:p>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16</a:t>
            </a:fld>
            <a:endParaRPr lang="en-US" altLang="en-US" dirty="0"/>
          </a:p>
        </p:txBody>
      </p:sp>
    </p:spTree>
    <p:extLst>
      <p:ext uri="{BB962C8B-B14F-4D97-AF65-F5344CB8AC3E}">
        <p14:creationId xmlns:p14="http://schemas.microsoft.com/office/powerpoint/2010/main" val="3807523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42324"/>
            <a:ext cx="7772400" cy="4114800"/>
          </a:xfrm>
        </p:spPr>
        <p:txBody>
          <a:bodyPr/>
          <a:lstStyle/>
          <a:p>
            <a:r>
              <a:rPr lang="en-US" sz="3000" dirty="0"/>
              <a:t>Develop an emergency action plan for every sport. </a:t>
            </a:r>
            <a:endParaRPr lang="en-US" sz="3000" dirty="0" smtClean="0"/>
          </a:p>
          <a:p>
            <a:r>
              <a:rPr lang="en-US" sz="3000" dirty="0"/>
              <a:t>Consider </a:t>
            </a:r>
            <a:r>
              <a:rPr lang="en-US" sz="3000" i="1" dirty="0"/>
              <a:t>all</a:t>
            </a:r>
            <a:r>
              <a:rPr lang="en-US" sz="3000" dirty="0"/>
              <a:t> the sports involved in the athletic program, not just the ones that are conducted on a court or field, when developing emergency action plans.</a:t>
            </a:r>
          </a:p>
          <a:p>
            <a:r>
              <a:rPr lang="en-US" sz="3000" dirty="0"/>
              <a:t>Follow appropriate procedures on all injury assessments.</a:t>
            </a:r>
          </a:p>
          <a:p>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17</a:t>
            </a:fld>
            <a:endParaRPr lang="en-US" altLang="en-US" dirty="0"/>
          </a:p>
        </p:txBody>
      </p:sp>
    </p:spTree>
    <p:extLst>
      <p:ext uri="{BB962C8B-B14F-4D97-AF65-F5344CB8AC3E}">
        <p14:creationId xmlns:p14="http://schemas.microsoft.com/office/powerpoint/2010/main" val="1888328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42324"/>
            <a:ext cx="7772400" cy="4114800"/>
          </a:xfrm>
        </p:spPr>
        <p:txBody>
          <a:bodyPr/>
          <a:lstStyle/>
          <a:p>
            <a:r>
              <a:rPr lang="en-US" sz="3000" dirty="0"/>
              <a:t>Ensure supervision of all athletes during treatment modalities, whether in the clinic or on the sidelines, and make sure those performing the treatment modalities are aware of any health conditions the athlete may have, such as diabetes or </a:t>
            </a:r>
            <a:r>
              <a:rPr lang="en-US" sz="3000" dirty="0" smtClean="0"/>
              <a:t>asthma.</a:t>
            </a:r>
          </a:p>
          <a:p>
            <a:r>
              <a:rPr lang="en-US" sz="3000" dirty="0"/>
              <a:t>Educate the coaches regarding up-to-date training techniques.</a:t>
            </a:r>
            <a:r>
              <a:rPr lang="en-US" sz="3000" dirty="0" smtClean="0"/>
              <a:t> </a:t>
            </a:r>
            <a:endParaRPr lang="en-US" sz="3000"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18</a:t>
            </a:fld>
            <a:endParaRPr lang="en-US" altLang="en-US" dirty="0"/>
          </a:p>
        </p:txBody>
      </p:sp>
    </p:spTree>
    <p:extLst>
      <p:ext uri="{BB962C8B-B14F-4D97-AF65-F5344CB8AC3E}">
        <p14:creationId xmlns:p14="http://schemas.microsoft.com/office/powerpoint/2010/main" val="1769249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43876"/>
            <a:ext cx="7772400" cy="4114800"/>
          </a:xfrm>
        </p:spPr>
        <p:txBody>
          <a:bodyPr/>
          <a:lstStyle/>
          <a:p>
            <a:r>
              <a:rPr lang="en-US" sz="3000" dirty="0"/>
              <a:t>Conduct pre- and post-season reviews of past years and seasons, and learn from both the positive and negative events that </a:t>
            </a:r>
            <a:r>
              <a:rPr lang="en-US" sz="3000" dirty="0" smtClean="0"/>
              <a:t>occurred.</a:t>
            </a:r>
          </a:p>
          <a:p>
            <a:r>
              <a:rPr lang="en-US" sz="3000" dirty="0"/>
              <a:t>Create a daily approach to safety. Make a daily checklist for key items of </a:t>
            </a:r>
            <a:r>
              <a:rPr lang="en-US" sz="3000" dirty="0" smtClean="0"/>
              <a:t>concern.</a:t>
            </a:r>
          </a:p>
          <a:p>
            <a:r>
              <a:rPr lang="en-US" sz="3000" dirty="0"/>
              <a:t>Create a safety committee</a:t>
            </a:r>
            <a:r>
              <a:rPr lang="en-US" sz="3000" dirty="0" smtClean="0"/>
              <a:t>.</a:t>
            </a:r>
          </a:p>
          <a:p>
            <a:r>
              <a:rPr lang="en-US" sz="3000" dirty="0"/>
              <a:t>Know personal limitations.</a:t>
            </a:r>
          </a:p>
          <a:p>
            <a:endParaRPr lang="en-US" sz="3000"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19</a:t>
            </a:fld>
            <a:endParaRPr lang="en-US" altLang="en-US" dirty="0"/>
          </a:p>
        </p:txBody>
      </p:sp>
    </p:spTree>
    <p:extLst>
      <p:ext uri="{BB962C8B-B14F-4D97-AF65-F5344CB8AC3E}">
        <p14:creationId xmlns:p14="http://schemas.microsoft.com/office/powerpoint/2010/main" val="427357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646924"/>
            <a:ext cx="7772400" cy="1219200"/>
          </a:xfrm>
        </p:spPr>
        <p:txBody>
          <a:bodyPr/>
          <a:lstStyle/>
          <a:p>
            <a:r>
              <a:rPr lang="en-US" altLang="en-US" dirty="0" smtClean="0"/>
              <a:t>Legal Concepts</a:t>
            </a:r>
            <a:endParaRPr lang="en-US" altLang="en-US" dirty="0"/>
          </a:p>
        </p:txBody>
      </p:sp>
      <p:sp>
        <p:nvSpPr>
          <p:cNvPr id="131075" name="Rectangle 3"/>
          <p:cNvSpPr>
            <a:spLocks noGrp="1" noChangeArrowheads="1"/>
          </p:cNvSpPr>
          <p:nvPr>
            <p:ph type="body" idx="1"/>
          </p:nvPr>
        </p:nvSpPr>
        <p:spPr>
          <a:xfrm>
            <a:off x="685800" y="1932993"/>
            <a:ext cx="7772400" cy="4419600"/>
          </a:xfrm>
        </p:spPr>
        <p:txBody>
          <a:bodyPr/>
          <a:lstStyle/>
          <a:p>
            <a:r>
              <a:rPr lang="en-US" altLang="en-US" dirty="0" smtClean="0"/>
              <a:t>Risk management</a:t>
            </a:r>
            <a:endParaRPr lang="en-US" altLang="en-US" dirty="0"/>
          </a:p>
          <a:p>
            <a:r>
              <a:rPr lang="en-US" altLang="en-US" dirty="0" smtClean="0"/>
              <a:t>Negligence</a:t>
            </a:r>
          </a:p>
          <a:p>
            <a:pPr lvl="1" indent="-388938"/>
            <a:r>
              <a:rPr lang="en-US" altLang="en-US" dirty="0"/>
              <a:t>Malfeasance</a:t>
            </a:r>
          </a:p>
          <a:p>
            <a:pPr lvl="1" indent="-388938"/>
            <a:r>
              <a:rPr lang="en-US" altLang="en-US" dirty="0"/>
              <a:t>Misfeasance</a:t>
            </a:r>
          </a:p>
          <a:p>
            <a:pPr lvl="1" indent="-388938"/>
            <a:r>
              <a:rPr lang="en-US" altLang="en-US" dirty="0"/>
              <a:t>Nonfeasance</a:t>
            </a:r>
          </a:p>
          <a:p>
            <a:pPr lvl="1" indent="-388938"/>
            <a:r>
              <a:rPr lang="en-US" altLang="en-US" dirty="0"/>
              <a:t>Gross negligence</a:t>
            </a:r>
          </a:p>
          <a:p>
            <a:pPr lvl="1" indent="-388938"/>
            <a:r>
              <a:rPr lang="en-US" altLang="en-US" dirty="0"/>
              <a:t>Malpractice</a:t>
            </a:r>
          </a:p>
          <a:p>
            <a:r>
              <a:rPr lang="en-US" altLang="en-US" dirty="0" smtClean="0"/>
              <a:t>Standards of care</a:t>
            </a:r>
          </a:p>
          <a:p>
            <a:endParaRPr lang="en-US" altLang="en-US" dirty="0"/>
          </a:p>
        </p:txBody>
      </p:sp>
      <p:sp>
        <p:nvSpPr>
          <p:cNvPr id="2" name="Slide Number Placeholder 1"/>
          <p:cNvSpPr>
            <a:spLocks noGrp="1"/>
          </p:cNvSpPr>
          <p:nvPr>
            <p:ph type="sldNum" sz="quarter" idx="4"/>
          </p:nvPr>
        </p:nvSpPr>
        <p:spPr/>
        <p:txBody>
          <a:bodyPr/>
          <a:lstStyle/>
          <a:p>
            <a:fld id="{2E7DEF91-892C-4B28-A748-45D54AB63EF6}" type="slidenum">
              <a:rPr lang="en-US" altLang="en-US" smtClean="0"/>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in Sports</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a:t>Be aware of changes in standards of care and any other changes that affect your field of work.</a:t>
            </a:r>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20</a:t>
            </a:fld>
            <a:endParaRPr lang="en-US" altLang="en-US" dirty="0"/>
          </a:p>
        </p:txBody>
      </p:sp>
    </p:spTree>
    <p:extLst>
      <p:ext uri="{BB962C8B-B14F-4D97-AF65-F5344CB8AC3E}">
        <p14:creationId xmlns:p14="http://schemas.microsoft.com/office/powerpoint/2010/main" val="278558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46924"/>
            <a:ext cx="7772400" cy="914400"/>
          </a:xfrm>
        </p:spPr>
        <p:txBody>
          <a:bodyPr/>
          <a:lstStyle/>
          <a:p>
            <a:r>
              <a:rPr lang="en-US" dirty="0" smtClean="0"/>
              <a:t>Record Keeping</a:t>
            </a:r>
            <a:endParaRPr lang="en-US" dirty="0"/>
          </a:p>
        </p:txBody>
      </p:sp>
      <p:sp>
        <p:nvSpPr>
          <p:cNvPr id="3" name="Content Placeholder 2"/>
          <p:cNvSpPr>
            <a:spLocks noGrp="1"/>
          </p:cNvSpPr>
          <p:nvPr>
            <p:ph idx="1"/>
          </p:nvPr>
        </p:nvSpPr>
        <p:spPr>
          <a:xfrm>
            <a:off x="685800" y="1971869"/>
            <a:ext cx="7772400" cy="4495800"/>
          </a:xfrm>
        </p:spPr>
        <p:txBody>
          <a:bodyPr/>
          <a:lstStyle/>
          <a:p>
            <a:r>
              <a:rPr lang="en-US" sz="2800" dirty="0" smtClean="0"/>
              <a:t>Valuable tool in the prevention and rehabilitation of further athletic injuries</a:t>
            </a:r>
          </a:p>
          <a:p>
            <a:r>
              <a:rPr lang="en-US" sz="2800" dirty="0" smtClean="0"/>
              <a:t>Records provide important information regarding an athlete’s treatment in the event of injury.</a:t>
            </a:r>
          </a:p>
          <a:p>
            <a:pPr lvl="1" indent="-379413"/>
            <a:r>
              <a:rPr lang="en-US" sz="2400" dirty="0" smtClean="0"/>
              <a:t>PPE and emergency consent forms</a:t>
            </a:r>
          </a:p>
          <a:p>
            <a:r>
              <a:rPr lang="en-US" sz="2800" dirty="0" smtClean="0"/>
              <a:t>Necessary to protect yourself, the team, and institution from legal action in the event of an injury</a:t>
            </a:r>
          </a:p>
          <a:p>
            <a:pPr marL="0" indent="0">
              <a:buNone/>
            </a:pPr>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3</a:t>
            </a:fld>
            <a:endParaRPr lang="en-US" altLang="en-US" dirty="0"/>
          </a:p>
        </p:txBody>
      </p:sp>
    </p:spTree>
    <p:extLst>
      <p:ext uri="{BB962C8B-B14F-4D97-AF65-F5344CB8AC3E}">
        <p14:creationId xmlns:p14="http://schemas.microsoft.com/office/powerpoint/2010/main" val="3534828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131" y="1942324"/>
            <a:ext cx="7772400" cy="4343400"/>
          </a:xfrm>
        </p:spPr>
        <p:txBody>
          <a:bodyPr/>
          <a:lstStyle/>
          <a:p>
            <a:r>
              <a:rPr lang="en-US" sz="3000" dirty="0" smtClean="0"/>
              <a:t>Assumption of Risk</a:t>
            </a:r>
          </a:p>
          <a:p>
            <a:pPr lvl="1" indent="-388938"/>
            <a:r>
              <a:rPr lang="en-US" sz="2600" dirty="0" smtClean="0"/>
              <a:t>An individual </a:t>
            </a:r>
            <a:r>
              <a:rPr lang="en-US" sz="2600" dirty="0"/>
              <a:t>takes the responsibility for the danger taken while participating in the sport</a:t>
            </a:r>
            <a:endParaRPr lang="en-US" sz="2600" dirty="0" smtClean="0"/>
          </a:p>
          <a:p>
            <a:r>
              <a:rPr lang="en-US" sz="3000" dirty="0" smtClean="0"/>
              <a:t>Special Instructions</a:t>
            </a:r>
          </a:p>
          <a:p>
            <a:pPr lvl="1" indent="-388938"/>
            <a:r>
              <a:rPr lang="en-US" sz="2600" dirty="0" smtClean="0"/>
              <a:t>Instructions </a:t>
            </a:r>
            <a:r>
              <a:rPr lang="en-US" sz="2600" dirty="0"/>
              <a:t>that may affect the athlete’s </a:t>
            </a:r>
            <a:r>
              <a:rPr lang="en-US" sz="2600" dirty="0" smtClean="0"/>
              <a:t>health</a:t>
            </a:r>
          </a:p>
          <a:p>
            <a:pPr lvl="1" indent="-388938"/>
            <a:r>
              <a:rPr lang="en-US" sz="2600" dirty="0" smtClean="0"/>
              <a:t>Based </a:t>
            </a:r>
            <a:r>
              <a:rPr lang="en-US" sz="2600" dirty="0"/>
              <a:t>on the information obtained from the physical exam </a:t>
            </a:r>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4</a:t>
            </a:fld>
            <a:endParaRPr lang="en-US" altLang="en-US" dirty="0"/>
          </a:p>
        </p:txBody>
      </p:sp>
      <p:sp>
        <p:nvSpPr>
          <p:cNvPr id="7" name="Title 1"/>
          <p:cNvSpPr>
            <a:spLocks noGrp="1"/>
          </p:cNvSpPr>
          <p:nvPr>
            <p:ph type="title"/>
          </p:nvPr>
        </p:nvSpPr>
        <p:spPr>
          <a:xfrm>
            <a:off x="685800" y="646924"/>
            <a:ext cx="7772400" cy="914400"/>
          </a:xfrm>
        </p:spPr>
        <p:txBody>
          <a:bodyPr/>
          <a:lstStyle/>
          <a:p>
            <a:r>
              <a:rPr lang="en-US" dirty="0" smtClean="0"/>
              <a:t>Record Keeping</a:t>
            </a:r>
            <a:endParaRPr lang="en-US" dirty="0"/>
          </a:p>
        </p:txBody>
      </p:sp>
    </p:spTree>
    <p:extLst>
      <p:ext uri="{BB962C8B-B14F-4D97-AF65-F5344CB8AC3E}">
        <p14:creationId xmlns:p14="http://schemas.microsoft.com/office/powerpoint/2010/main" val="324685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Ethics</a:t>
            </a:r>
            <a:endParaRPr lang="en-US" dirty="0"/>
          </a:p>
        </p:txBody>
      </p:sp>
      <p:sp>
        <p:nvSpPr>
          <p:cNvPr id="3" name="Content Placeholder 2"/>
          <p:cNvSpPr>
            <a:spLocks noGrp="1"/>
          </p:cNvSpPr>
          <p:nvPr>
            <p:ph idx="1"/>
          </p:nvPr>
        </p:nvSpPr>
        <p:spPr>
          <a:xfrm>
            <a:off x="685800" y="1932993"/>
            <a:ext cx="7772400" cy="4114800"/>
          </a:xfrm>
        </p:spPr>
        <p:txBody>
          <a:bodyPr/>
          <a:lstStyle/>
          <a:p>
            <a:r>
              <a:rPr lang="en-US" dirty="0" smtClean="0"/>
              <a:t>Ethics</a:t>
            </a:r>
          </a:p>
          <a:p>
            <a:pPr lvl="1" indent="-379413"/>
            <a:r>
              <a:rPr lang="en-US" sz="2700" dirty="0" smtClean="0"/>
              <a:t>Morals; principles of right, wrong, and duty that guide our behavior</a:t>
            </a:r>
          </a:p>
          <a:p>
            <a:pPr lvl="1" indent="-379413"/>
            <a:r>
              <a:rPr lang="en-US" sz="2700" dirty="0" smtClean="0"/>
              <a:t>Some actions can be unethical but still be legal, and vice versa.</a:t>
            </a:r>
          </a:p>
          <a:p>
            <a:pPr lvl="1" indent="-379413"/>
            <a:r>
              <a:rPr lang="en-US" sz="2700" dirty="0" smtClean="0"/>
              <a:t>Coach sets the tone for athletes, parents, and crowd</a:t>
            </a:r>
          </a:p>
          <a:p>
            <a:pPr lvl="1" indent="-379413"/>
            <a:r>
              <a:rPr lang="en-US" sz="2700" dirty="0" smtClean="0"/>
              <a:t>Teams work better when they share same ethics.</a:t>
            </a:r>
            <a:endParaRPr lang="en-US" sz="2700"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5</a:t>
            </a:fld>
            <a:endParaRPr lang="en-US" altLang="en-US" dirty="0"/>
          </a:p>
        </p:txBody>
      </p:sp>
    </p:spTree>
    <p:extLst>
      <p:ext uri="{BB962C8B-B14F-4D97-AF65-F5344CB8AC3E}">
        <p14:creationId xmlns:p14="http://schemas.microsoft.com/office/powerpoint/2010/main" val="4199524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Ethics</a:t>
            </a:r>
            <a:endParaRPr lang="en-US" dirty="0"/>
          </a:p>
        </p:txBody>
      </p:sp>
      <p:sp>
        <p:nvSpPr>
          <p:cNvPr id="3" name="Content Placeholder 2"/>
          <p:cNvSpPr>
            <a:spLocks noGrp="1"/>
          </p:cNvSpPr>
          <p:nvPr>
            <p:ph idx="1"/>
          </p:nvPr>
        </p:nvSpPr>
        <p:spPr>
          <a:xfrm>
            <a:off x="685800" y="1934545"/>
            <a:ext cx="7772400" cy="4114800"/>
          </a:xfrm>
        </p:spPr>
        <p:txBody>
          <a:bodyPr/>
          <a:lstStyle/>
          <a:p>
            <a:r>
              <a:rPr lang="en-US" dirty="0" smtClean="0"/>
              <a:t>The Team Physician</a:t>
            </a:r>
          </a:p>
          <a:p>
            <a:r>
              <a:rPr lang="en-US" dirty="0" smtClean="0"/>
              <a:t>The Athletic Trainer</a:t>
            </a:r>
          </a:p>
          <a:p>
            <a:r>
              <a:rPr lang="en-US" dirty="0" smtClean="0"/>
              <a:t>The Coach</a:t>
            </a:r>
          </a:p>
          <a:p>
            <a:r>
              <a:rPr lang="en-US" dirty="0" smtClean="0"/>
              <a:t>The Athlete</a:t>
            </a:r>
          </a:p>
          <a:p>
            <a:r>
              <a:rPr lang="en-US" dirty="0" smtClean="0"/>
              <a:t>The Athlete’s Parents/Guardians</a:t>
            </a:r>
          </a:p>
          <a:p>
            <a:r>
              <a:rPr lang="en-US" dirty="0" smtClean="0"/>
              <a:t>The Administration</a:t>
            </a:r>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6</a:t>
            </a:fld>
            <a:endParaRPr lang="en-US" altLang="en-US" dirty="0"/>
          </a:p>
        </p:txBody>
      </p:sp>
    </p:spTree>
    <p:extLst>
      <p:ext uri="{BB962C8B-B14F-4D97-AF65-F5344CB8AC3E}">
        <p14:creationId xmlns:p14="http://schemas.microsoft.com/office/powerpoint/2010/main" val="2308403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0269"/>
            <a:ext cx="8382000" cy="1143000"/>
          </a:xfrm>
        </p:spPr>
        <p:txBody>
          <a:bodyPr/>
          <a:lstStyle/>
          <a:p>
            <a:r>
              <a:rPr lang="en-US" sz="3800" dirty="0" smtClean="0"/>
              <a:t>Expected Conduct for Sports Medicine Professionals and Athletes</a:t>
            </a:r>
            <a:endParaRPr lang="en-US" sz="3800" dirty="0"/>
          </a:p>
        </p:txBody>
      </p:sp>
      <p:sp>
        <p:nvSpPr>
          <p:cNvPr id="3" name="Content Placeholder 2"/>
          <p:cNvSpPr>
            <a:spLocks noGrp="1"/>
          </p:cNvSpPr>
          <p:nvPr>
            <p:ph idx="1"/>
          </p:nvPr>
        </p:nvSpPr>
        <p:spPr>
          <a:xfrm>
            <a:off x="695131" y="1942324"/>
            <a:ext cx="7772400" cy="4114800"/>
          </a:xfrm>
        </p:spPr>
        <p:txBody>
          <a:bodyPr/>
          <a:lstStyle/>
          <a:p>
            <a:r>
              <a:rPr lang="en-US" sz="3000" dirty="0" smtClean="0"/>
              <a:t>Written guidelines or regulations ensure that both athletes and the sports medicine team fully understand and share expectations of conduct.</a:t>
            </a:r>
          </a:p>
          <a:p>
            <a:r>
              <a:rPr lang="en-US" sz="3000" dirty="0" smtClean="0"/>
              <a:t>National Athletic Trainers’ Association Code of Conduct</a:t>
            </a:r>
          </a:p>
          <a:p>
            <a:r>
              <a:rPr lang="en-US" sz="3000" dirty="0" smtClean="0"/>
              <a:t>Sample District Athletic Philosophy and Regulations</a:t>
            </a:r>
          </a:p>
          <a:p>
            <a:endParaRPr lang="en-US"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7</a:t>
            </a:fld>
            <a:endParaRPr lang="en-US" altLang="en-US" dirty="0"/>
          </a:p>
        </p:txBody>
      </p:sp>
    </p:spTree>
    <p:extLst>
      <p:ext uri="{BB962C8B-B14F-4D97-AF65-F5344CB8AC3E}">
        <p14:creationId xmlns:p14="http://schemas.microsoft.com/office/powerpoint/2010/main" val="157475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8048"/>
            <a:ext cx="7772400" cy="914400"/>
          </a:xfrm>
        </p:spPr>
        <p:txBody>
          <a:bodyPr/>
          <a:lstStyle/>
          <a:p>
            <a:r>
              <a:rPr lang="en-US" altLang="en-US" sz="3800" dirty="0"/>
              <a:t>Sample School District Athletic</a:t>
            </a:r>
            <a:br>
              <a:rPr lang="en-US" altLang="en-US" sz="3800" dirty="0"/>
            </a:br>
            <a:r>
              <a:rPr lang="en-US" altLang="en-US" sz="3800" dirty="0"/>
              <a:t>Philosophy and Regulations</a:t>
            </a:r>
            <a:endParaRPr lang="en-US" sz="3800" dirty="0"/>
          </a:p>
        </p:txBody>
      </p:sp>
      <p:sp>
        <p:nvSpPr>
          <p:cNvPr id="5" name="Content Placeholder 4"/>
          <p:cNvSpPr>
            <a:spLocks noGrp="1"/>
          </p:cNvSpPr>
          <p:nvPr>
            <p:ph sz="half" idx="1"/>
          </p:nvPr>
        </p:nvSpPr>
        <p:spPr>
          <a:xfrm>
            <a:off x="695131" y="1970317"/>
            <a:ext cx="3810000" cy="3962400"/>
          </a:xfrm>
        </p:spPr>
        <p:txBody>
          <a:bodyPr/>
          <a:lstStyle/>
          <a:p>
            <a:r>
              <a:rPr lang="en-US" altLang="en-US" dirty="0"/>
              <a:t>Philosophy</a:t>
            </a:r>
          </a:p>
          <a:p>
            <a:r>
              <a:rPr lang="en-US" altLang="en-US" dirty="0"/>
              <a:t>Code of Ethics </a:t>
            </a:r>
          </a:p>
          <a:p>
            <a:r>
              <a:rPr lang="en-US" altLang="en-US" dirty="0"/>
              <a:t>Athletic Regulations </a:t>
            </a:r>
          </a:p>
          <a:p>
            <a:r>
              <a:rPr lang="en-US" altLang="en-US" dirty="0"/>
              <a:t>Training Rules and Standards </a:t>
            </a:r>
          </a:p>
          <a:p>
            <a:r>
              <a:rPr lang="en-US" altLang="en-US" dirty="0"/>
              <a:t>Scholastic Eligibility </a:t>
            </a:r>
          </a:p>
          <a:p>
            <a:r>
              <a:rPr lang="en-US" altLang="en-US" dirty="0" smtClean="0"/>
              <a:t>Citizenship</a:t>
            </a:r>
          </a:p>
          <a:p>
            <a:r>
              <a:rPr lang="en-US" altLang="en-US" dirty="0"/>
              <a:t>Team Tryouts </a:t>
            </a:r>
          </a:p>
          <a:p>
            <a:endParaRPr lang="en-US" altLang="en-US" dirty="0"/>
          </a:p>
          <a:p>
            <a:endParaRPr lang="en-US" dirty="0"/>
          </a:p>
        </p:txBody>
      </p:sp>
      <p:sp>
        <p:nvSpPr>
          <p:cNvPr id="6" name="Content Placeholder 5"/>
          <p:cNvSpPr>
            <a:spLocks noGrp="1"/>
          </p:cNvSpPr>
          <p:nvPr>
            <p:ph sz="half" idx="2"/>
          </p:nvPr>
        </p:nvSpPr>
        <p:spPr>
          <a:xfrm>
            <a:off x="4657531" y="1970317"/>
            <a:ext cx="4191000" cy="3962400"/>
          </a:xfrm>
        </p:spPr>
        <p:txBody>
          <a:bodyPr/>
          <a:lstStyle/>
          <a:p>
            <a:r>
              <a:rPr lang="en-US" altLang="en-US" dirty="0" smtClean="0"/>
              <a:t>Dismissal </a:t>
            </a:r>
            <a:r>
              <a:rPr lang="en-US" altLang="en-US" dirty="0"/>
              <a:t>from a Team </a:t>
            </a:r>
          </a:p>
          <a:p>
            <a:r>
              <a:rPr lang="en-US" altLang="en-US" dirty="0"/>
              <a:t>Quitting a Team </a:t>
            </a:r>
          </a:p>
          <a:p>
            <a:r>
              <a:rPr lang="en-US" altLang="en-US" dirty="0"/>
              <a:t>Travel Regulations </a:t>
            </a:r>
          </a:p>
          <a:p>
            <a:r>
              <a:rPr lang="en-US" altLang="en-US" dirty="0"/>
              <a:t>Outside Competition </a:t>
            </a:r>
          </a:p>
          <a:p>
            <a:r>
              <a:rPr lang="en-US" altLang="en-US" dirty="0"/>
              <a:t>Participation in Other School Activities</a:t>
            </a:r>
          </a:p>
          <a:p>
            <a:endParaRPr lang="en-US" dirty="0"/>
          </a:p>
        </p:txBody>
      </p:sp>
      <p:sp>
        <p:nvSpPr>
          <p:cNvPr id="8" name="Slide Number Placeholder 7"/>
          <p:cNvSpPr>
            <a:spLocks noGrp="1"/>
          </p:cNvSpPr>
          <p:nvPr>
            <p:ph type="sldNum" sz="quarter" idx="4"/>
          </p:nvPr>
        </p:nvSpPr>
        <p:spPr/>
        <p:txBody>
          <a:bodyPr/>
          <a:lstStyle/>
          <a:p>
            <a:fld id="{2E7DEF91-892C-4B28-A748-45D54AB63EF6}" type="slidenum">
              <a:rPr lang="en-US" altLang="en-US" smtClean="0"/>
              <a:pPr/>
              <a:t>8</a:t>
            </a:fld>
            <a:endParaRPr lang="en-US" altLang="en-US" dirty="0"/>
          </a:p>
        </p:txBody>
      </p:sp>
    </p:spTree>
    <p:extLst>
      <p:ext uri="{BB962C8B-B14F-4D97-AF65-F5344CB8AC3E}">
        <p14:creationId xmlns:p14="http://schemas.microsoft.com/office/powerpoint/2010/main" val="327311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0269"/>
            <a:ext cx="7772400" cy="1066800"/>
          </a:xfrm>
        </p:spPr>
        <p:txBody>
          <a:bodyPr/>
          <a:lstStyle/>
          <a:p>
            <a:r>
              <a:rPr lang="en-US" sz="3800" dirty="0" smtClean="0"/>
              <a:t>Responses to Breaches of Ethical and Regulatory Codes</a:t>
            </a:r>
            <a:endParaRPr lang="en-US" sz="3800" dirty="0"/>
          </a:p>
        </p:txBody>
      </p:sp>
      <p:sp>
        <p:nvSpPr>
          <p:cNvPr id="3" name="Content Placeholder 2"/>
          <p:cNvSpPr>
            <a:spLocks noGrp="1"/>
          </p:cNvSpPr>
          <p:nvPr>
            <p:ph idx="1"/>
          </p:nvPr>
        </p:nvSpPr>
        <p:spPr>
          <a:xfrm>
            <a:off x="685800" y="1942324"/>
            <a:ext cx="7772400" cy="4114800"/>
          </a:xfrm>
        </p:spPr>
        <p:txBody>
          <a:bodyPr/>
          <a:lstStyle/>
          <a:p>
            <a:r>
              <a:rPr lang="en-US" sz="3000" dirty="0" smtClean="0"/>
              <a:t>It is important to enforce existing ethical and regulatory codes.</a:t>
            </a:r>
          </a:p>
          <a:p>
            <a:r>
              <a:rPr lang="en-US" sz="3000" dirty="0" smtClean="0"/>
              <a:t>Report any instances in which codes are violated.</a:t>
            </a:r>
          </a:p>
          <a:p>
            <a:r>
              <a:rPr lang="en-US" sz="3000" dirty="0" smtClean="0"/>
              <a:t>Notify the appropriate person if athlete or team member is observed putting mental or physical well-being in danger</a:t>
            </a:r>
          </a:p>
          <a:p>
            <a:r>
              <a:rPr lang="en-US" sz="3000" dirty="0" smtClean="0"/>
              <a:t>Report </a:t>
            </a:r>
            <a:r>
              <a:rPr lang="en-US" sz="3000" i="1" dirty="0" smtClean="0"/>
              <a:t>all</a:t>
            </a:r>
            <a:r>
              <a:rPr lang="en-US" sz="3000" dirty="0" smtClean="0"/>
              <a:t> breaches of conduct.</a:t>
            </a:r>
            <a:endParaRPr lang="en-US" sz="3000" dirty="0"/>
          </a:p>
        </p:txBody>
      </p:sp>
      <p:sp>
        <p:nvSpPr>
          <p:cNvPr id="5" name="Slide Number Placeholder 4"/>
          <p:cNvSpPr>
            <a:spLocks noGrp="1"/>
          </p:cNvSpPr>
          <p:nvPr>
            <p:ph type="sldNum" sz="quarter" idx="4"/>
          </p:nvPr>
        </p:nvSpPr>
        <p:spPr/>
        <p:txBody>
          <a:bodyPr/>
          <a:lstStyle/>
          <a:p>
            <a:fld id="{2E7DEF91-892C-4B28-A748-45D54AB63EF6}" type="slidenum">
              <a:rPr lang="en-US" altLang="en-US" smtClean="0"/>
              <a:pPr/>
              <a:t>9</a:t>
            </a:fld>
            <a:endParaRPr lang="en-US" altLang="en-US" dirty="0"/>
          </a:p>
        </p:txBody>
      </p:sp>
    </p:spTree>
    <p:extLst>
      <p:ext uri="{BB962C8B-B14F-4D97-AF65-F5344CB8AC3E}">
        <p14:creationId xmlns:p14="http://schemas.microsoft.com/office/powerpoint/2010/main" val="307050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lover PPT Template">
  <a:themeElements>
    <a:clrScheme name="Clover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lover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Clover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over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over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over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over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over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over PPT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over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over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over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over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over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C:\Jane's Stuff\SLM\Clover\Transfer\Clover PPT Template.ppt</Template>
  <TotalTime>8679</TotalTime>
  <Words>833</Words>
  <Application>Microsoft Office PowerPoint</Application>
  <PresentationFormat>On-screen Show (4:3)</PresentationFormat>
  <Paragraphs>122</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Clover PPT Template</vt:lpstr>
      <vt:lpstr>Chapter 2</vt:lpstr>
      <vt:lpstr>Legal Concepts</vt:lpstr>
      <vt:lpstr>Record Keeping</vt:lpstr>
      <vt:lpstr>Record Keeping</vt:lpstr>
      <vt:lpstr>Team Ethics</vt:lpstr>
      <vt:lpstr>Team Ethics</vt:lpstr>
      <vt:lpstr>Expected Conduct for Sports Medicine Professionals and Athletes</vt:lpstr>
      <vt:lpstr>Sample School District Athletic Philosophy and Regulations</vt:lpstr>
      <vt:lpstr>Responses to Breaches of Ethical and Regulatory Codes</vt:lpstr>
      <vt:lpstr>Legal Responsibilities</vt:lpstr>
      <vt:lpstr>Legal Responsibilities</vt:lpstr>
      <vt:lpstr>Legal Responsibilities</vt:lpstr>
      <vt:lpstr>Legal Responsibilities</vt:lpstr>
      <vt:lpstr>The Rights of the Patient</vt:lpstr>
      <vt:lpstr>Risk Management in Sports</vt:lpstr>
      <vt:lpstr>Risk Management in Sports</vt:lpstr>
      <vt:lpstr>Risk Management in Sports</vt:lpstr>
      <vt:lpstr>Risk Management in Sports</vt:lpstr>
      <vt:lpstr>Risk Management in Sports</vt:lpstr>
      <vt:lpstr>Risk Management in Sports</vt:lpstr>
    </vt:vector>
  </TitlesOfParts>
  <Company>Delmar Thomson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Delmar User</dc:creator>
  <cp:lastModifiedBy>Gangadharan Karunakaran</cp:lastModifiedBy>
  <cp:revision>245</cp:revision>
  <dcterms:created xsi:type="dcterms:W3CDTF">2002-12-18T20:40:50Z</dcterms:created>
  <dcterms:modified xsi:type="dcterms:W3CDTF">2015-03-27T11:06:27Z</dcterms:modified>
</cp:coreProperties>
</file>