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30"/>
  </p:notesMasterIdLst>
  <p:handoutMasterIdLst>
    <p:handoutMasterId r:id="rId31"/>
  </p:handoutMasterIdLst>
  <p:sldIdLst>
    <p:sldId id="608" r:id="rId2"/>
    <p:sldId id="625" r:id="rId3"/>
    <p:sldId id="626" r:id="rId4"/>
    <p:sldId id="629" r:id="rId5"/>
    <p:sldId id="630" r:id="rId6"/>
    <p:sldId id="631" r:id="rId7"/>
    <p:sldId id="628" r:id="rId8"/>
    <p:sldId id="627" r:id="rId9"/>
    <p:sldId id="614" r:id="rId10"/>
    <p:sldId id="632" r:id="rId11"/>
    <p:sldId id="633" r:id="rId12"/>
    <p:sldId id="635" r:id="rId13"/>
    <p:sldId id="636" r:id="rId14"/>
    <p:sldId id="616" r:id="rId15"/>
    <p:sldId id="637" r:id="rId16"/>
    <p:sldId id="639" r:id="rId17"/>
    <p:sldId id="605" r:id="rId18"/>
    <p:sldId id="640" r:id="rId19"/>
    <p:sldId id="641" r:id="rId20"/>
    <p:sldId id="642" r:id="rId21"/>
    <p:sldId id="643" r:id="rId22"/>
    <p:sldId id="644" r:id="rId23"/>
    <p:sldId id="621" r:id="rId24"/>
    <p:sldId id="645" r:id="rId25"/>
    <p:sldId id="648" r:id="rId26"/>
    <p:sldId id="649" r:id="rId27"/>
    <p:sldId id="623" r:id="rId28"/>
    <p:sldId id="650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is Breen Ferraro" initials="AB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8580" autoAdjust="0"/>
  </p:normalViewPr>
  <p:slideViewPr>
    <p:cSldViewPr>
      <p:cViewPr varScale="1">
        <p:scale>
          <a:sx n="107" d="100"/>
          <a:sy n="107" d="100"/>
        </p:scale>
        <p:origin x="-1020" y="-96"/>
      </p:cViewPr>
      <p:guideLst>
        <p:guide orient="horz" pos="528"/>
        <p:guide orient="horz" pos="2208"/>
        <p:guide orient="horz" pos="1417"/>
        <p:guide orient="horz" pos="460"/>
        <p:guide pos="2880"/>
        <p:guide pos="502"/>
        <p:guide pos="7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29AB540C-6DDB-490D-9996-6A905CB50A9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62285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F1FA9BA5-BBD5-401D-83F5-32CED232D9E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65999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2E88D0-ECE5-447C-8715-20418FAD0565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65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BC5F0D-3C31-4D1C-ADC1-54FE79F22F97}" type="slidenum">
              <a:rPr lang="en-US" altLang="en-US"/>
              <a:pPr/>
              <a:t>9</a:t>
            </a:fld>
            <a:endParaRPr lang="en-US" altLang="en-US" dirty="0"/>
          </a:p>
        </p:txBody>
      </p:sp>
      <p:sp>
        <p:nvSpPr>
          <p:cNvPr id="66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E3D6CF-AAED-4829-8B04-9531D50E39D7}" type="slidenum">
              <a:rPr lang="en-US" altLang="en-US"/>
              <a:pPr/>
              <a:t>14</a:t>
            </a:fld>
            <a:endParaRPr lang="en-US" altLang="en-US" dirty="0"/>
          </a:p>
        </p:txBody>
      </p:sp>
      <p:sp>
        <p:nvSpPr>
          <p:cNvPr id="66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4CB40E-0B03-4F47-BA28-9D94DA3E9615}" type="slidenum">
              <a:rPr lang="en-US" altLang="en-US"/>
              <a:pPr/>
              <a:t>17</a:t>
            </a:fld>
            <a:endParaRPr lang="en-US" altLang="en-US" dirty="0"/>
          </a:p>
        </p:txBody>
      </p:sp>
      <p:sp>
        <p:nvSpPr>
          <p:cNvPr id="67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B93BBF-F6D6-49EB-AD61-0070B7267827}" type="slidenum">
              <a:rPr lang="en-US" altLang="en-US"/>
              <a:pPr/>
              <a:t>23</a:t>
            </a:fld>
            <a:endParaRPr lang="en-US" altLang="en-US" dirty="0"/>
          </a:p>
        </p:txBody>
      </p:sp>
      <p:sp>
        <p:nvSpPr>
          <p:cNvPr id="67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A9BA5-BBD5-401D-83F5-32CED232D9ED}" type="slidenum">
              <a:rPr lang="en-US" altLang="en-US" smtClean="0"/>
              <a:pPr/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3998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82EBC2-BDDF-4EA7-A779-B1DEC3FC5263}" type="slidenum">
              <a:rPr lang="en-US" altLang="en-US"/>
              <a:pPr/>
              <a:t>27</a:t>
            </a:fld>
            <a:endParaRPr lang="en-US" altLang="en-US" dirty="0"/>
          </a:p>
        </p:txBody>
      </p:sp>
      <p:sp>
        <p:nvSpPr>
          <p:cNvPr id="67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6930" name="Picture 10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6931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2582174"/>
            <a:ext cx="9144000" cy="685800"/>
          </a:xfrm>
        </p:spPr>
        <p:txBody>
          <a:bodyPr/>
          <a:lstStyle>
            <a:lvl1pPr>
              <a:defRPr sz="4000">
                <a:solidFill>
                  <a:srgbClr val="00ED00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</a:p>
        </p:txBody>
      </p:sp>
      <p:sp>
        <p:nvSpPr>
          <p:cNvPr id="636932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0" y="3664849"/>
            <a:ext cx="9144000" cy="1050925"/>
          </a:xfrm>
        </p:spPr>
        <p:txBody>
          <a:bodyPr wrap="none" tIns="0" bIns="0" anchorCtr="1"/>
          <a:lstStyle>
            <a:lvl1pPr marL="0" indent="0" algn="ctr">
              <a:buFontTx/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AC6ADBE-5D3E-485B-BA39-340F6DBA084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8753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8224E88-BD2D-4646-B131-4437D1CC049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31942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5532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E97C787-B978-4370-9799-EECAD734E2A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52613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5573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9BD946-1BBC-46E9-A49D-63A457C81A8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2005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229D654-9EC3-4CFE-B680-00F8057FEBB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4474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6AA4205-E650-4A6C-97B0-165332BC08D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4839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FDB4727-E1A1-4553-B442-79319803E14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889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6FBB0A-59FE-4D2A-A02E-EDE5AFB95E6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9367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590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590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63590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ED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667000"/>
            <a:ext cx="7315200" cy="685800"/>
          </a:xfrm>
        </p:spPr>
        <p:txBody>
          <a:bodyPr/>
          <a:lstStyle/>
          <a:p>
            <a:r>
              <a:rPr lang="en-US" altLang="en-US" sz="4400" dirty="0"/>
              <a:t>Chapter </a:t>
            </a:r>
            <a:r>
              <a:rPr lang="en-US" altLang="en-US" sz="4400" dirty="0" smtClean="0"/>
              <a:t>3 </a:t>
            </a:r>
            <a:endParaRPr lang="en-US" altLang="en-US" sz="4400" dirty="0"/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581400"/>
            <a:ext cx="8077200" cy="1050925"/>
          </a:xfrm>
        </p:spPr>
        <p:txBody>
          <a:bodyPr/>
          <a:lstStyle/>
          <a:p>
            <a:r>
              <a:rPr lang="en-US" altLang="en-US" dirty="0"/>
              <a:t>Medical Conditions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99854"/>
            <a:ext cx="7772400" cy="1143000"/>
          </a:xfrm>
        </p:spPr>
        <p:txBody>
          <a:bodyPr/>
          <a:lstStyle/>
          <a:p>
            <a:r>
              <a:rPr lang="en-US" sz="4000" dirty="0" smtClean="0"/>
              <a:t>Immediate Treatment of Asthma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922" y="1878366"/>
            <a:ext cx="7772400" cy="4114800"/>
          </a:xfrm>
        </p:spPr>
        <p:txBody>
          <a:bodyPr/>
          <a:lstStyle/>
          <a:p>
            <a:r>
              <a:rPr lang="en-US" dirty="0" smtClean="0"/>
              <a:t>If athlete has prescribed medication, he or she should use it.</a:t>
            </a:r>
          </a:p>
          <a:p>
            <a:r>
              <a:rPr lang="en-US" dirty="0" smtClean="0"/>
              <a:t>Have athlete sit down with arms elevated.</a:t>
            </a:r>
          </a:p>
          <a:p>
            <a:r>
              <a:rPr lang="en-US" dirty="0" smtClean="0"/>
              <a:t>Have athlete breathe through the nose.</a:t>
            </a:r>
          </a:p>
          <a:p>
            <a:r>
              <a:rPr lang="en-US" dirty="0" smtClean="0"/>
              <a:t>Contact EMS.</a:t>
            </a:r>
          </a:p>
          <a:p>
            <a:r>
              <a:rPr lang="en-US" dirty="0" smtClean="0"/>
              <a:t>Encourage athlete to use inhaler.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8119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82068"/>
            <a:ext cx="7772400" cy="4114800"/>
          </a:xfrm>
        </p:spPr>
        <p:txBody>
          <a:bodyPr/>
          <a:lstStyle/>
          <a:p>
            <a:r>
              <a:rPr lang="en-US" dirty="0" smtClean="0">
                <a:latin typeface="+mn-lt"/>
                <a:ea typeface="+mn-ea"/>
                <a:cs typeface="+mn-cs"/>
              </a:rPr>
              <a:t>Athlete </a:t>
            </a:r>
            <a:r>
              <a:rPr lang="en-US" dirty="0">
                <a:latin typeface="+mn-lt"/>
                <a:ea typeface="+mn-ea"/>
                <a:cs typeface="+mn-cs"/>
              </a:rPr>
              <a:t>should </a:t>
            </a:r>
            <a:r>
              <a:rPr lang="en-US" dirty="0" smtClean="0">
                <a:latin typeface="+mn-lt"/>
                <a:ea typeface="+mn-ea"/>
                <a:cs typeface="+mn-cs"/>
              </a:rPr>
              <a:t>attempt </a:t>
            </a:r>
            <a:r>
              <a:rPr lang="en-US" dirty="0">
                <a:latin typeface="+mn-lt"/>
                <a:ea typeface="+mn-ea"/>
                <a:cs typeface="+mn-cs"/>
              </a:rPr>
              <a:t>to drink water, perform controlled breathing, and </a:t>
            </a:r>
            <a:r>
              <a:rPr lang="en-US" dirty="0" smtClean="0">
                <a:latin typeface="+mn-lt"/>
                <a:ea typeface="+mn-ea"/>
                <a:cs typeface="+mn-cs"/>
              </a:rPr>
              <a:t>relax.</a:t>
            </a:r>
          </a:p>
          <a:p>
            <a:r>
              <a:rPr lang="en-US" dirty="0" smtClean="0"/>
              <a:t>If something in the area caused the attack, remove the item or the athlete.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5800" y="699854"/>
            <a:ext cx="7772400" cy="1143000"/>
          </a:xfrm>
        </p:spPr>
        <p:txBody>
          <a:bodyPr/>
          <a:lstStyle/>
          <a:p>
            <a:r>
              <a:rPr lang="en-US" sz="4000" dirty="0" smtClean="0"/>
              <a:t>Immediate Treatment of Asthma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4882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03556"/>
            <a:ext cx="7772400" cy="1066800"/>
          </a:xfrm>
        </p:spPr>
        <p:txBody>
          <a:bodyPr/>
          <a:lstStyle/>
          <a:p>
            <a:r>
              <a:rPr lang="en-US" sz="4000" dirty="0" smtClean="0"/>
              <a:t>Exercise-Induced Asthma (EIA)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78366"/>
            <a:ext cx="7772400" cy="4114800"/>
          </a:xfrm>
        </p:spPr>
        <p:txBody>
          <a:bodyPr/>
          <a:lstStyle/>
          <a:p>
            <a:r>
              <a:rPr lang="en-US" dirty="0" smtClean="0">
                <a:latin typeface="+mn-lt"/>
                <a:ea typeface="+mn-ea"/>
                <a:cs typeface="+mn-cs"/>
              </a:rPr>
              <a:t>Attack </a:t>
            </a:r>
            <a:r>
              <a:rPr lang="en-US" dirty="0">
                <a:latin typeface="+mn-lt"/>
                <a:ea typeface="+mn-ea"/>
                <a:cs typeface="+mn-cs"/>
              </a:rPr>
              <a:t>can be caused by exercise and triggered in dry, cold </a:t>
            </a:r>
            <a:r>
              <a:rPr lang="en-US" dirty="0" smtClean="0">
                <a:latin typeface="+mn-lt"/>
                <a:ea typeface="+mn-ea"/>
                <a:cs typeface="+mn-cs"/>
              </a:rPr>
              <a:t>air. </a:t>
            </a:r>
          </a:p>
          <a:p>
            <a:pPr lvl="1" indent="-379413"/>
            <a:r>
              <a:rPr lang="en-US" dirty="0" smtClean="0">
                <a:latin typeface="+mn-lt"/>
                <a:ea typeface="+mn-ea"/>
                <a:cs typeface="+mn-cs"/>
              </a:rPr>
              <a:t>Other </a:t>
            </a:r>
            <a:r>
              <a:rPr lang="en-US" dirty="0">
                <a:latin typeface="+mn-lt"/>
                <a:ea typeface="+mn-ea"/>
                <a:cs typeface="+mn-cs"/>
              </a:rPr>
              <a:t>factors </a:t>
            </a:r>
            <a:r>
              <a:rPr lang="en-US" dirty="0" smtClean="0">
                <a:latin typeface="+mn-lt"/>
                <a:ea typeface="+mn-ea"/>
                <a:cs typeface="+mn-cs"/>
              </a:rPr>
              <a:t>include </a:t>
            </a:r>
            <a:r>
              <a:rPr lang="en-US" dirty="0">
                <a:latin typeface="+mn-lt"/>
                <a:ea typeface="+mn-ea"/>
                <a:cs typeface="+mn-cs"/>
              </a:rPr>
              <a:t>smog, smoke, high pollen counts, poor physical condition, intensity of exercise, respiratory infection such as a cold, and chemicals such as chlorine from a swimming </a:t>
            </a:r>
            <a:r>
              <a:rPr lang="en-US" dirty="0" smtClean="0">
                <a:latin typeface="+mn-lt"/>
                <a:ea typeface="+mn-ea"/>
                <a:cs typeface="+mn-cs"/>
              </a:rPr>
              <a:t>pool.</a:t>
            </a:r>
            <a:endParaRPr lang="en-US" dirty="0"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7011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1844"/>
            <a:ext cx="7772400" cy="914400"/>
          </a:xfrm>
        </p:spPr>
        <p:txBody>
          <a:bodyPr/>
          <a:lstStyle/>
          <a:p>
            <a:r>
              <a:rPr lang="en-US" sz="4000" dirty="0" smtClean="0"/>
              <a:t>Symptoms and Treatment of Exercise-Induced Asthma (EIA)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82068"/>
            <a:ext cx="7772400" cy="4114800"/>
          </a:xfrm>
        </p:spPr>
        <p:txBody>
          <a:bodyPr/>
          <a:lstStyle/>
          <a:p>
            <a:r>
              <a:rPr lang="en-US" dirty="0" smtClean="0"/>
              <a:t>Symptoms include wheezing or high pitched noise when breathing, chest pain, chest tightness, fatigue during exercise, dry cough, or stomach cramps post exercise</a:t>
            </a:r>
          </a:p>
          <a:p>
            <a:r>
              <a:rPr lang="en-US" dirty="0" smtClean="0">
                <a:latin typeface="+mn-lt"/>
                <a:ea typeface="+mn-ea"/>
                <a:cs typeface="+mn-cs"/>
              </a:rPr>
              <a:t>Treatment is the same </a:t>
            </a:r>
            <a:r>
              <a:rPr lang="en-US" dirty="0">
                <a:latin typeface="+mn-lt"/>
                <a:ea typeface="+mn-ea"/>
                <a:cs typeface="+mn-cs"/>
              </a:rPr>
              <a:t>as with </a:t>
            </a:r>
            <a:r>
              <a:rPr lang="en-US" dirty="0" smtClean="0">
                <a:latin typeface="+mn-lt"/>
                <a:ea typeface="+mn-ea"/>
                <a:cs typeface="+mn-cs"/>
              </a:rPr>
              <a:t>asthma.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9959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95546"/>
            <a:ext cx="7772400" cy="1143000"/>
          </a:xfrm>
        </p:spPr>
        <p:txBody>
          <a:bodyPr/>
          <a:lstStyle/>
          <a:p>
            <a:r>
              <a:rPr lang="en-US" altLang="en-US" sz="4000" dirty="0" smtClean="0"/>
              <a:t>Symptoms of Seizure </a:t>
            </a:r>
            <a:r>
              <a:rPr lang="en-US" altLang="en-US" sz="4000" dirty="0"/>
              <a:t>Disorders (Epilepsy)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685800" y="1922756"/>
            <a:ext cx="4038600" cy="4114800"/>
          </a:xfrm>
        </p:spPr>
        <p:txBody>
          <a:bodyPr/>
          <a:lstStyle/>
          <a:p>
            <a:r>
              <a:rPr lang="en-US" dirty="0" smtClean="0"/>
              <a:t>Grand mal seizure</a:t>
            </a:r>
          </a:p>
          <a:p>
            <a:pPr lvl="1" indent="-387350"/>
            <a:r>
              <a:rPr lang="en-US" dirty="0" smtClean="0"/>
              <a:t>Uncontrollable shaking</a:t>
            </a:r>
          </a:p>
          <a:p>
            <a:pPr lvl="1" indent="-387350"/>
            <a:r>
              <a:rPr lang="en-US" dirty="0" smtClean="0"/>
              <a:t>Falling to the ground</a:t>
            </a:r>
          </a:p>
          <a:p>
            <a:pPr lvl="1" indent="-387350"/>
            <a:r>
              <a:rPr lang="en-US" dirty="0" smtClean="0"/>
              <a:t>Loss of consciousness</a:t>
            </a:r>
          </a:p>
          <a:p>
            <a:pPr lvl="1" indent="-387350"/>
            <a:r>
              <a:rPr lang="en-US" dirty="0" smtClean="0"/>
              <a:t>Defecation/urination</a:t>
            </a:r>
          </a:p>
          <a:p>
            <a:pPr lvl="1" indent="-387350"/>
            <a:r>
              <a:rPr lang="en-US" dirty="0" smtClean="0"/>
              <a:t>Biting the tongue</a:t>
            </a:r>
          </a:p>
          <a:p>
            <a:pPr lvl="1" indent="-387350"/>
            <a:r>
              <a:rPr lang="en-US" dirty="0" smtClean="0"/>
              <a:t>Other injury due to shaking/spasms</a:t>
            </a:r>
          </a:p>
          <a:p>
            <a:pPr lvl="1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922756"/>
            <a:ext cx="4419600" cy="4114800"/>
          </a:xfrm>
        </p:spPr>
        <p:txBody>
          <a:bodyPr/>
          <a:lstStyle/>
          <a:p>
            <a:r>
              <a:rPr lang="en-US" dirty="0" smtClean="0"/>
              <a:t>Petit mail seizure</a:t>
            </a:r>
          </a:p>
          <a:p>
            <a:pPr lvl="1" indent="-369888"/>
            <a:r>
              <a:rPr lang="en-US" dirty="0" smtClean="0"/>
              <a:t>Person rarely falls</a:t>
            </a:r>
          </a:p>
          <a:p>
            <a:pPr lvl="1" indent="-369888"/>
            <a:r>
              <a:rPr lang="en-US" dirty="0" smtClean="0"/>
              <a:t>Muscular contractions less severe </a:t>
            </a:r>
          </a:p>
          <a:p>
            <a:pPr lvl="1" indent="-369888"/>
            <a:r>
              <a:rPr lang="en-US" dirty="0" smtClean="0"/>
              <a:t>Sudden stopping of activity for several seconds to a few minutes</a:t>
            </a:r>
          </a:p>
          <a:p>
            <a:pPr lvl="1" indent="-369888"/>
            <a:r>
              <a:rPr lang="en-US" dirty="0" smtClean="0"/>
              <a:t>Possible loss of consciousness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5546"/>
            <a:ext cx="7772400" cy="1143000"/>
          </a:xfrm>
        </p:spPr>
        <p:txBody>
          <a:bodyPr/>
          <a:lstStyle/>
          <a:p>
            <a:r>
              <a:rPr lang="en-US" altLang="en-US" sz="4000" dirty="0" smtClean="0"/>
              <a:t>Symptoms of Seizure Disorders (Epilepsy)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76922" y="1882068"/>
            <a:ext cx="7772400" cy="4114800"/>
          </a:xfrm>
        </p:spPr>
        <p:txBody>
          <a:bodyPr/>
          <a:lstStyle/>
          <a:p>
            <a:r>
              <a:rPr lang="en-US" dirty="0">
                <a:latin typeface="+mn-lt"/>
                <a:ea typeface="+mn-ea"/>
                <a:cs typeface="+mn-cs"/>
              </a:rPr>
              <a:t>Whether or not consciousness is lost, the patient may have no memory of the seizure after it is over. </a:t>
            </a:r>
            <a:endParaRPr lang="en-US" dirty="0" smtClean="0"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latin typeface="+mn-lt"/>
                <a:ea typeface="+mn-ea"/>
                <a:cs typeface="+mn-cs"/>
              </a:rPr>
              <a:t>Partial</a:t>
            </a:r>
            <a:r>
              <a:rPr lang="en-US" dirty="0">
                <a:latin typeface="+mn-lt"/>
                <a:ea typeface="+mn-ea"/>
                <a:cs typeface="+mn-cs"/>
              </a:rPr>
              <a:t>, or focal, seizures are also possible. </a:t>
            </a:r>
            <a:endParaRPr lang="en-US" dirty="0" smtClean="0">
              <a:latin typeface="+mn-lt"/>
              <a:ea typeface="+mn-ea"/>
              <a:cs typeface="+mn-cs"/>
            </a:endParaRPr>
          </a:p>
          <a:p>
            <a:pPr lvl="1" indent="-369888"/>
            <a:r>
              <a:rPr lang="en-US" dirty="0" smtClean="0">
                <a:latin typeface="+mn-lt"/>
                <a:ea typeface="+mn-ea"/>
                <a:cs typeface="+mn-cs"/>
              </a:rPr>
              <a:t>In </a:t>
            </a:r>
            <a:r>
              <a:rPr lang="en-US" dirty="0">
                <a:latin typeface="+mn-lt"/>
                <a:ea typeface="+mn-ea"/>
                <a:cs typeface="+mn-cs"/>
              </a:rPr>
              <a:t>these seizures, only a portion of the body is affected and loss of consciousness may or may not occur.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1645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86668"/>
            <a:ext cx="7772400" cy="1143000"/>
          </a:xfrm>
        </p:spPr>
        <p:txBody>
          <a:bodyPr/>
          <a:lstStyle/>
          <a:p>
            <a:r>
              <a:rPr lang="en-US" sz="4000" dirty="0" smtClean="0"/>
              <a:t>Immediate Treatment of Seizure Disorders (Epilepsy)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922" y="1882068"/>
            <a:ext cx="7772400" cy="4114800"/>
          </a:xfrm>
        </p:spPr>
        <p:txBody>
          <a:bodyPr/>
          <a:lstStyle/>
          <a:p>
            <a:r>
              <a:rPr lang="en-US" dirty="0" smtClean="0"/>
              <a:t>Ensure the victim does </a:t>
            </a:r>
            <a:r>
              <a:rPr lang="en-US" dirty="0"/>
              <a:t>not incur harm. </a:t>
            </a:r>
            <a:endParaRPr lang="en-US" dirty="0" smtClean="0"/>
          </a:p>
          <a:p>
            <a:pPr lvl="1" indent="-379413"/>
            <a:r>
              <a:rPr lang="en-US" sz="2600" dirty="0" smtClean="0"/>
              <a:t>Clear </a:t>
            </a:r>
            <a:r>
              <a:rPr lang="en-US" sz="2600" dirty="0"/>
              <a:t>the area around the person who is having the seizure so the person cannot get hurt or hurt anyone else. </a:t>
            </a:r>
            <a:endParaRPr lang="en-US" sz="2600" dirty="0" smtClean="0"/>
          </a:p>
          <a:p>
            <a:r>
              <a:rPr lang="en-US" dirty="0" smtClean="0"/>
              <a:t>Loosen </a:t>
            </a:r>
            <a:r>
              <a:rPr lang="en-US" dirty="0"/>
              <a:t>any restricting clothing</a:t>
            </a:r>
            <a:r>
              <a:rPr lang="en-US" dirty="0" smtClean="0"/>
              <a:t>. </a:t>
            </a:r>
          </a:p>
          <a:p>
            <a:r>
              <a:rPr lang="en-US" dirty="0" smtClean="0"/>
              <a:t>Make </a:t>
            </a:r>
            <a:r>
              <a:rPr lang="en-US" dirty="0"/>
              <a:t>sure the victim’s airway remains open. </a:t>
            </a:r>
            <a:endParaRPr lang="en-US" dirty="0" smtClean="0"/>
          </a:p>
          <a:p>
            <a:r>
              <a:rPr lang="en-US" dirty="0" smtClean="0"/>
              <a:t>Contact </a:t>
            </a:r>
            <a:r>
              <a:rPr lang="en-US" dirty="0"/>
              <a:t>EMS.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016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en-US" dirty="0" smtClean="0"/>
              <a:t>Symptoms of Appendicitis</a:t>
            </a:r>
            <a:endParaRPr lang="en-US" altLang="en-US" dirty="0"/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922" y="1882068"/>
            <a:ext cx="8390878" cy="4267200"/>
          </a:xfrm>
        </p:spPr>
        <p:txBody>
          <a:bodyPr/>
          <a:lstStyle/>
          <a:p>
            <a:r>
              <a:rPr lang="en-US" altLang="en-US" dirty="0" smtClean="0"/>
              <a:t>Pain in the lower right quadrant </a:t>
            </a:r>
            <a:r>
              <a:rPr lang="en-US" altLang="en-US" dirty="0" smtClean="0"/>
              <a:t>of abdomen</a:t>
            </a:r>
            <a:endParaRPr lang="en-US" altLang="en-US" dirty="0" smtClean="0"/>
          </a:p>
          <a:p>
            <a:r>
              <a:rPr lang="en-US" altLang="en-US" dirty="0" smtClean="0"/>
              <a:t>Nausea</a:t>
            </a:r>
          </a:p>
          <a:p>
            <a:r>
              <a:rPr lang="en-US" altLang="en-US" dirty="0" smtClean="0"/>
              <a:t>Vomiting</a:t>
            </a:r>
          </a:p>
          <a:p>
            <a:r>
              <a:rPr lang="en-US" altLang="en-US" dirty="0" smtClean="0"/>
              <a:t>Fever</a:t>
            </a:r>
          </a:p>
          <a:p>
            <a:r>
              <a:rPr lang="en-US" altLang="en-US" dirty="0" smtClean="0"/>
              <a:t>Either diarrhea or constipation</a:t>
            </a:r>
          </a:p>
          <a:p>
            <a:pPr lvl="1" indent="-369888"/>
            <a:r>
              <a:rPr lang="en-US" altLang="en-US" dirty="0" smtClean="0"/>
              <a:t>Symptoms appear suddenly, usually over a period of 2-3 hours.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1844"/>
            <a:ext cx="7772400" cy="1066800"/>
          </a:xfrm>
        </p:spPr>
        <p:txBody>
          <a:bodyPr/>
          <a:lstStyle/>
          <a:p>
            <a:r>
              <a:rPr lang="en-US" altLang="en-US" sz="4000" dirty="0" smtClean="0"/>
              <a:t>Immediate Treatment of Appendicitis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922" y="1882068"/>
            <a:ext cx="7772400" cy="4114800"/>
          </a:xfrm>
        </p:spPr>
        <p:txBody>
          <a:bodyPr/>
          <a:lstStyle/>
          <a:p>
            <a:r>
              <a:rPr lang="en-US" dirty="0" smtClean="0">
                <a:latin typeface="+mn-lt"/>
                <a:ea typeface="+mn-ea"/>
                <a:cs typeface="+mn-cs"/>
              </a:rPr>
              <a:t>Athlete </a:t>
            </a:r>
            <a:r>
              <a:rPr lang="en-US" dirty="0">
                <a:latin typeface="+mn-lt"/>
                <a:ea typeface="+mn-ea"/>
                <a:cs typeface="+mn-cs"/>
              </a:rPr>
              <a:t>will usually find some relief by bringing the knees to the </a:t>
            </a:r>
            <a:r>
              <a:rPr lang="en-US" dirty="0" smtClean="0">
                <a:latin typeface="+mn-lt"/>
                <a:ea typeface="+mn-ea"/>
                <a:cs typeface="+mn-cs"/>
              </a:rPr>
              <a:t>chest </a:t>
            </a:r>
          </a:p>
          <a:p>
            <a:r>
              <a:rPr lang="en-US" dirty="0" smtClean="0">
                <a:latin typeface="+mn-lt"/>
                <a:ea typeface="+mn-ea"/>
                <a:cs typeface="+mn-cs"/>
              </a:rPr>
              <a:t>The </a:t>
            </a:r>
            <a:r>
              <a:rPr lang="en-US" dirty="0">
                <a:latin typeface="+mn-lt"/>
                <a:ea typeface="+mn-ea"/>
                <a:cs typeface="+mn-cs"/>
              </a:rPr>
              <a:t>sudden onset of abdominal pain should always be treated with great caution </a:t>
            </a:r>
            <a:r>
              <a:rPr lang="en-US" dirty="0" smtClean="0">
                <a:latin typeface="+mn-lt"/>
                <a:ea typeface="+mn-ea"/>
                <a:cs typeface="+mn-cs"/>
              </a:rPr>
              <a:t>.</a:t>
            </a:r>
          </a:p>
          <a:p>
            <a:pPr lvl="1" indent="-379413"/>
            <a:r>
              <a:rPr lang="en-US" dirty="0" smtClean="0">
                <a:ea typeface="+mn-ea"/>
                <a:cs typeface="+mn-cs"/>
              </a:rPr>
              <a:t>If</a:t>
            </a:r>
            <a:r>
              <a:rPr lang="en-US" dirty="0" smtClean="0"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latin typeface="+mn-lt"/>
                <a:ea typeface="+mn-ea"/>
                <a:cs typeface="+mn-cs"/>
              </a:rPr>
              <a:t>the appendix bursts, the infection will spread into the abdominal cavity. </a:t>
            </a:r>
            <a:endParaRPr lang="en-US" dirty="0" smtClean="0">
              <a:latin typeface="+mn-lt"/>
              <a:ea typeface="+mn-ea"/>
              <a:cs typeface="+mn-cs"/>
            </a:endParaRPr>
          </a:p>
          <a:p>
            <a:pPr lvl="1" indent="-379413"/>
            <a:r>
              <a:rPr lang="en-US" dirty="0" smtClean="0">
                <a:latin typeface="+mn-lt"/>
                <a:ea typeface="+mn-ea"/>
                <a:cs typeface="+mn-cs"/>
              </a:rPr>
              <a:t>This </a:t>
            </a:r>
            <a:r>
              <a:rPr lang="en-US" dirty="0">
                <a:ea typeface="+mn-ea"/>
                <a:cs typeface="+mn-cs"/>
              </a:rPr>
              <a:t>can be life-threatening.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135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922" y="1882068"/>
            <a:ext cx="7772400" cy="4114800"/>
          </a:xfrm>
        </p:spPr>
        <p:txBody>
          <a:bodyPr/>
          <a:lstStyle/>
          <a:p>
            <a:r>
              <a:rPr lang="en-US" dirty="0">
                <a:latin typeface="+mn-lt"/>
                <a:ea typeface="+mn-ea"/>
                <a:cs typeface="+mn-cs"/>
              </a:rPr>
              <a:t>Contact EMS. </a:t>
            </a:r>
            <a:endParaRPr lang="en-US" dirty="0" smtClean="0"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latin typeface="+mn-lt"/>
                <a:ea typeface="+mn-ea"/>
                <a:cs typeface="+mn-cs"/>
              </a:rPr>
              <a:t>Surgery </a:t>
            </a:r>
            <a:r>
              <a:rPr lang="en-US" dirty="0">
                <a:latin typeface="+mn-lt"/>
                <a:ea typeface="+mn-ea"/>
                <a:cs typeface="+mn-cs"/>
              </a:rPr>
              <a:t>is often </a:t>
            </a:r>
            <a:r>
              <a:rPr lang="en-US" dirty="0" smtClean="0"/>
              <a:t>required.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5800" y="591844"/>
            <a:ext cx="7772400" cy="1066800"/>
          </a:xfrm>
        </p:spPr>
        <p:txBody>
          <a:bodyPr/>
          <a:lstStyle/>
          <a:p>
            <a:r>
              <a:rPr lang="en-US" altLang="en-US" sz="4000" dirty="0" smtClean="0"/>
              <a:t>Immediate Treatment of Appendicitis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5220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717610"/>
            <a:ext cx="8156359" cy="1143000"/>
          </a:xfrm>
        </p:spPr>
        <p:txBody>
          <a:bodyPr/>
          <a:lstStyle/>
          <a:p>
            <a:r>
              <a:rPr lang="en-US" altLang="en-US" sz="3600" dirty="0" smtClean="0"/>
              <a:t>Medical Conditions Affecting Athletes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85800" y="1922756"/>
            <a:ext cx="3810000" cy="4114800"/>
          </a:xfrm>
        </p:spPr>
        <p:txBody>
          <a:bodyPr/>
          <a:lstStyle/>
          <a:p>
            <a:r>
              <a:rPr lang="en-US" dirty="0">
                <a:latin typeface="+mn-lt"/>
                <a:ea typeface="+mn-ea"/>
                <a:cs typeface="+mn-cs"/>
              </a:rPr>
              <a:t>Diabetes Mellitus</a:t>
            </a:r>
          </a:p>
          <a:p>
            <a:r>
              <a:rPr lang="en-US" dirty="0">
                <a:latin typeface="+mn-lt"/>
                <a:ea typeface="+mn-ea"/>
                <a:cs typeface="+mn-cs"/>
              </a:rPr>
              <a:t>Hypoglycemia and Insulin Shock</a:t>
            </a:r>
          </a:p>
          <a:p>
            <a:r>
              <a:rPr lang="en-US" dirty="0">
                <a:latin typeface="+mn-lt"/>
                <a:ea typeface="+mn-ea"/>
                <a:cs typeface="+mn-cs"/>
              </a:rPr>
              <a:t>Asthma</a:t>
            </a:r>
          </a:p>
          <a:p>
            <a:r>
              <a:rPr lang="en-US" dirty="0">
                <a:latin typeface="+mn-lt"/>
                <a:ea typeface="+mn-ea"/>
                <a:cs typeface="+mn-cs"/>
              </a:rPr>
              <a:t>Exercise-Induced Asthma (EIA)</a:t>
            </a:r>
          </a:p>
          <a:p>
            <a:r>
              <a:rPr lang="en-US" dirty="0"/>
              <a:t>Seizure Disorders (Epilepsy)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22756"/>
            <a:ext cx="3810000" cy="4114800"/>
          </a:xfrm>
        </p:spPr>
        <p:txBody>
          <a:bodyPr/>
          <a:lstStyle/>
          <a:p>
            <a:r>
              <a:rPr lang="en-US" dirty="0">
                <a:latin typeface="+mn-lt"/>
                <a:ea typeface="+mn-ea"/>
                <a:cs typeface="+mn-cs"/>
              </a:rPr>
              <a:t>Appendicitis</a:t>
            </a:r>
          </a:p>
          <a:p>
            <a:r>
              <a:rPr lang="en-US" dirty="0">
                <a:latin typeface="+mn-lt"/>
                <a:ea typeface="+mn-ea"/>
                <a:cs typeface="+mn-cs"/>
              </a:rPr>
              <a:t>Insect Stings and Bites</a:t>
            </a:r>
          </a:p>
          <a:p>
            <a:r>
              <a:rPr lang="en-US" dirty="0">
                <a:latin typeface="+mn-lt"/>
                <a:ea typeface="+mn-ea"/>
                <a:cs typeface="+mn-cs"/>
              </a:rPr>
              <a:t>Genetic Heart Conditions</a:t>
            </a:r>
          </a:p>
          <a:p>
            <a:r>
              <a:rPr lang="en-US" dirty="0">
                <a:latin typeface="+mn-lt"/>
                <a:ea typeface="+mn-ea"/>
                <a:cs typeface="+mn-cs"/>
              </a:rPr>
              <a:t>Sickle-Cell Anemia</a:t>
            </a:r>
          </a:p>
          <a:p>
            <a:r>
              <a:rPr lang="en-US" dirty="0">
                <a:latin typeface="+mn-lt"/>
                <a:ea typeface="+mn-ea"/>
                <a:cs typeface="+mn-cs"/>
              </a:rPr>
              <a:t>Common Viruses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289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0722"/>
            <a:ext cx="7772400" cy="1066800"/>
          </a:xfrm>
        </p:spPr>
        <p:txBody>
          <a:bodyPr/>
          <a:lstStyle/>
          <a:p>
            <a:r>
              <a:rPr lang="en-US" sz="4000" dirty="0" smtClean="0"/>
              <a:t>Symptoms of Insect Stings and Bites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922" y="1878366"/>
            <a:ext cx="7772400" cy="4114800"/>
          </a:xfrm>
        </p:spPr>
        <p:txBody>
          <a:bodyPr/>
          <a:lstStyle/>
          <a:p>
            <a:r>
              <a:rPr lang="en-US" dirty="0" smtClean="0">
                <a:latin typeface="+mn-lt"/>
                <a:ea typeface="+mn-ea"/>
                <a:cs typeface="+mn-cs"/>
              </a:rPr>
              <a:t>Nausea</a:t>
            </a:r>
          </a:p>
          <a:p>
            <a:r>
              <a:rPr lang="en-US" dirty="0" smtClean="0"/>
              <a:t>D</a:t>
            </a:r>
            <a:r>
              <a:rPr lang="en-US" dirty="0" smtClean="0">
                <a:latin typeface="+mn-lt"/>
                <a:ea typeface="+mn-ea"/>
                <a:cs typeface="+mn-cs"/>
              </a:rPr>
              <a:t>ifficulty breathing</a:t>
            </a:r>
          </a:p>
          <a:p>
            <a:r>
              <a:rPr lang="en-US" dirty="0" smtClean="0"/>
              <a:t>S</a:t>
            </a:r>
            <a:r>
              <a:rPr lang="en-US" dirty="0" smtClean="0">
                <a:latin typeface="+mn-lt"/>
                <a:ea typeface="+mn-ea"/>
                <a:cs typeface="+mn-cs"/>
              </a:rPr>
              <a:t>welling</a:t>
            </a:r>
          </a:p>
          <a:p>
            <a:r>
              <a:rPr lang="en-US" dirty="0" smtClean="0"/>
              <a:t>H</a:t>
            </a:r>
            <a:r>
              <a:rPr lang="en-US" dirty="0" smtClean="0">
                <a:latin typeface="+mn-lt"/>
                <a:ea typeface="+mn-ea"/>
                <a:cs typeface="+mn-cs"/>
              </a:rPr>
              <a:t>ives</a:t>
            </a:r>
          </a:p>
          <a:p>
            <a:r>
              <a:rPr lang="en-US" dirty="0" smtClean="0"/>
              <a:t>F</a:t>
            </a:r>
            <a:r>
              <a:rPr lang="en-US" dirty="0" smtClean="0">
                <a:latin typeface="+mn-lt"/>
                <a:ea typeface="+mn-ea"/>
                <a:cs typeface="+mn-cs"/>
              </a:rPr>
              <a:t>eeling </a:t>
            </a:r>
            <a:r>
              <a:rPr lang="en-US" dirty="0">
                <a:latin typeface="+mn-lt"/>
                <a:ea typeface="+mn-ea"/>
                <a:cs typeface="+mn-cs"/>
              </a:rPr>
              <a:t>of faintness or </a:t>
            </a:r>
            <a:r>
              <a:rPr lang="en-US" dirty="0" smtClean="0">
                <a:latin typeface="+mn-lt"/>
                <a:ea typeface="+mn-ea"/>
                <a:cs typeface="+mn-cs"/>
              </a:rPr>
              <a:t>dizziness</a:t>
            </a:r>
          </a:p>
          <a:p>
            <a:r>
              <a:rPr lang="en-US" dirty="0" smtClean="0"/>
              <a:t>Sw</a:t>
            </a:r>
            <a:r>
              <a:rPr lang="en-US" dirty="0" smtClean="0">
                <a:latin typeface="+mn-lt"/>
                <a:ea typeface="+mn-ea"/>
                <a:cs typeface="+mn-cs"/>
              </a:rPr>
              <a:t>ollen </a:t>
            </a:r>
            <a:r>
              <a:rPr lang="en-US" dirty="0"/>
              <a:t>tongue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669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5546"/>
            <a:ext cx="7772400" cy="1143000"/>
          </a:xfrm>
        </p:spPr>
        <p:txBody>
          <a:bodyPr/>
          <a:lstStyle/>
          <a:p>
            <a:r>
              <a:rPr lang="en-US" sz="4000" dirty="0" smtClean="0"/>
              <a:t>Immediate Treatment of Insect Stings and Bites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922" y="1882068"/>
            <a:ext cx="7772400" cy="4114800"/>
          </a:xfrm>
        </p:spPr>
        <p:txBody>
          <a:bodyPr/>
          <a:lstStyle/>
          <a:p>
            <a:r>
              <a:rPr lang="en-US" dirty="0">
                <a:latin typeface="+mn-lt"/>
                <a:ea typeface="+mn-ea"/>
                <a:cs typeface="+mn-cs"/>
              </a:rPr>
              <a:t>Remove the stinger with the use of tweezers or by scraping gently across the skin with a fingernail or credit card. </a:t>
            </a:r>
            <a:endParaRPr lang="en-US" dirty="0" smtClean="0"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latin typeface="+mn-lt"/>
                <a:ea typeface="+mn-ea"/>
                <a:cs typeface="+mn-cs"/>
              </a:rPr>
              <a:t>Wash </a:t>
            </a:r>
            <a:r>
              <a:rPr lang="en-US" dirty="0">
                <a:latin typeface="+mn-lt"/>
                <a:ea typeface="+mn-ea"/>
                <a:cs typeface="+mn-cs"/>
              </a:rPr>
              <a:t>the area with soap and water. </a:t>
            </a:r>
            <a:endParaRPr lang="en-US" dirty="0" smtClean="0"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latin typeface="+mn-lt"/>
                <a:ea typeface="+mn-ea"/>
                <a:cs typeface="+mn-cs"/>
              </a:rPr>
              <a:t>Apply </a:t>
            </a:r>
            <a:r>
              <a:rPr lang="en-US" dirty="0">
                <a:latin typeface="+mn-lt"/>
                <a:ea typeface="+mn-ea"/>
                <a:cs typeface="+mn-cs"/>
              </a:rPr>
              <a:t>ice to decrease the swelling</a:t>
            </a:r>
            <a:r>
              <a:rPr lang="en-US" dirty="0" smtClean="0"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dirty="0" smtClean="0">
                <a:latin typeface="+mn-lt"/>
                <a:ea typeface="+mn-ea"/>
                <a:cs typeface="+mn-cs"/>
              </a:rPr>
              <a:t>If </a:t>
            </a:r>
            <a:r>
              <a:rPr lang="en-US" dirty="0"/>
              <a:t>the person has a reaction or has had one before, contact EMS.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995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922" y="1878366"/>
            <a:ext cx="7772400" cy="4114800"/>
          </a:xfrm>
        </p:spPr>
        <p:txBody>
          <a:bodyPr/>
          <a:lstStyle/>
          <a:p>
            <a:r>
              <a:rPr lang="en-US" dirty="0" smtClean="0">
                <a:latin typeface="+mn-lt"/>
                <a:ea typeface="+mn-ea"/>
                <a:cs typeface="+mn-cs"/>
              </a:rPr>
              <a:t>If symptoms increase, such as difficulty breathing or wheezing, tightness in the throat or feeling the airway is closing, anxiety or dizziness, or loss of consciousness, inject epinephrine immediately.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22</a:t>
            </a:fld>
            <a:endParaRPr lang="en-US" alt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5800" y="591844"/>
            <a:ext cx="7772400" cy="1143000"/>
          </a:xfrm>
        </p:spPr>
        <p:txBody>
          <a:bodyPr/>
          <a:lstStyle/>
          <a:p>
            <a:r>
              <a:rPr lang="en-US" sz="4000" dirty="0" smtClean="0"/>
              <a:t>Immediate Treatment of Insect Stings and Bites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0541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91844"/>
            <a:ext cx="7772400" cy="1143000"/>
          </a:xfrm>
        </p:spPr>
        <p:txBody>
          <a:bodyPr/>
          <a:lstStyle/>
          <a:p>
            <a:r>
              <a:rPr lang="en-US" altLang="en-US" sz="4000" dirty="0" smtClean="0"/>
              <a:t>Symptoms of Genetic </a:t>
            </a:r>
            <a:r>
              <a:rPr lang="en-US" altLang="en-US" sz="4000" dirty="0"/>
              <a:t>Heart Conditions</a:t>
            </a:r>
          </a:p>
        </p:txBody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922" y="1878366"/>
            <a:ext cx="7772400" cy="41910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Chest pain</a:t>
            </a:r>
          </a:p>
          <a:p>
            <a:r>
              <a:rPr lang="en-US" dirty="0" smtClean="0"/>
              <a:t>H</a:t>
            </a:r>
            <a:r>
              <a:rPr lang="en-US" dirty="0" smtClean="0">
                <a:latin typeface="+mn-lt"/>
              </a:rPr>
              <a:t>eart palpitations</a:t>
            </a:r>
          </a:p>
          <a:p>
            <a:r>
              <a:rPr lang="en-US" dirty="0" smtClean="0"/>
              <a:t>S</a:t>
            </a:r>
            <a:r>
              <a:rPr lang="en-US" dirty="0" smtClean="0">
                <a:latin typeface="+mn-lt"/>
              </a:rPr>
              <a:t>hortness </a:t>
            </a:r>
            <a:r>
              <a:rPr lang="en-US" dirty="0">
                <a:latin typeface="+mn-lt"/>
              </a:rPr>
              <a:t>of </a:t>
            </a:r>
            <a:r>
              <a:rPr lang="en-US" dirty="0" smtClean="0">
                <a:latin typeface="+mn-lt"/>
              </a:rPr>
              <a:t>breath</a:t>
            </a:r>
          </a:p>
          <a:p>
            <a:r>
              <a:rPr lang="en-US" dirty="0" smtClean="0"/>
              <a:t>S</a:t>
            </a:r>
            <a:r>
              <a:rPr lang="en-US" dirty="0" smtClean="0">
                <a:latin typeface="+mn-lt"/>
              </a:rPr>
              <a:t>weating</a:t>
            </a:r>
          </a:p>
          <a:p>
            <a:r>
              <a:rPr lang="en-US" dirty="0" smtClean="0"/>
              <a:t>D</a:t>
            </a:r>
            <a:r>
              <a:rPr lang="en-US" dirty="0" smtClean="0">
                <a:latin typeface="+mn-lt"/>
              </a:rPr>
              <a:t>izziness </a:t>
            </a:r>
            <a:r>
              <a:rPr lang="en-US" dirty="0"/>
              <a:t>and/or unusual fatigue during or after exercise</a:t>
            </a: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1844"/>
            <a:ext cx="7772400" cy="990600"/>
          </a:xfrm>
        </p:spPr>
        <p:txBody>
          <a:bodyPr/>
          <a:lstStyle/>
          <a:p>
            <a:r>
              <a:rPr lang="en-US" sz="4000" dirty="0" smtClean="0"/>
              <a:t>Immediate Treatment  of Cardiac Arrest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922" y="1878366"/>
            <a:ext cx="8153400" cy="3962400"/>
          </a:xfrm>
        </p:spPr>
        <p:txBody>
          <a:bodyPr/>
          <a:lstStyle/>
          <a:p>
            <a:r>
              <a:rPr lang="en-US" dirty="0">
                <a:latin typeface="+mn-lt"/>
                <a:ea typeface="+mn-ea"/>
                <a:cs typeface="+mn-cs"/>
              </a:rPr>
              <a:t>Regardless of the cause or underlying condition of the heart, cardiac arrest is always treated the same </a:t>
            </a:r>
            <a:r>
              <a:rPr lang="en-US" dirty="0" smtClean="0">
                <a:latin typeface="+mn-lt"/>
                <a:ea typeface="+mn-ea"/>
                <a:cs typeface="+mn-cs"/>
              </a:rPr>
              <a:t>way.</a:t>
            </a:r>
          </a:p>
          <a:p>
            <a:pPr lvl="1" indent="-379413"/>
            <a:r>
              <a:rPr lang="en-US" dirty="0" smtClean="0">
                <a:ea typeface="+mn-ea"/>
                <a:cs typeface="+mn-cs"/>
              </a:rPr>
              <a:t>C</a:t>
            </a:r>
            <a:r>
              <a:rPr lang="en-US" dirty="0" smtClean="0">
                <a:latin typeface="+mn-lt"/>
                <a:ea typeface="+mn-ea"/>
                <a:cs typeface="+mn-cs"/>
              </a:rPr>
              <a:t>ontact EMS. </a:t>
            </a:r>
          </a:p>
          <a:p>
            <a:pPr lvl="1" indent="-379413"/>
            <a:r>
              <a:rPr lang="en-US" dirty="0" smtClean="0">
                <a:ea typeface="+mn-ea"/>
                <a:cs typeface="+mn-cs"/>
              </a:rPr>
              <a:t>B</a:t>
            </a:r>
            <a:r>
              <a:rPr lang="en-US" dirty="0" smtClean="0">
                <a:latin typeface="+mn-lt"/>
                <a:ea typeface="+mn-ea"/>
                <a:cs typeface="+mn-cs"/>
              </a:rPr>
              <a:t>egin </a:t>
            </a:r>
            <a:r>
              <a:rPr lang="en-US" dirty="0">
                <a:latin typeface="+mn-lt"/>
                <a:ea typeface="+mn-ea"/>
                <a:cs typeface="+mn-cs"/>
              </a:rPr>
              <a:t>cardiopulmonary </a:t>
            </a:r>
            <a:r>
              <a:rPr lang="en-US" dirty="0" smtClean="0">
                <a:latin typeface="+mn-lt"/>
                <a:ea typeface="+mn-ea"/>
                <a:cs typeface="+mn-cs"/>
              </a:rPr>
              <a:t>resuscitation (CPR</a:t>
            </a:r>
            <a:r>
              <a:rPr lang="en-US" dirty="0">
                <a:latin typeface="+mn-lt"/>
                <a:ea typeface="+mn-ea"/>
                <a:cs typeface="+mn-cs"/>
              </a:rPr>
              <a:t>). </a:t>
            </a:r>
            <a:endParaRPr lang="en-US" dirty="0" smtClean="0">
              <a:latin typeface="+mn-lt"/>
              <a:ea typeface="+mn-ea"/>
              <a:cs typeface="+mn-cs"/>
            </a:endParaRPr>
          </a:p>
          <a:p>
            <a:pPr lvl="1" indent="-379413"/>
            <a:r>
              <a:rPr lang="en-US" dirty="0" smtClean="0">
                <a:latin typeface="+mn-lt"/>
                <a:ea typeface="+mn-ea"/>
                <a:cs typeface="+mn-cs"/>
              </a:rPr>
              <a:t>This </a:t>
            </a:r>
            <a:r>
              <a:rPr lang="en-US" dirty="0">
                <a:latin typeface="+mn-lt"/>
                <a:ea typeface="+mn-ea"/>
                <a:cs typeface="+mn-cs"/>
              </a:rPr>
              <a:t>is a life-threatening emergency.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5448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03556"/>
            <a:ext cx="7772400" cy="914400"/>
          </a:xfrm>
        </p:spPr>
        <p:txBody>
          <a:bodyPr/>
          <a:lstStyle/>
          <a:p>
            <a:r>
              <a:rPr lang="en-US" sz="4000" dirty="0" smtClean="0"/>
              <a:t>Symptoms of Sickle-Cell Anemia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922" y="1878366"/>
            <a:ext cx="7772400" cy="4114800"/>
          </a:xfrm>
        </p:spPr>
        <p:txBody>
          <a:bodyPr/>
          <a:lstStyle/>
          <a:p>
            <a:r>
              <a:rPr lang="en-US" dirty="0">
                <a:latin typeface="+mn-lt"/>
                <a:ea typeface="+mn-ea"/>
                <a:cs typeface="+mn-cs"/>
              </a:rPr>
              <a:t>Sickle-cell crisis (collapse) can be caused by altitude, intense exercise, heat, high fever, dehydration, and </a:t>
            </a:r>
            <a:r>
              <a:rPr lang="en-US" dirty="0" smtClean="0">
                <a:latin typeface="+mn-lt"/>
                <a:ea typeface="+mn-ea"/>
                <a:cs typeface="+mn-cs"/>
              </a:rPr>
              <a:t>asthma.</a:t>
            </a:r>
          </a:p>
          <a:p>
            <a:r>
              <a:rPr lang="en-US" dirty="0" smtClean="0"/>
              <a:t>Symptoms include:</a:t>
            </a:r>
          </a:p>
          <a:p>
            <a:pPr lvl="1" indent="-369888"/>
            <a:r>
              <a:rPr lang="en-US" dirty="0" smtClean="0">
                <a:latin typeface="+mn-lt"/>
              </a:rPr>
              <a:t>Muscle </a:t>
            </a:r>
            <a:r>
              <a:rPr lang="en-US" dirty="0"/>
              <a:t>pain, cramping, abnormal weakness, undue fatigue, or shortness of breath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6489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5546"/>
            <a:ext cx="7772400" cy="1143000"/>
          </a:xfrm>
        </p:spPr>
        <p:txBody>
          <a:bodyPr/>
          <a:lstStyle/>
          <a:p>
            <a:r>
              <a:rPr lang="en-US" sz="4000" dirty="0" smtClean="0"/>
              <a:t>Immediate Treatment of Sickle-Cell Crisis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922" y="1882068"/>
            <a:ext cx="7772400" cy="3962400"/>
          </a:xfrm>
        </p:spPr>
        <p:txBody>
          <a:bodyPr/>
          <a:lstStyle/>
          <a:p>
            <a:r>
              <a:rPr lang="en-US" dirty="0">
                <a:latin typeface="+mn-lt"/>
                <a:ea typeface="+mn-ea"/>
                <a:cs typeface="+mn-cs"/>
              </a:rPr>
              <a:t>If the athlete collapses, treat as a medical emergency and call 911. </a:t>
            </a:r>
            <a:endParaRPr lang="en-US" dirty="0" smtClean="0"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latin typeface="+mn-lt"/>
                <a:ea typeface="+mn-ea"/>
                <a:cs typeface="+mn-cs"/>
              </a:rPr>
              <a:t>Calm </a:t>
            </a:r>
            <a:r>
              <a:rPr lang="en-US" dirty="0"/>
              <a:t>and cool the athlete.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189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03556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Symptoms of Common </a:t>
            </a:r>
            <a:r>
              <a:rPr lang="en-US" altLang="en-US" dirty="0"/>
              <a:t>Viruses</a:t>
            </a:r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382000" cy="4419600"/>
          </a:xfrm>
        </p:spPr>
        <p:txBody>
          <a:bodyPr/>
          <a:lstStyle/>
          <a:p>
            <a:pPr marL="363538" indent="-363538"/>
            <a:r>
              <a:rPr lang="en-US" altLang="en-US" sz="3000" dirty="0" smtClean="0"/>
              <a:t>Respiratory symptoms</a:t>
            </a:r>
          </a:p>
          <a:p>
            <a:pPr marL="685800" lvl="1" indent="-330200"/>
            <a:r>
              <a:rPr lang="en-US" altLang="en-US" sz="2600" dirty="0" smtClean="0"/>
              <a:t>Runny or stuffy nose, sore throat, headache, cough, fatigue</a:t>
            </a:r>
          </a:p>
          <a:p>
            <a:pPr marL="363538" indent="-363538"/>
            <a:r>
              <a:rPr lang="en-US" altLang="en-US" sz="3000" dirty="0" smtClean="0"/>
              <a:t>Gastrointestinal symptoms</a:t>
            </a:r>
          </a:p>
          <a:p>
            <a:pPr marL="685800" lvl="1" indent="-330200"/>
            <a:r>
              <a:rPr lang="en-US" sz="2600" dirty="0" smtClean="0">
                <a:latin typeface="+mn-lt"/>
              </a:rPr>
              <a:t>Nausea, diarrhea, vomiting, dizziness, fever, and chills</a:t>
            </a:r>
          </a:p>
          <a:p>
            <a:pPr marL="363538" indent="-363538"/>
            <a:r>
              <a:rPr lang="en-US" altLang="en-US" sz="3000" dirty="0" smtClean="0"/>
              <a:t>Dehydration</a:t>
            </a:r>
            <a:r>
              <a:rPr lang="en-US" altLang="en-US" dirty="0" smtClean="0"/>
              <a:t> </a:t>
            </a:r>
          </a:p>
          <a:p>
            <a:pPr marL="685800" lvl="1" indent="-330200"/>
            <a:r>
              <a:rPr lang="en-US" altLang="en-US" sz="2600" dirty="0" smtClean="0"/>
              <a:t>A possibility when vomiting, diarrhea, or fever is present</a:t>
            </a:r>
            <a:endParaRPr lang="en-US" altLang="en-US" sz="2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27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86668"/>
            <a:ext cx="7772400" cy="1143000"/>
          </a:xfrm>
        </p:spPr>
        <p:txBody>
          <a:bodyPr/>
          <a:lstStyle/>
          <a:p>
            <a:r>
              <a:rPr lang="en-US" sz="4000" dirty="0" smtClean="0"/>
              <a:t>Immediate Treatment of Common Viruses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922" y="1882068"/>
            <a:ext cx="8382000" cy="4114800"/>
          </a:xfrm>
        </p:spPr>
        <p:txBody>
          <a:bodyPr/>
          <a:lstStyle/>
          <a:p>
            <a:r>
              <a:rPr lang="en-US" dirty="0" smtClean="0">
                <a:latin typeface="+mn-lt"/>
                <a:ea typeface="+mn-ea"/>
                <a:cs typeface="+mn-cs"/>
              </a:rPr>
              <a:t>Antibiotics </a:t>
            </a:r>
            <a:r>
              <a:rPr lang="en-US" dirty="0">
                <a:latin typeface="+mn-lt"/>
                <a:ea typeface="+mn-ea"/>
                <a:cs typeface="+mn-cs"/>
              </a:rPr>
              <a:t>are not effective against </a:t>
            </a:r>
            <a:r>
              <a:rPr lang="en-US" dirty="0" smtClean="0">
                <a:latin typeface="+mn-lt"/>
                <a:ea typeface="+mn-ea"/>
                <a:cs typeface="+mn-cs"/>
              </a:rPr>
              <a:t>viruses.</a:t>
            </a:r>
          </a:p>
          <a:p>
            <a:r>
              <a:rPr lang="en-US" dirty="0" smtClean="0">
                <a:latin typeface="+mn-lt"/>
                <a:ea typeface="+mn-ea"/>
                <a:cs typeface="+mn-cs"/>
              </a:rPr>
              <a:t>Primary </a:t>
            </a:r>
            <a:r>
              <a:rPr lang="en-US" dirty="0">
                <a:latin typeface="+mn-lt"/>
                <a:ea typeface="+mn-ea"/>
                <a:cs typeface="+mn-cs"/>
              </a:rPr>
              <a:t>means of relief are rest, </a:t>
            </a:r>
            <a:r>
              <a:rPr lang="en-US" dirty="0" smtClean="0">
                <a:latin typeface="+mn-lt"/>
                <a:ea typeface="+mn-ea"/>
                <a:cs typeface="+mn-cs"/>
              </a:rPr>
              <a:t>OTC </a:t>
            </a:r>
            <a:r>
              <a:rPr lang="en-US" dirty="0">
                <a:latin typeface="+mn-lt"/>
                <a:ea typeface="+mn-ea"/>
                <a:cs typeface="+mn-cs"/>
              </a:rPr>
              <a:t>cold and flu </a:t>
            </a:r>
            <a:r>
              <a:rPr lang="en-US" dirty="0" smtClean="0">
                <a:latin typeface="+mn-lt"/>
                <a:ea typeface="+mn-ea"/>
                <a:cs typeface="+mn-cs"/>
              </a:rPr>
              <a:t>remedies, and time.</a:t>
            </a:r>
          </a:p>
          <a:p>
            <a:pPr lvl="1" indent="-369888"/>
            <a:r>
              <a:rPr lang="en-US" dirty="0" smtClean="0">
                <a:ea typeface="+mn-ea"/>
                <a:cs typeface="+mn-cs"/>
              </a:rPr>
              <a:t>Most of these viruses last no more than a few days.</a:t>
            </a:r>
          </a:p>
          <a:p>
            <a:pPr lvl="1" indent="-369888"/>
            <a:r>
              <a:rPr lang="en-US" dirty="0" smtClean="0">
                <a:latin typeface="+mn-lt"/>
                <a:ea typeface="+mn-ea"/>
                <a:cs typeface="+mn-cs"/>
              </a:rPr>
              <a:t>If the athlete has severe diarrhea, refer to a physician.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9269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94678"/>
            <a:ext cx="7772400" cy="914400"/>
          </a:xfrm>
        </p:spPr>
        <p:txBody>
          <a:bodyPr/>
          <a:lstStyle/>
          <a:p>
            <a:r>
              <a:rPr lang="en-US" dirty="0" smtClean="0"/>
              <a:t>Symptoms of Diabetes Mellitus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685800" y="1922756"/>
            <a:ext cx="3810000" cy="4114800"/>
          </a:xfrm>
        </p:spPr>
        <p:txBody>
          <a:bodyPr/>
          <a:lstStyle/>
          <a:p>
            <a:pPr lvl="0"/>
            <a:r>
              <a:rPr lang="en-US" dirty="0">
                <a:latin typeface="+mn-lt"/>
                <a:ea typeface="+mn-ea"/>
                <a:cs typeface="+mn-cs"/>
              </a:rPr>
              <a:t>Urinating often</a:t>
            </a:r>
          </a:p>
          <a:p>
            <a:pPr lvl="0"/>
            <a:r>
              <a:rPr lang="en-US" dirty="0">
                <a:latin typeface="+mn-lt"/>
                <a:ea typeface="+mn-ea"/>
                <a:cs typeface="+mn-cs"/>
              </a:rPr>
              <a:t>Feeling very thirsty </a:t>
            </a:r>
          </a:p>
          <a:p>
            <a:pPr lvl="0"/>
            <a:r>
              <a:rPr lang="en-US" dirty="0">
                <a:latin typeface="+mn-lt"/>
                <a:ea typeface="+mn-ea"/>
                <a:cs typeface="+mn-cs"/>
              </a:rPr>
              <a:t>Itchy dry skin</a:t>
            </a:r>
          </a:p>
          <a:p>
            <a:pPr lvl="0"/>
            <a:r>
              <a:rPr lang="en-US" dirty="0">
                <a:latin typeface="+mn-lt"/>
                <a:ea typeface="+mn-ea"/>
                <a:cs typeface="+mn-cs"/>
              </a:rPr>
              <a:t>Feeling very hungry</a:t>
            </a:r>
          </a:p>
          <a:p>
            <a:pPr lvl="0"/>
            <a:r>
              <a:rPr lang="en-US" dirty="0">
                <a:latin typeface="+mn-lt"/>
                <a:ea typeface="+mn-ea"/>
                <a:cs typeface="+mn-cs"/>
              </a:rPr>
              <a:t>Extreme fatigue</a:t>
            </a:r>
          </a:p>
          <a:p>
            <a:pPr lvl="0"/>
            <a:r>
              <a:rPr lang="en-US" dirty="0">
                <a:latin typeface="+mn-lt"/>
                <a:ea typeface="+mn-ea"/>
                <a:cs typeface="+mn-cs"/>
              </a:rPr>
              <a:t>Blurry </a:t>
            </a:r>
            <a:r>
              <a:rPr lang="en-US" dirty="0" smtClean="0">
                <a:latin typeface="+mn-lt"/>
                <a:ea typeface="+mn-ea"/>
                <a:cs typeface="+mn-cs"/>
              </a:rPr>
              <a:t>vision</a:t>
            </a:r>
          </a:p>
          <a:p>
            <a:r>
              <a:rPr lang="en-US" dirty="0" smtClean="0">
                <a:latin typeface="+mn-lt"/>
                <a:ea typeface="+mn-ea"/>
                <a:cs typeface="+mn-cs"/>
              </a:rPr>
              <a:t>Cuts/bruises that are slow to heal</a:t>
            </a:r>
          </a:p>
          <a:p>
            <a:pPr lvl="0"/>
            <a:endParaRPr lang="en-US" dirty="0"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922756"/>
            <a:ext cx="3810000" cy="4114800"/>
          </a:xfrm>
        </p:spPr>
        <p:txBody>
          <a:bodyPr/>
          <a:lstStyle/>
          <a:p>
            <a:pPr lvl="0"/>
            <a:r>
              <a:rPr lang="en-US" dirty="0" smtClean="0">
                <a:latin typeface="+mn-lt"/>
                <a:ea typeface="+mn-ea"/>
                <a:cs typeface="+mn-cs"/>
              </a:rPr>
              <a:t>Weight loss—even though you are eating more (type 1)</a:t>
            </a:r>
          </a:p>
          <a:p>
            <a:pPr lvl="0"/>
            <a:r>
              <a:rPr lang="en-US" dirty="0">
                <a:latin typeface="+mn-lt"/>
                <a:ea typeface="+mn-ea"/>
                <a:cs typeface="+mn-cs"/>
              </a:rPr>
              <a:t>Tingling, pain, or numbness in the hands/feet (type 2)</a:t>
            </a:r>
          </a:p>
          <a:p>
            <a:pPr lvl="0"/>
            <a:r>
              <a:rPr lang="en-US" dirty="0" smtClean="0">
                <a:latin typeface="+mn-lt"/>
                <a:ea typeface="+mn-ea"/>
                <a:cs typeface="+mn-cs"/>
              </a:rPr>
              <a:t>More </a:t>
            </a:r>
            <a:r>
              <a:rPr lang="en-US" dirty="0">
                <a:latin typeface="+mn-lt"/>
                <a:ea typeface="+mn-ea"/>
                <a:cs typeface="+mn-cs"/>
              </a:rPr>
              <a:t>infections than usual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6423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1844"/>
            <a:ext cx="7772400" cy="1143000"/>
          </a:xfrm>
        </p:spPr>
        <p:txBody>
          <a:bodyPr/>
          <a:lstStyle/>
          <a:p>
            <a:r>
              <a:rPr lang="en-US" sz="4000" dirty="0" smtClean="0"/>
              <a:t>Immediate Treatment of Diabetes Mellitus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882068"/>
            <a:ext cx="7772400" cy="4114800"/>
          </a:xfrm>
        </p:spPr>
        <p:txBody>
          <a:bodyPr/>
          <a:lstStyle/>
          <a:p>
            <a:r>
              <a:rPr lang="en-US" dirty="0" smtClean="0">
                <a:latin typeface="+mn-lt"/>
                <a:ea typeface="+mn-ea"/>
                <a:cs typeface="+mn-cs"/>
              </a:rPr>
              <a:t>Diabetes </a:t>
            </a:r>
            <a:r>
              <a:rPr lang="en-US" dirty="0">
                <a:latin typeface="+mn-lt"/>
                <a:ea typeface="+mn-ea"/>
                <a:cs typeface="+mn-cs"/>
              </a:rPr>
              <a:t>requires a doctor’s </a:t>
            </a:r>
            <a:r>
              <a:rPr lang="en-US" dirty="0" smtClean="0">
                <a:latin typeface="+mn-lt"/>
                <a:ea typeface="+mn-ea"/>
                <a:cs typeface="+mn-cs"/>
              </a:rPr>
              <a:t>care.</a:t>
            </a:r>
          </a:p>
          <a:p>
            <a:r>
              <a:rPr lang="en-US" dirty="0">
                <a:latin typeface="+mn-lt"/>
                <a:ea typeface="+mn-ea"/>
                <a:cs typeface="+mn-cs"/>
              </a:rPr>
              <a:t>Often </a:t>
            </a:r>
            <a:r>
              <a:rPr lang="en-US" dirty="0" smtClean="0">
                <a:latin typeface="+mn-lt"/>
                <a:ea typeface="+mn-ea"/>
                <a:cs typeface="+mn-cs"/>
              </a:rPr>
              <a:t>symptoms </a:t>
            </a:r>
            <a:r>
              <a:rPr lang="en-US" dirty="0">
                <a:latin typeface="+mn-lt"/>
                <a:ea typeface="+mn-ea"/>
                <a:cs typeface="+mn-cs"/>
              </a:rPr>
              <a:t>can be controlled through </a:t>
            </a:r>
            <a:r>
              <a:rPr lang="en-US" dirty="0" smtClean="0">
                <a:latin typeface="+mn-lt"/>
                <a:ea typeface="+mn-ea"/>
                <a:cs typeface="+mn-cs"/>
              </a:rPr>
              <a:t>diet.</a:t>
            </a:r>
          </a:p>
          <a:p>
            <a:r>
              <a:rPr lang="en-US" dirty="0" smtClean="0">
                <a:latin typeface="+mn-lt"/>
                <a:ea typeface="+mn-ea"/>
                <a:cs typeface="+mn-cs"/>
              </a:rPr>
              <a:t>Sometimes </a:t>
            </a:r>
            <a:r>
              <a:rPr lang="en-US" dirty="0">
                <a:latin typeface="+mn-lt"/>
                <a:ea typeface="+mn-ea"/>
                <a:cs typeface="+mn-cs"/>
              </a:rPr>
              <a:t>an injection of insulin is needed to prevent a </a:t>
            </a:r>
            <a:r>
              <a:rPr lang="en-US" dirty="0" smtClean="0">
                <a:latin typeface="+mn-lt"/>
                <a:ea typeface="+mn-ea"/>
                <a:cs typeface="+mn-cs"/>
              </a:rPr>
              <a:t>coma.</a:t>
            </a:r>
          </a:p>
          <a:p>
            <a:pPr lvl="1" indent="-379413"/>
            <a:r>
              <a:rPr lang="en-US" dirty="0" smtClean="0">
                <a:latin typeface="+mn-lt"/>
                <a:ea typeface="+mn-ea"/>
                <a:cs typeface="+mn-cs"/>
              </a:rPr>
              <a:t>If the athlete goes into a coma, treat </a:t>
            </a:r>
            <a:r>
              <a:rPr lang="en-US" dirty="0">
                <a:latin typeface="+mn-lt"/>
                <a:ea typeface="+mn-ea"/>
                <a:cs typeface="+mn-cs"/>
              </a:rPr>
              <a:t>the athlete for shock, contact EMS, and monitor vital </a:t>
            </a:r>
            <a:r>
              <a:rPr lang="en-US" dirty="0" smtClean="0">
                <a:ea typeface="+mn-ea"/>
                <a:cs typeface="+mn-cs"/>
              </a:rPr>
              <a:t>signs.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9777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1844"/>
            <a:ext cx="7772400" cy="914400"/>
          </a:xfrm>
        </p:spPr>
        <p:txBody>
          <a:bodyPr/>
          <a:lstStyle/>
          <a:p>
            <a:r>
              <a:rPr lang="en-US" sz="4000" dirty="0" smtClean="0"/>
              <a:t>Immediate Treatment of Diabetes Mellitus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10176"/>
            <a:ext cx="7772400" cy="4114800"/>
          </a:xfrm>
        </p:spPr>
        <p:txBody>
          <a:bodyPr/>
          <a:lstStyle/>
          <a:p>
            <a:r>
              <a:rPr lang="en-US" sz="3000" dirty="0" smtClean="0">
                <a:latin typeface="+mn-lt"/>
                <a:ea typeface="+mn-ea"/>
                <a:cs typeface="+mn-cs"/>
              </a:rPr>
              <a:t>Follow physician instructions.</a:t>
            </a:r>
          </a:p>
          <a:p>
            <a:r>
              <a:rPr lang="en-US" sz="3000" dirty="0">
                <a:latin typeface="+mn-lt"/>
                <a:ea typeface="+mn-ea"/>
                <a:cs typeface="+mn-cs"/>
              </a:rPr>
              <a:t>If </a:t>
            </a:r>
            <a:r>
              <a:rPr lang="en-US" sz="3000" dirty="0" smtClean="0">
                <a:latin typeface="+mn-lt"/>
                <a:ea typeface="+mn-ea"/>
                <a:cs typeface="+mn-cs"/>
              </a:rPr>
              <a:t>athlete </a:t>
            </a:r>
            <a:r>
              <a:rPr lang="en-US" sz="3000" dirty="0">
                <a:latin typeface="+mn-lt"/>
                <a:ea typeface="+mn-ea"/>
                <a:cs typeface="+mn-cs"/>
              </a:rPr>
              <a:t>has not been diagnosed with diabetes but </a:t>
            </a:r>
            <a:r>
              <a:rPr lang="en-US" sz="3000" dirty="0" smtClean="0">
                <a:latin typeface="+mn-lt"/>
                <a:ea typeface="+mn-ea"/>
                <a:cs typeface="+mn-cs"/>
              </a:rPr>
              <a:t>displays any </a:t>
            </a:r>
            <a:r>
              <a:rPr lang="en-US" sz="3000" dirty="0">
                <a:latin typeface="+mn-lt"/>
                <a:ea typeface="+mn-ea"/>
                <a:cs typeface="+mn-cs"/>
              </a:rPr>
              <a:t>of the previously listed </a:t>
            </a:r>
            <a:r>
              <a:rPr lang="en-US" sz="3000" dirty="0" smtClean="0">
                <a:latin typeface="+mn-lt"/>
                <a:ea typeface="+mn-ea"/>
                <a:cs typeface="+mn-cs"/>
              </a:rPr>
              <a:t>symptoms, instruct athlete </a:t>
            </a:r>
            <a:r>
              <a:rPr lang="en-US" sz="3000" dirty="0"/>
              <a:t>to consume a small amount of sugar and to consult a physician for diagnosis and treatment.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4850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1844"/>
            <a:ext cx="7772400" cy="1143000"/>
          </a:xfrm>
        </p:spPr>
        <p:txBody>
          <a:bodyPr/>
          <a:lstStyle/>
          <a:p>
            <a:r>
              <a:rPr lang="en-US" sz="4000" dirty="0" smtClean="0"/>
              <a:t>Immediate Treatment of Diabetes Mellitus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82068"/>
            <a:ext cx="7772400" cy="4114800"/>
          </a:xfrm>
        </p:spPr>
        <p:txBody>
          <a:bodyPr/>
          <a:lstStyle/>
          <a:p>
            <a:r>
              <a:rPr lang="en-US" dirty="0" smtClean="0"/>
              <a:t>If symptoms in undiagnosed athlete do not resolve within 10 minutes of consuming sugar, or if the symptoms become worse, contact EMS.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763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4424"/>
            <a:ext cx="7772400" cy="1143000"/>
          </a:xfrm>
        </p:spPr>
        <p:txBody>
          <a:bodyPr/>
          <a:lstStyle/>
          <a:p>
            <a:r>
              <a:rPr lang="en-US" sz="4000" dirty="0" smtClean="0"/>
              <a:t>Symptoms of Hypoglycemia </a:t>
            </a:r>
            <a:r>
              <a:rPr lang="en-US" sz="4000" dirty="0"/>
              <a:t>and Insulin </a:t>
            </a:r>
            <a:r>
              <a:rPr lang="en-US" sz="4000" dirty="0" smtClean="0"/>
              <a:t>Shock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85800" y="1922756"/>
            <a:ext cx="3810000" cy="4114800"/>
          </a:xfrm>
        </p:spPr>
        <p:txBody>
          <a:bodyPr/>
          <a:lstStyle/>
          <a:p>
            <a:r>
              <a:rPr lang="en-US" dirty="0" smtClean="0"/>
              <a:t>Hunger</a:t>
            </a:r>
            <a:endParaRPr lang="en-US" dirty="0"/>
          </a:p>
          <a:p>
            <a:r>
              <a:rPr lang="en-US" dirty="0" smtClean="0"/>
              <a:t>R</a:t>
            </a:r>
            <a:r>
              <a:rPr lang="en-US" dirty="0" smtClean="0">
                <a:latin typeface="+mn-lt"/>
              </a:rPr>
              <a:t>acing heartbeat</a:t>
            </a:r>
          </a:p>
          <a:p>
            <a:r>
              <a:rPr lang="en-US" dirty="0" smtClean="0"/>
              <a:t>S</a:t>
            </a:r>
            <a:r>
              <a:rPr lang="en-US" dirty="0" smtClean="0">
                <a:latin typeface="+mn-lt"/>
              </a:rPr>
              <a:t>weating</a:t>
            </a:r>
          </a:p>
          <a:p>
            <a:r>
              <a:rPr lang="en-US" dirty="0" smtClean="0"/>
              <a:t>S</a:t>
            </a:r>
            <a:r>
              <a:rPr lang="en-US" dirty="0" smtClean="0">
                <a:latin typeface="+mn-lt"/>
              </a:rPr>
              <a:t>haking </a:t>
            </a:r>
          </a:p>
          <a:p>
            <a:r>
              <a:rPr lang="en-US" dirty="0" smtClean="0"/>
              <a:t>I</a:t>
            </a:r>
            <a:r>
              <a:rPr lang="en-US" dirty="0" smtClean="0">
                <a:latin typeface="+mn-lt"/>
              </a:rPr>
              <a:t>nability </a:t>
            </a:r>
            <a:r>
              <a:rPr lang="en-US" dirty="0">
                <a:latin typeface="+mn-lt"/>
              </a:rPr>
              <a:t>to think </a:t>
            </a:r>
            <a:r>
              <a:rPr lang="en-US" dirty="0" smtClean="0">
                <a:latin typeface="+mn-lt"/>
              </a:rPr>
              <a:t>clearly</a:t>
            </a:r>
          </a:p>
          <a:p>
            <a:r>
              <a:rPr lang="en-US" dirty="0" smtClean="0"/>
              <a:t>Headache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922756"/>
            <a:ext cx="3810000" cy="41148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Physical weakness</a:t>
            </a:r>
          </a:p>
          <a:p>
            <a:r>
              <a:rPr lang="en-US" dirty="0" smtClean="0"/>
              <a:t>Loss of motor coordination</a:t>
            </a:r>
          </a:p>
          <a:p>
            <a:r>
              <a:rPr lang="en-US" dirty="0" smtClean="0">
                <a:latin typeface="+mn-lt"/>
              </a:rPr>
              <a:t>Irritability</a:t>
            </a:r>
          </a:p>
          <a:p>
            <a:r>
              <a:rPr lang="en-US" dirty="0" smtClean="0"/>
              <a:t>Drowsiness that can lead to anxiety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7622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1844"/>
            <a:ext cx="7772400" cy="1295400"/>
          </a:xfrm>
        </p:spPr>
        <p:txBody>
          <a:bodyPr/>
          <a:lstStyle/>
          <a:p>
            <a:r>
              <a:rPr lang="en-US" sz="4000" dirty="0" smtClean="0"/>
              <a:t>Immediate Treatment of Hypoglycemia and Shock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10176"/>
            <a:ext cx="7772400" cy="4114800"/>
          </a:xfrm>
        </p:spPr>
        <p:txBody>
          <a:bodyPr/>
          <a:lstStyle/>
          <a:p>
            <a:r>
              <a:rPr lang="en-US" sz="3000" dirty="0">
                <a:latin typeface="+mn-lt"/>
                <a:ea typeface="+mn-ea"/>
                <a:cs typeface="+mn-cs"/>
              </a:rPr>
              <a:t>Hypoglycemic athletes should consume sugar at the onset of </a:t>
            </a:r>
            <a:r>
              <a:rPr lang="en-US" sz="3000" dirty="0" smtClean="0">
                <a:latin typeface="+mn-lt"/>
                <a:ea typeface="+mn-ea"/>
                <a:cs typeface="+mn-cs"/>
              </a:rPr>
              <a:t>symptoms.</a:t>
            </a:r>
          </a:p>
          <a:p>
            <a:pPr lvl="1" indent="-379413"/>
            <a:r>
              <a:rPr lang="en-US" sz="2600" dirty="0" smtClean="0"/>
              <a:t>Ensure </a:t>
            </a:r>
            <a:r>
              <a:rPr lang="en-US" sz="2600" dirty="0"/>
              <a:t>food consumed contains true sugar</a:t>
            </a:r>
          </a:p>
          <a:p>
            <a:r>
              <a:rPr lang="en-US" sz="3000" dirty="0" smtClean="0"/>
              <a:t>Candy </a:t>
            </a:r>
            <a:r>
              <a:rPr lang="en-US" sz="3000" dirty="0"/>
              <a:t>or orange juice should be readily available in the event a reaction </a:t>
            </a:r>
            <a:r>
              <a:rPr lang="en-US" sz="3000" dirty="0" smtClean="0"/>
              <a:t>occurs</a:t>
            </a:r>
          </a:p>
          <a:p>
            <a:r>
              <a:rPr lang="en-US" sz="3000" dirty="0" smtClean="0"/>
              <a:t>Contact EMS if symptoms do not resolve within 10 minutes of consuming sugar or if symptoms become worse.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810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94678"/>
            <a:ext cx="7772400" cy="685800"/>
          </a:xfrm>
        </p:spPr>
        <p:txBody>
          <a:bodyPr/>
          <a:lstStyle/>
          <a:p>
            <a:r>
              <a:rPr lang="en-US" altLang="en-US" dirty="0" smtClean="0"/>
              <a:t>Symptoms of Asthma</a:t>
            </a:r>
            <a:endParaRPr lang="en-US" altLang="en-US" dirty="0"/>
          </a:p>
        </p:txBody>
      </p:sp>
      <p:sp>
        <p:nvSpPr>
          <p:cNvPr id="6440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76922" y="1882068"/>
            <a:ext cx="7772400" cy="4419600"/>
          </a:xfrm>
        </p:spPr>
        <p:txBody>
          <a:bodyPr/>
          <a:lstStyle/>
          <a:p>
            <a:r>
              <a:rPr lang="en-US" altLang="en-US" dirty="0" smtClean="0"/>
              <a:t>Include wheezing, shortness </a:t>
            </a:r>
            <a:r>
              <a:rPr lang="en-US" altLang="en-US" dirty="0"/>
              <a:t>of </a:t>
            </a:r>
            <a:r>
              <a:rPr lang="en-US" altLang="en-US" dirty="0" smtClean="0"/>
              <a:t>breath, tightness of the chest, and coughing</a:t>
            </a:r>
            <a:endParaRPr lang="en-US" altLang="en-US" dirty="0"/>
          </a:p>
          <a:p>
            <a:r>
              <a:rPr lang="en-US" altLang="en-US" dirty="0" smtClean="0"/>
              <a:t>Symptoms can cause the patient to hyperventilate and become dizzy.</a:t>
            </a:r>
          </a:p>
          <a:p>
            <a:r>
              <a:rPr lang="en-US" altLang="en-US" dirty="0" smtClean="0"/>
              <a:t>Attacks may result from an allergic reaction to a plant, an animal, a food, or smoggy conditions.</a:t>
            </a:r>
          </a:p>
          <a:p>
            <a:pPr lvl="1" indent="-369888"/>
            <a:r>
              <a:rPr lang="en-US" altLang="en-US" dirty="0" smtClean="0"/>
              <a:t>Attacks are potentially life-threatening.</a:t>
            </a:r>
          </a:p>
          <a:p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ver PPT Template">
  <a:themeElements>
    <a:clrScheme name="Clover PP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lover PP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Clover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C:\Jane's Stuff\SLM\Clover\Transfer\Clover PPT Template.ppt</Template>
  <TotalTime>8321</TotalTime>
  <Words>1173</Words>
  <Application>Microsoft Office PowerPoint</Application>
  <PresentationFormat>On-screen Show (4:3)</PresentationFormat>
  <Paragraphs>186</Paragraphs>
  <Slides>28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Clover PPT Template</vt:lpstr>
      <vt:lpstr>Chapter 3 </vt:lpstr>
      <vt:lpstr>Medical Conditions Affecting Athletes</vt:lpstr>
      <vt:lpstr>Symptoms of Diabetes Mellitus</vt:lpstr>
      <vt:lpstr>Immediate Treatment of Diabetes Mellitus</vt:lpstr>
      <vt:lpstr>Immediate Treatment of Diabetes Mellitus</vt:lpstr>
      <vt:lpstr>Immediate Treatment of Diabetes Mellitus</vt:lpstr>
      <vt:lpstr>Symptoms of Hypoglycemia and Insulin Shock </vt:lpstr>
      <vt:lpstr>Immediate Treatment of Hypoglycemia and Shock</vt:lpstr>
      <vt:lpstr>Symptoms of Asthma</vt:lpstr>
      <vt:lpstr>Immediate Treatment of Asthma</vt:lpstr>
      <vt:lpstr>Immediate Treatment of Asthma</vt:lpstr>
      <vt:lpstr>Exercise-Induced Asthma (EIA)</vt:lpstr>
      <vt:lpstr>Symptoms and Treatment of Exercise-Induced Asthma (EIA)</vt:lpstr>
      <vt:lpstr>Symptoms of Seizure Disorders (Epilepsy)</vt:lpstr>
      <vt:lpstr>Symptoms of Seizure Disorders (Epilepsy)</vt:lpstr>
      <vt:lpstr>Immediate Treatment of Seizure Disorders (Epilepsy)</vt:lpstr>
      <vt:lpstr>Symptoms of Appendicitis</vt:lpstr>
      <vt:lpstr>Immediate Treatment of Appendicitis</vt:lpstr>
      <vt:lpstr>Immediate Treatment of Appendicitis</vt:lpstr>
      <vt:lpstr>Symptoms of Insect Stings and Bites</vt:lpstr>
      <vt:lpstr>Immediate Treatment of Insect Stings and Bites</vt:lpstr>
      <vt:lpstr>Immediate Treatment of Insect Stings and Bites</vt:lpstr>
      <vt:lpstr>Symptoms of Genetic Heart Conditions</vt:lpstr>
      <vt:lpstr>Immediate Treatment  of Cardiac Arrest</vt:lpstr>
      <vt:lpstr>Symptoms of Sickle-Cell Anemia</vt:lpstr>
      <vt:lpstr>Immediate Treatment of Sickle-Cell Crisis</vt:lpstr>
      <vt:lpstr>Symptoms of Common Viruses</vt:lpstr>
      <vt:lpstr>Immediate Treatment of Common Viruses</vt:lpstr>
    </vt:vector>
  </TitlesOfParts>
  <Company>Delmar Thomson Learning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Delmar User</dc:creator>
  <cp:lastModifiedBy>Gangadharan Karunakaran</cp:lastModifiedBy>
  <cp:revision>157</cp:revision>
  <dcterms:created xsi:type="dcterms:W3CDTF">2002-12-18T20:40:50Z</dcterms:created>
  <dcterms:modified xsi:type="dcterms:W3CDTF">2015-03-26T12:14:47Z</dcterms:modified>
</cp:coreProperties>
</file>