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3"/>
  </p:notesMasterIdLst>
  <p:handoutMasterIdLst>
    <p:handoutMasterId r:id="rId24"/>
  </p:handoutMasterIdLst>
  <p:sldIdLst>
    <p:sldId id="432" r:id="rId2"/>
    <p:sldId id="415" r:id="rId3"/>
    <p:sldId id="416" r:id="rId4"/>
    <p:sldId id="435" r:id="rId5"/>
    <p:sldId id="418" r:id="rId6"/>
    <p:sldId id="436" r:id="rId7"/>
    <p:sldId id="438" r:id="rId8"/>
    <p:sldId id="440" r:id="rId9"/>
    <p:sldId id="437" r:id="rId10"/>
    <p:sldId id="439" r:id="rId11"/>
    <p:sldId id="421" r:id="rId12"/>
    <p:sldId id="441" r:id="rId13"/>
    <p:sldId id="442" r:id="rId14"/>
    <p:sldId id="443" r:id="rId15"/>
    <p:sldId id="428" r:id="rId16"/>
    <p:sldId id="444" r:id="rId17"/>
    <p:sldId id="431" r:id="rId18"/>
    <p:sldId id="434" r:id="rId19"/>
    <p:sldId id="445" r:id="rId20"/>
    <p:sldId id="446" r:id="rId21"/>
    <p:sldId id="447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is Breen Ferraro" initials="AB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089" autoAdjust="0"/>
  </p:normalViewPr>
  <p:slideViewPr>
    <p:cSldViewPr>
      <p:cViewPr varScale="1">
        <p:scale>
          <a:sx n="102" d="100"/>
          <a:sy n="102" d="100"/>
        </p:scale>
        <p:origin x="-1170" y="-96"/>
      </p:cViewPr>
      <p:guideLst>
        <p:guide orient="horz" pos="2160"/>
        <p:guide orient="horz" pos="497"/>
        <p:guide orient="horz" pos="1231"/>
        <p:guide orient="horz" pos="761"/>
        <p:guide orient="horz" pos="1446"/>
        <p:guide orient="horz" pos="438"/>
        <p:guide pos="2880"/>
        <p:guide pos="498"/>
        <p:guide pos="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B8F63764-3E0D-4031-BD1A-32B2AFC3FA5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66256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E4CB9BD9-53C2-48C1-A1BD-FFC16A75670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96250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0B6C4B-CD5B-424C-AB30-EE2D9B287BC0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64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C61EA0-98F5-446E-93B7-A7811C3C23DD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64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3BC6A1-C4D1-4E72-B5FF-2EEA985F503C}" type="slidenum">
              <a:rPr lang="en-US" altLang="en-US"/>
              <a:pPr/>
              <a:t>3</a:t>
            </a:fld>
            <a:endParaRPr lang="en-US" altLang="en-US" dirty="0"/>
          </a:p>
        </p:txBody>
      </p:sp>
      <p:sp>
        <p:nvSpPr>
          <p:cNvPr id="64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9C560A-3B8C-4341-A8D5-25C717D8D897}" type="slidenum">
              <a:rPr lang="en-US" altLang="en-US"/>
              <a:pPr/>
              <a:t>5</a:t>
            </a:fld>
            <a:endParaRPr lang="en-US" altLang="en-US" dirty="0"/>
          </a:p>
        </p:txBody>
      </p:sp>
      <p:sp>
        <p:nvSpPr>
          <p:cNvPr id="64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457581-1F83-4392-85E2-CB4A9B22E110}" type="slidenum">
              <a:rPr lang="en-US" altLang="en-US"/>
              <a:pPr/>
              <a:t>11</a:t>
            </a:fld>
            <a:endParaRPr lang="en-US" altLang="en-US" dirty="0"/>
          </a:p>
        </p:txBody>
      </p:sp>
      <p:sp>
        <p:nvSpPr>
          <p:cNvPr id="65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FDBA50-1733-4B40-A458-23E7C129570C}" type="slidenum">
              <a:rPr lang="en-US" altLang="en-US"/>
              <a:pPr/>
              <a:t>15</a:t>
            </a:fld>
            <a:endParaRPr lang="en-US" altLang="en-US" dirty="0"/>
          </a:p>
        </p:txBody>
      </p:sp>
      <p:sp>
        <p:nvSpPr>
          <p:cNvPr id="65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45D3A9-FBE4-4FBB-871A-22713DD47D5D}" type="slidenum">
              <a:rPr lang="en-US" altLang="en-US"/>
              <a:pPr/>
              <a:t>17</a:t>
            </a:fld>
            <a:endParaRPr lang="en-US" altLang="en-US" dirty="0"/>
          </a:p>
        </p:txBody>
      </p:sp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596F1F-4F60-4CEC-867B-0A4B02465743}" type="slidenum">
              <a:rPr lang="en-US" altLang="en-US"/>
              <a:pPr/>
              <a:t>18</a:t>
            </a:fld>
            <a:endParaRPr lang="en-US" altLang="en-US" dirty="0"/>
          </a:p>
        </p:txBody>
      </p:sp>
      <p:sp>
        <p:nvSpPr>
          <p:cNvPr id="65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69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69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549104"/>
            <a:ext cx="9144000" cy="685800"/>
          </a:xfrm>
        </p:spPr>
        <p:txBody>
          <a:bodyPr/>
          <a:lstStyle>
            <a:lvl1pPr>
              <a:defRPr sz="4400">
                <a:solidFill>
                  <a:srgbClr val="00ED00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</a:p>
        </p:txBody>
      </p:sp>
      <p:sp>
        <p:nvSpPr>
          <p:cNvPr id="6369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3631779"/>
            <a:ext cx="9144000" cy="1050925"/>
          </a:xfrm>
        </p:spPr>
        <p:txBody>
          <a:bodyPr wrap="none" tIns="0" bIns="0" anchorCtr="1"/>
          <a:lstStyle>
            <a:lvl1pPr marL="0" indent="0" algn="ctr">
              <a:buFontTx/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4A92773-CD79-4F6D-8E25-A3E57C0192B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61009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DEF6532-A732-4837-92B7-716A33330FD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9808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9543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38B5319-C23C-4B5A-BE04-D3DB9F0264D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5914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934EE3E-C84D-45BE-A2F5-AA2C6A0739F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63730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B6DEE48-40C3-4825-B912-2AC78EB34E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2578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C4F1958-0B80-4EAF-90A3-617D51B53C2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75808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E47D686-4130-4D0A-8E7A-5AEAC9B5B9F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583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FD683D4-475E-4B3A-B8DC-49BF199C280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5680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42E6F24-5A04-48E0-A17B-AA093B4039D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1596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5906" name="Picture 102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5907" name="Rectangle 102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635908" name="Rectangle 10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ED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514600"/>
            <a:ext cx="7315200" cy="685800"/>
          </a:xfrm>
        </p:spPr>
        <p:txBody>
          <a:bodyPr/>
          <a:lstStyle/>
          <a:p>
            <a:r>
              <a:rPr lang="en-US" altLang="en-US" dirty="0"/>
              <a:t>Chapter </a:t>
            </a:r>
            <a:r>
              <a:rPr lang="en-US" altLang="en-US" dirty="0" smtClean="0"/>
              <a:t>4</a:t>
            </a:r>
            <a:endParaRPr lang="en-US" altLang="en-US" dirty="0"/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429000"/>
            <a:ext cx="8077200" cy="1295400"/>
          </a:xfrm>
        </p:spPr>
        <p:txBody>
          <a:bodyPr/>
          <a:lstStyle/>
          <a:p>
            <a:r>
              <a:rPr lang="en-US" altLang="en-US" dirty="0"/>
              <a:t>Emergency </a:t>
            </a:r>
          </a:p>
          <a:p>
            <a:r>
              <a:rPr lang="en-US" altLang="en-US" dirty="0"/>
              <a:t>Preparedness and Assessment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42324"/>
            <a:ext cx="7772400" cy="4114800"/>
          </a:xfrm>
        </p:spPr>
        <p:txBody>
          <a:bodyPr/>
          <a:lstStyle/>
          <a:p>
            <a:r>
              <a:rPr lang="en-US" dirty="0" smtClean="0"/>
              <a:t>Circulation</a:t>
            </a:r>
          </a:p>
          <a:p>
            <a:pPr lvl="1" indent="-379413"/>
            <a:r>
              <a:rPr lang="en-US" dirty="0" smtClean="0"/>
              <a:t>Establish that there is no breathing or inadequate breathing.</a:t>
            </a:r>
          </a:p>
          <a:p>
            <a:r>
              <a:rPr lang="en-US" dirty="0" smtClean="0"/>
              <a:t>Airway</a:t>
            </a:r>
          </a:p>
          <a:p>
            <a:pPr lvl="1" indent="-379413"/>
            <a:r>
              <a:rPr lang="en-US" dirty="0" smtClean="0"/>
              <a:t>Is the airway open?</a:t>
            </a:r>
          </a:p>
          <a:p>
            <a:r>
              <a:rPr lang="en-US" dirty="0" smtClean="0"/>
              <a:t>Breathing</a:t>
            </a:r>
          </a:p>
          <a:p>
            <a:pPr lvl="1" indent="-379413"/>
            <a:r>
              <a:rPr lang="en-US" dirty="0" smtClean="0"/>
              <a:t>Is the patient breathing? Is the chest moving?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5800" y="656255"/>
            <a:ext cx="7772400" cy="914400"/>
          </a:xfrm>
        </p:spPr>
        <p:txBody>
          <a:bodyPr/>
          <a:lstStyle/>
          <a:p>
            <a:r>
              <a:rPr lang="en-US" dirty="0" smtClean="0"/>
              <a:t>The Primary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18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90531"/>
            <a:ext cx="7772400" cy="4114800"/>
          </a:xfrm>
        </p:spPr>
        <p:txBody>
          <a:bodyPr/>
          <a:lstStyle/>
          <a:p>
            <a:pPr marL="363538" indent="-363538">
              <a:lnSpc>
                <a:spcPct val="90000"/>
              </a:lnSpc>
            </a:pPr>
            <a:r>
              <a:rPr lang="en-US" altLang="en-US" dirty="0"/>
              <a:t>Do not move </a:t>
            </a:r>
            <a:r>
              <a:rPr lang="en-US" altLang="en-US" dirty="0" smtClean="0"/>
              <a:t>the patient’s </a:t>
            </a:r>
            <a:r>
              <a:rPr lang="en-US" altLang="en-US" dirty="0"/>
              <a:t>head or neck in case of spinal </a:t>
            </a:r>
            <a:r>
              <a:rPr lang="en-US" altLang="en-US" dirty="0" smtClean="0"/>
              <a:t>injuries.</a:t>
            </a:r>
          </a:p>
          <a:p>
            <a:pPr marL="795338" lvl="1" indent="-431800">
              <a:lnSpc>
                <a:spcPct val="90000"/>
              </a:lnSpc>
            </a:pPr>
            <a:r>
              <a:rPr lang="en-US" altLang="en-US" dirty="0" smtClean="0"/>
              <a:t>Always treat the unconscious patient as if there is a spinal injury.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61393"/>
            <a:ext cx="7772400" cy="1371600"/>
          </a:xfrm>
        </p:spPr>
        <p:txBody>
          <a:bodyPr/>
          <a:lstStyle/>
          <a:p>
            <a:r>
              <a:rPr lang="en-US" altLang="en-US" sz="3800" dirty="0" smtClean="0"/>
              <a:t>When the Patient’s Airway is Not Clear</a:t>
            </a:r>
            <a:endParaRPr lang="en-US" alt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138" y="2029407"/>
            <a:ext cx="7772400" cy="4114800"/>
          </a:xfrm>
        </p:spPr>
        <p:txBody>
          <a:bodyPr/>
          <a:lstStyle/>
          <a:p>
            <a:pPr marL="395288" indent="-395288">
              <a:lnSpc>
                <a:spcPct val="90000"/>
              </a:lnSpc>
              <a:buFontTx/>
              <a:buNone/>
            </a:pPr>
            <a:r>
              <a:rPr lang="en-US" altLang="en-US" dirty="0" smtClean="0"/>
              <a:t>1</a:t>
            </a:r>
            <a:r>
              <a:rPr lang="en-US" altLang="en-US" sz="2800" dirty="0" smtClean="0"/>
              <a:t>.  </a:t>
            </a:r>
            <a:r>
              <a:rPr lang="en-US" altLang="en-US" dirty="0" smtClean="0"/>
              <a:t>Wear gloves.</a:t>
            </a:r>
          </a:p>
          <a:p>
            <a:pPr marL="635000" indent="-635000">
              <a:lnSpc>
                <a:spcPct val="90000"/>
              </a:lnSpc>
              <a:buFontTx/>
              <a:buNone/>
            </a:pPr>
            <a:r>
              <a:rPr lang="en-US" altLang="en-US" dirty="0" smtClean="0"/>
              <a:t>2.  Grasp the mouth and open the jaw	        </a:t>
            </a:r>
            <a:r>
              <a:rPr lang="en-US" altLang="en-US" dirty="0"/>
              <a:t> </a:t>
            </a:r>
            <a:r>
              <a:rPr lang="en-US" altLang="en-US" dirty="0" smtClean="0"/>
              <a:t>  with the thumb and index finger.</a:t>
            </a:r>
          </a:p>
          <a:p>
            <a:pPr marL="625475" indent="-625475">
              <a:lnSpc>
                <a:spcPct val="90000"/>
              </a:lnSpc>
              <a:buFontTx/>
              <a:buNone/>
            </a:pPr>
            <a:r>
              <a:rPr lang="en-US" altLang="en-US" dirty="0" smtClean="0"/>
              <a:t>3.  Use the index finger to do a finger sweep to remove a foreign object. Take care not to cause the object to move farther back and cause an obstruction.</a:t>
            </a:r>
          </a:p>
          <a:p>
            <a:pPr marL="395288" indent="-395288">
              <a:lnSpc>
                <a:spcPct val="90000"/>
              </a:lnSpc>
              <a:buFontTx/>
              <a:buNone/>
            </a:pPr>
            <a:r>
              <a:rPr lang="en-US" altLang="en-US" dirty="0"/>
              <a:t>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61393"/>
            <a:ext cx="7772400" cy="1371600"/>
          </a:xfrm>
        </p:spPr>
        <p:txBody>
          <a:bodyPr/>
          <a:lstStyle/>
          <a:p>
            <a:r>
              <a:rPr lang="en-US" altLang="en-US" sz="3800" dirty="0" smtClean="0"/>
              <a:t>When the Patient’s Airway is Not Clear</a:t>
            </a:r>
            <a:endParaRPr lang="en-US" altLang="en-US" sz="3800" dirty="0"/>
          </a:p>
        </p:txBody>
      </p:sp>
    </p:spTree>
    <p:extLst>
      <p:ext uri="{BB962C8B-B14F-4D97-AF65-F5344CB8AC3E}">
        <p14:creationId xmlns:p14="http://schemas.microsoft.com/office/powerpoint/2010/main" val="298113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altLang="en-US" dirty="0" smtClean="0"/>
              <a:t>Make an airway using the head-tilt/chin-lift maneuver.</a:t>
            </a:r>
          </a:p>
          <a:p>
            <a:pPr marL="531813" indent="-531813">
              <a:buFont typeface="Arial" panose="020B0604020202020204" pitchFamily="34" charset="0"/>
              <a:buChar char="•"/>
            </a:pPr>
            <a:r>
              <a:rPr lang="en-US" dirty="0" smtClean="0"/>
              <a:t>Note that an injured player’s football helmet must never be taken off if there is any chance of a neck injury.</a:t>
            </a:r>
          </a:p>
          <a:p>
            <a:pPr marL="969963" lvl="1" indent="-428625">
              <a:buFont typeface="Arial" panose="020B0604020202020204" pitchFamily="34" charset="0"/>
              <a:buChar char="•"/>
            </a:pPr>
            <a:r>
              <a:rPr lang="en-US" dirty="0" smtClean="0"/>
              <a:t>In an emergency, airway can be accessed by removing face mask completely</a:t>
            </a:r>
          </a:p>
          <a:p>
            <a:pPr marL="1381125" lvl="2" indent="-392113">
              <a:buFont typeface="Arial" panose="020B0604020202020204" pitchFamily="34" charset="0"/>
              <a:buChar char="•"/>
            </a:pPr>
            <a:r>
              <a:rPr lang="en-US" dirty="0" smtClean="0"/>
              <a:t>Trainer’s Angel or other removal device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61393"/>
            <a:ext cx="7772400" cy="1371600"/>
          </a:xfrm>
        </p:spPr>
        <p:txBody>
          <a:bodyPr/>
          <a:lstStyle/>
          <a:p>
            <a:r>
              <a:rPr lang="en-US" altLang="en-US" sz="3800" dirty="0" smtClean="0"/>
              <a:t>When the Patient’s Airway is Not Clear</a:t>
            </a:r>
            <a:endParaRPr lang="en-US" altLang="en-US" sz="3800" dirty="0"/>
          </a:p>
        </p:txBody>
      </p:sp>
    </p:spTree>
    <p:extLst>
      <p:ext uri="{BB962C8B-B14F-4D97-AF65-F5344CB8AC3E}">
        <p14:creationId xmlns:p14="http://schemas.microsoft.com/office/powerpoint/2010/main" val="287038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6255"/>
            <a:ext cx="7772400" cy="914400"/>
          </a:xfrm>
        </p:spPr>
        <p:txBody>
          <a:bodyPr/>
          <a:lstStyle/>
          <a:p>
            <a:r>
              <a:rPr lang="en-US" dirty="0" smtClean="0"/>
              <a:t>If the Patient is Not Breathing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138" y="1971869"/>
            <a:ext cx="7772400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Call for help, activate EMS, and have the helper get an AED.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Cut back the uniform and shoulder pads and begin compressions.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Follow compressions with rescue breaths.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882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48476"/>
            <a:ext cx="7772400" cy="762000"/>
          </a:xfrm>
        </p:spPr>
        <p:txBody>
          <a:bodyPr/>
          <a:lstStyle/>
          <a:p>
            <a:r>
              <a:rPr lang="en-US" altLang="en-US" dirty="0"/>
              <a:t>The Secondary Survey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53207"/>
            <a:ext cx="7772400" cy="4191000"/>
          </a:xfrm>
        </p:spPr>
        <p:txBody>
          <a:bodyPr/>
          <a:lstStyle/>
          <a:p>
            <a:r>
              <a:rPr lang="en-US" altLang="en-US" sz="3000" dirty="0"/>
              <a:t>A head-to-toe physical assessment done </a:t>
            </a:r>
            <a:r>
              <a:rPr lang="en-US" altLang="en-US" sz="3000" dirty="0" smtClean="0"/>
              <a:t>on </a:t>
            </a:r>
            <a:r>
              <a:rPr lang="en-US" altLang="en-US" sz="3000" dirty="0"/>
              <a:t>patients to determine the extent of illness or injury </a:t>
            </a:r>
          </a:p>
          <a:p>
            <a:r>
              <a:rPr lang="en-US" altLang="en-US" sz="3000" dirty="0"/>
              <a:t>Some injuries are obvious, but others are </a:t>
            </a:r>
            <a:r>
              <a:rPr lang="en-US" altLang="en-US" sz="3000" dirty="0" smtClean="0"/>
              <a:t>not so obvious. </a:t>
            </a:r>
          </a:p>
          <a:p>
            <a:r>
              <a:rPr lang="en-US" altLang="en-US" sz="3000" dirty="0" smtClean="0"/>
              <a:t>Information is used to evaluate whether treatment can be provided to athlete, or if EMS should be called</a:t>
            </a:r>
          </a:p>
          <a:p>
            <a:pPr marL="0" indent="0">
              <a:buNone/>
            </a:pPr>
            <a:endParaRPr lang="en-US" altLang="en-US" sz="30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48476"/>
            <a:ext cx="7772400" cy="914400"/>
          </a:xfrm>
        </p:spPr>
        <p:txBody>
          <a:bodyPr/>
          <a:lstStyle/>
          <a:p>
            <a:r>
              <a:rPr lang="en-US" dirty="0" smtClean="0"/>
              <a:t>Isolated Injury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42324"/>
            <a:ext cx="7772400" cy="4114800"/>
          </a:xfrm>
        </p:spPr>
        <p:txBody>
          <a:bodyPr/>
          <a:lstStyle/>
          <a:p>
            <a:r>
              <a:rPr lang="en-US" dirty="0" smtClean="0"/>
              <a:t>If an injury is witnessed, this may be a more appropriate assessment than secondary survey </a:t>
            </a:r>
          </a:p>
          <a:p>
            <a:r>
              <a:rPr lang="en-US" dirty="0" smtClean="0"/>
              <a:t>Only the area of injury is evaluated.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194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48476"/>
            <a:ext cx="7772400" cy="838200"/>
          </a:xfrm>
        </p:spPr>
        <p:txBody>
          <a:bodyPr/>
          <a:lstStyle/>
          <a:p>
            <a:r>
              <a:rPr lang="en-US" altLang="en-US" dirty="0"/>
              <a:t>HOPS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43876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Objective of this procedure is careful and methodical injury assessment</a:t>
            </a:r>
          </a:p>
          <a:p>
            <a:r>
              <a:rPr lang="en-US" altLang="en-US" dirty="0" smtClean="0"/>
              <a:t>History</a:t>
            </a:r>
            <a:endParaRPr lang="en-US" altLang="en-US" dirty="0"/>
          </a:p>
          <a:p>
            <a:pPr lvl="1" indent="-379413"/>
            <a:r>
              <a:rPr lang="en-US" altLang="en-US" dirty="0" smtClean="0"/>
              <a:t>Examples of questions include: How </a:t>
            </a:r>
            <a:r>
              <a:rPr lang="en-US" altLang="en-US" dirty="0"/>
              <a:t>did </a:t>
            </a:r>
            <a:r>
              <a:rPr lang="en-US" altLang="en-US" dirty="0" smtClean="0"/>
              <a:t>the injury happen? When did it happen? Has it happened before?</a:t>
            </a:r>
            <a:endParaRPr lang="en-US" altLang="en-US" dirty="0"/>
          </a:p>
          <a:p>
            <a:r>
              <a:rPr lang="en-US" altLang="en-US" dirty="0"/>
              <a:t>Observation</a:t>
            </a:r>
          </a:p>
          <a:p>
            <a:pPr lvl="1" indent="-379413"/>
            <a:r>
              <a:rPr lang="en-US" altLang="en-US" dirty="0"/>
              <a:t>Is there swelling, </a:t>
            </a:r>
            <a:r>
              <a:rPr lang="en-US" altLang="en-US" dirty="0" smtClean="0"/>
              <a:t>deformity, bleeding</a:t>
            </a:r>
            <a:r>
              <a:rPr lang="en-US" altLang="en-US" dirty="0"/>
              <a:t>, </a:t>
            </a:r>
            <a:r>
              <a:rPr lang="en-US" altLang="en-US" dirty="0" smtClean="0"/>
              <a:t>etc.?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48476"/>
            <a:ext cx="7772400" cy="838200"/>
          </a:xfrm>
        </p:spPr>
        <p:txBody>
          <a:bodyPr/>
          <a:lstStyle/>
          <a:p>
            <a:r>
              <a:rPr lang="en-US" altLang="en-US" dirty="0"/>
              <a:t>HOPS</a:t>
            </a:r>
          </a:p>
        </p:txBody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42324"/>
            <a:ext cx="7772400" cy="4114800"/>
          </a:xfrm>
        </p:spPr>
        <p:txBody>
          <a:bodyPr/>
          <a:lstStyle/>
          <a:p>
            <a:r>
              <a:rPr lang="en-US" altLang="en-US" dirty="0"/>
              <a:t>Palpation</a:t>
            </a:r>
          </a:p>
          <a:p>
            <a:pPr lvl="1" indent="-379413"/>
            <a:r>
              <a:rPr lang="en-US" altLang="en-US" dirty="0" smtClean="0"/>
              <a:t>Ask </a:t>
            </a:r>
            <a:r>
              <a:rPr lang="en-US" altLang="en-US" dirty="0"/>
              <a:t>the athlete </a:t>
            </a:r>
            <a:r>
              <a:rPr lang="en-US" altLang="en-US" dirty="0" smtClean="0"/>
              <a:t>to point to the area that </a:t>
            </a:r>
            <a:r>
              <a:rPr lang="en-US" altLang="en-US" dirty="0"/>
              <a:t>hurts. Feel for </a:t>
            </a:r>
            <a:r>
              <a:rPr lang="en-US" altLang="en-US" dirty="0" smtClean="0"/>
              <a:t>deformities, spasms</a:t>
            </a:r>
            <a:r>
              <a:rPr lang="en-US" altLang="en-US" dirty="0"/>
              <a:t>, pulses, breaks in the skin, </a:t>
            </a:r>
            <a:r>
              <a:rPr lang="en-US" altLang="en-US" dirty="0" smtClean="0"/>
              <a:t>and changes in temperature.</a:t>
            </a:r>
            <a:endParaRPr lang="en-US" altLang="en-US" dirty="0"/>
          </a:p>
          <a:p>
            <a:r>
              <a:rPr lang="en-US" altLang="en-US" dirty="0" smtClean="0"/>
              <a:t>Special tests</a:t>
            </a:r>
            <a:endParaRPr lang="en-US" altLang="en-US" dirty="0"/>
          </a:p>
          <a:p>
            <a:pPr lvl="1" indent="-379413"/>
            <a:r>
              <a:rPr lang="en-US" altLang="en-US" dirty="0" smtClean="0"/>
              <a:t>Check the </a:t>
            </a:r>
            <a:r>
              <a:rPr lang="en-US" altLang="en-US" dirty="0"/>
              <a:t>active range of </a:t>
            </a:r>
            <a:r>
              <a:rPr lang="en-US" altLang="en-US" dirty="0" smtClean="0"/>
              <a:t>motion, then check </a:t>
            </a:r>
            <a:r>
              <a:rPr lang="en-US" altLang="en-US" dirty="0"/>
              <a:t>the passive range of </a:t>
            </a:r>
            <a:r>
              <a:rPr lang="en-US" altLang="en-US" dirty="0" smtClean="0"/>
              <a:t>motion.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18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48476"/>
            <a:ext cx="7772400" cy="914400"/>
          </a:xfrm>
        </p:spPr>
        <p:txBody>
          <a:bodyPr/>
          <a:lstStyle/>
          <a:p>
            <a:r>
              <a:rPr lang="en-US" dirty="0" smtClean="0"/>
              <a:t>Movement of the Athlete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42324"/>
            <a:ext cx="7772400" cy="4114800"/>
          </a:xfrm>
        </p:spPr>
        <p:txBody>
          <a:bodyPr/>
          <a:lstStyle/>
          <a:p>
            <a:r>
              <a:rPr lang="en-US" dirty="0">
                <a:latin typeface="+mn-lt"/>
                <a:ea typeface="+mn-ea"/>
                <a:cs typeface="+mn-cs"/>
              </a:rPr>
              <a:t>Provide any necessary emergency first aid before moving the </a:t>
            </a:r>
            <a:r>
              <a:rPr lang="en-US" dirty="0" smtClean="0">
                <a:latin typeface="+mn-lt"/>
                <a:ea typeface="+mn-ea"/>
                <a:cs typeface="+mn-cs"/>
              </a:rPr>
              <a:t>athlete.</a:t>
            </a:r>
          </a:p>
          <a:p>
            <a:r>
              <a:rPr lang="en-US" dirty="0">
                <a:latin typeface="+mn-lt"/>
                <a:ea typeface="+mn-ea"/>
                <a:cs typeface="+mn-cs"/>
              </a:rPr>
              <a:t>If the athlete </a:t>
            </a:r>
            <a:r>
              <a:rPr lang="en-US" dirty="0" smtClean="0">
                <a:latin typeface="+mn-lt"/>
                <a:ea typeface="+mn-ea"/>
                <a:cs typeface="+mn-cs"/>
              </a:rPr>
              <a:t>is breathing and shows </a:t>
            </a:r>
            <a:r>
              <a:rPr lang="en-US" dirty="0">
                <a:latin typeface="+mn-lt"/>
                <a:ea typeface="+mn-ea"/>
                <a:cs typeface="+mn-cs"/>
              </a:rPr>
              <a:t>any symptoms that indicate a head or spinal cord </a:t>
            </a:r>
            <a:r>
              <a:rPr lang="en-US" dirty="0" smtClean="0">
                <a:latin typeface="+mn-lt"/>
                <a:ea typeface="+mn-ea"/>
                <a:cs typeface="+mn-cs"/>
              </a:rPr>
              <a:t>problem, leave </a:t>
            </a:r>
            <a:r>
              <a:rPr lang="en-US" dirty="0">
                <a:latin typeface="+mn-lt"/>
                <a:ea typeface="+mn-ea"/>
                <a:cs typeface="+mn-cs"/>
              </a:rPr>
              <a:t>the athlete in the position produced by the </a:t>
            </a:r>
            <a:r>
              <a:rPr lang="en-US" dirty="0" smtClean="0">
                <a:latin typeface="+mn-lt"/>
                <a:ea typeface="+mn-ea"/>
                <a:cs typeface="+mn-cs"/>
              </a:rPr>
              <a:t>incident.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897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81607"/>
            <a:ext cx="7772400" cy="1219200"/>
          </a:xfrm>
        </p:spPr>
        <p:txBody>
          <a:bodyPr/>
          <a:lstStyle/>
          <a:p>
            <a:r>
              <a:rPr lang="en-US" altLang="en-US" sz="3800" dirty="0"/>
              <a:t>The Importance of </a:t>
            </a:r>
            <a:r>
              <a:rPr lang="en-US" altLang="en-US" sz="3800" dirty="0" smtClean="0"/>
              <a:t>Observational </a:t>
            </a:r>
            <a:r>
              <a:rPr lang="en-US" altLang="en-US" sz="3800" dirty="0"/>
              <a:t>Skills During an Emergency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42324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Look</a:t>
            </a:r>
            <a:endParaRPr lang="en-US" altLang="en-US" dirty="0"/>
          </a:p>
          <a:p>
            <a:r>
              <a:rPr lang="en-US" altLang="en-US" dirty="0" smtClean="0"/>
              <a:t>Listen</a:t>
            </a:r>
            <a:endParaRPr lang="en-US" altLang="en-US" dirty="0"/>
          </a:p>
          <a:p>
            <a:r>
              <a:rPr lang="en-US" altLang="en-US" dirty="0" smtClean="0"/>
              <a:t>Touch</a:t>
            </a:r>
            <a:endParaRPr lang="en-US" altLang="en-US" dirty="0"/>
          </a:p>
          <a:p>
            <a:r>
              <a:rPr lang="en-US" altLang="en-US" dirty="0" smtClean="0"/>
              <a:t>Smell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48476"/>
            <a:ext cx="7772400" cy="914400"/>
          </a:xfrm>
        </p:spPr>
        <p:txBody>
          <a:bodyPr/>
          <a:lstStyle/>
          <a:p>
            <a:r>
              <a:rPr lang="en-US" dirty="0" smtClean="0"/>
              <a:t>Movement of the Athlete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smtClean="0"/>
              <a:t>If the spine-injured patient </a:t>
            </a:r>
            <a:r>
              <a:rPr lang="en-US" dirty="0"/>
              <a:t>is not breathing, stabilize the spine, turn </a:t>
            </a:r>
            <a:r>
              <a:rPr lang="en-US" dirty="0" smtClean="0"/>
              <a:t>the patient carefully using the log-roll procedure, </a:t>
            </a:r>
            <a:r>
              <a:rPr lang="en-US" dirty="0"/>
              <a:t>and begin CPR. </a:t>
            </a:r>
            <a:endParaRPr lang="en-US" dirty="0" smtClean="0"/>
          </a:p>
          <a:p>
            <a:pPr marL="342900" lvl="1" indent="-342900">
              <a:buFontTx/>
              <a:buChar char="•"/>
            </a:pPr>
            <a:r>
              <a:rPr lang="en-US" dirty="0" smtClean="0"/>
              <a:t>If there are no symptoms of head or neck injury, assist the athlete to sitting position.</a:t>
            </a:r>
          </a:p>
          <a:p>
            <a:pPr marL="342900" lvl="1" indent="-342900">
              <a:buFontTx/>
              <a:buChar char="•"/>
            </a:pPr>
            <a:r>
              <a:rPr lang="en-US" dirty="0" smtClean="0"/>
              <a:t>Reevaluate the patient; check for dizziness and coherence.</a:t>
            </a:r>
          </a:p>
          <a:p>
            <a:pPr marL="342900" lvl="1" indent="-342900">
              <a:buFontTx/>
              <a:buChar char="•"/>
            </a:pPr>
            <a:r>
              <a:rPr lang="en-US" dirty="0" smtClean="0"/>
              <a:t>Bring patient to standing position and recheck to ensure no changes in signs or symptoms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134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48476"/>
            <a:ext cx="7772400" cy="914400"/>
          </a:xfrm>
        </p:spPr>
        <p:txBody>
          <a:bodyPr/>
          <a:lstStyle/>
          <a:p>
            <a:r>
              <a:rPr lang="en-US" dirty="0" smtClean="0"/>
              <a:t>Movement of the Athlete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42324"/>
            <a:ext cx="7772400" cy="4114800"/>
          </a:xfrm>
        </p:spPr>
        <p:txBody>
          <a:bodyPr/>
          <a:lstStyle/>
          <a:p>
            <a:r>
              <a:rPr lang="en-US" dirty="0" smtClean="0"/>
              <a:t>If everything is alright while the athlete is standing, move him/her to the bench for a better assessment.</a:t>
            </a:r>
          </a:p>
          <a:p>
            <a:r>
              <a:rPr lang="en-US" dirty="0" smtClean="0"/>
              <a:t>If signs/symptoms change, help the patient to lie down and call EMS.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6015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48476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Plan for Emergency Action</a:t>
            </a:r>
            <a:endParaRPr lang="en-US" altLang="en-US" dirty="0"/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42324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Emergency Action Plan (EAP)</a:t>
            </a:r>
          </a:p>
          <a:p>
            <a:pPr lvl="1" indent="-379413"/>
            <a:r>
              <a:rPr lang="en-US" altLang="en-US" dirty="0" smtClean="0"/>
              <a:t>Written plan of emergency action procedures and roles</a:t>
            </a:r>
          </a:p>
          <a:p>
            <a:pPr lvl="1" indent="-379413"/>
            <a:r>
              <a:rPr lang="en-US" altLang="en-US" dirty="0" smtClean="0"/>
              <a:t>Must </a:t>
            </a:r>
            <a:r>
              <a:rPr lang="en-US" altLang="en-US" dirty="0"/>
              <a:t>be practiced until everyone feels </a:t>
            </a:r>
            <a:r>
              <a:rPr lang="en-US" altLang="en-US" dirty="0" smtClean="0"/>
              <a:t>confident to perform appropriate duties without confusion</a:t>
            </a:r>
          </a:p>
          <a:p>
            <a:pPr lvl="1" indent="-379413"/>
            <a:r>
              <a:rPr lang="en-US" altLang="en-US" dirty="0" smtClean="0"/>
              <a:t>Record, and put on file, each date and time the EAP is practiced.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42324"/>
            <a:ext cx="7772400" cy="4114800"/>
          </a:xfrm>
        </p:spPr>
        <p:txBody>
          <a:bodyPr/>
          <a:lstStyle/>
          <a:p>
            <a:r>
              <a:rPr lang="en-US" dirty="0" smtClean="0"/>
              <a:t>EAP Considerations</a:t>
            </a:r>
          </a:p>
          <a:p>
            <a:pPr lvl="1" indent="-379413"/>
            <a:r>
              <a:rPr lang="en-US" dirty="0" smtClean="0"/>
              <a:t>Plan must work under various circumstances , conditions, and in various locations</a:t>
            </a:r>
          </a:p>
          <a:p>
            <a:pPr lvl="1" indent="-379413"/>
            <a:r>
              <a:rPr lang="en-US" dirty="0" smtClean="0"/>
              <a:t>Part of EAP is to prevent emergency situations from occurring</a:t>
            </a:r>
          </a:p>
          <a:p>
            <a:pPr lvl="1" indent="-379413"/>
            <a:r>
              <a:rPr lang="en-US" dirty="0" smtClean="0"/>
              <a:t>EAP should designate which person will take care of each emergency procedure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48476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Plan for Emergency Action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842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1607"/>
            <a:ext cx="8229600" cy="1295400"/>
          </a:xfrm>
        </p:spPr>
        <p:txBody>
          <a:bodyPr/>
          <a:lstStyle/>
          <a:p>
            <a:r>
              <a:rPr lang="en-US" altLang="en-US" sz="3600" dirty="0"/>
              <a:t>Communicating </a:t>
            </a:r>
            <a:r>
              <a:rPr lang="en-US" altLang="en-US" sz="3600" dirty="0" smtClean="0"/>
              <a:t>with</a:t>
            </a:r>
            <a:r>
              <a:rPr lang="en-US" altLang="en-US" sz="3600" dirty="0"/>
              <a:t/>
            </a:r>
            <a:br>
              <a:rPr lang="en-US" altLang="en-US" sz="3600" dirty="0"/>
            </a:br>
            <a:r>
              <a:rPr lang="en-US" altLang="en-US" sz="3600" dirty="0"/>
              <a:t>Emergency </a:t>
            </a:r>
            <a:r>
              <a:rPr lang="en-US" altLang="en-US" sz="3600" dirty="0" smtClean="0"/>
              <a:t>Medical Services (EMS</a:t>
            </a:r>
            <a:r>
              <a:rPr lang="en-US" altLang="en-US" sz="3600" dirty="0"/>
              <a:t>)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42324"/>
            <a:ext cx="7772400" cy="4038600"/>
          </a:xfrm>
        </p:spPr>
        <p:txBody>
          <a:bodyPr/>
          <a:lstStyle/>
          <a:p>
            <a:pPr marL="395288" indent="-395288"/>
            <a:r>
              <a:rPr lang="en-US" altLang="en-US" dirty="0" smtClean="0"/>
              <a:t>When contacting EMS, the EMS authority will need:</a:t>
            </a:r>
          </a:p>
          <a:p>
            <a:pPr marL="795338" lvl="1" indent="-431800"/>
            <a:r>
              <a:rPr lang="en-US" altLang="en-US" dirty="0" smtClean="0"/>
              <a:t>The severity of the injury</a:t>
            </a:r>
          </a:p>
          <a:p>
            <a:pPr marL="795338" lvl="1" indent="-431800"/>
            <a:r>
              <a:rPr lang="en-US" altLang="en-US" dirty="0" smtClean="0"/>
              <a:t>The type of first aid being provided</a:t>
            </a:r>
          </a:p>
          <a:p>
            <a:pPr marL="795338" lvl="1" indent="-431800"/>
            <a:r>
              <a:rPr lang="en-US" altLang="en-US" dirty="0" smtClean="0"/>
              <a:t>The address and location of the injured athlete</a:t>
            </a:r>
          </a:p>
          <a:p>
            <a:pPr marL="795338" lvl="1" indent="-431800"/>
            <a:r>
              <a:rPr lang="en-US" altLang="en-US" dirty="0" smtClean="0"/>
              <a:t>Where you will meet the EMS team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42324"/>
            <a:ext cx="7772400" cy="4114800"/>
          </a:xfrm>
        </p:spPr>
        <p:txBody>
          <a:bodyPr/>
          <a:lstStyle/>
          <a:p>
            <a:r>
              <a:rPr lang="en-US" dirty="0" smtClean="0"/>
              <a:t>Know the athlete.</a:t>
            </a:r>
          </a:p>
          <a:p>
            <a:pPr lvl="1" indent="-379413"/>
            <a:r>
              <a:rPr lang="en-US" dirty="0" smtClean="0"/>
              <a:t>Past injuries</a:t>
            </a:r>
          </a:p>
          <a:p>
            <a:pPr lvl="1" indent="-379413"/>
            <a:r>
              <a:rPr lang="en-US" dirty="0" smtClean="0"/>
              <a:t>Special medical conditions</a:t>
            </a:r>
          </a:p>
          <a:p>
            <a:pPr lvl="1" indent="-379413"/>
            <a:r>
              <a:rPr lang="en-US" dirty="0" smtClean="0"/>
              <a:t>Tolerance for pain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1607"/>
            <a:ext cx="8229600" cy="1295400"/>
          </a:xfrm>
        </p:spPr>
        <p:txBody>
          <a:bodyPr/>
          <a:lstStyle/>
          <a:p>
            <a:r>
              <a:rPr lang="en-US" altLang="en-US" sz="3600" dirty="0"/>
              <a:t>Communicating </a:t>
            </a:r>
            <a:r>
              <a:rPr lang="en-US" altLang="en-US" sz="3600" dirty="0" smtClean="0"/>
              <a:t>with</a:t>
            </a:r>
            <a:r>
              <a:rPr lang="en-US" altLang="en-US" sz="3600" dirty="0"/>
              <a:t/>
            </a:r>
            <a:br>
              <a:rPr lang="en-US" altLang="en-US" sz="3600" dirty="0"/>
            </a:br>
            <a:r>
              <a:rPr lang="en-US" altLang="en-US" sz="3600" dirty="0"/>
              <a:t>Emergency </a:t>
            </a:r>
            <a:r>
              <a:rPr lang="en-US" altLang="en-US" sz="3600" dirty="0" smtClean="0"/>
              <a:t>Medical Services (EMS</a:t>
            </a:r>
            <a:r>
              <a:rPr lang="en-US" altLang="en-US" sz="3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6189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62945"/>
            <a:ext cx="7772400" cy="1295400"/>
          </a:xfrm>
        </p:spPr>
        <p:txBody>
          <a:bodyPr/>
          <a:lstStyle/>
          <a:p>
            <a:r>
              <a:rPr lang="en-US" sz="3800" dirty="0" smtClean="0"/>
              <a:t>Implementing Emergency Procedures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42324"/>
            <a:ext cx="7772400" cy="4114800"/>
          </a:xfrm>
        </p:spPr>
        <p:txBody>
          <a:bodyPr/>
          <a:lstStyle/>
          <a:p>
            <a:r>
              <a:rPr lang="en-US" dirty="0" smtClean="0"/>
              <a:t>Move quickly; do not panic.</a:t>
            </a:r>
          </a:p>
          <a:p>
            <a:r>
              <a:rPr lang="en-US" dirty="0" smtClean="0"/>
              <a:t>Stay in charge of the situation until a more skilled health care provider arrives.</a:t>
            </a:r>
          </a:p>
          <a:p>
            <a:r>
              <a:rPr lang="en-US" dirty="0" smtClean="0"/>
              <a:t>If another more skilled provider is not available, proceed with the appropriate amount of first aid until someone with higher qualifications arrives.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313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6255"/>
            <a:ext cx="7772400" cy="914400"/>
          </a:xfrm>
        </p:spPr>
        <p:txBody>
          <a:bodyPr/>
          <a:lstStyle/>
          <a:p>
            <a:r>
              <a:rPr lang="en-US" dirty="0" smtClean="0"/>
              <a:t>Universal Precautions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42324"/>
            <a:ext cx="7772400" cy="4114800"/>
          </a:xfrm>
        </p:spPr>
        <p:txBody>
          <a:bodyPr/>
          <a:lstStyle/>
          <a:p>
            <a:r>
              <a:rPr lang="en-US" dirty="0" smtClean="0">
                <a:latin typeface="+mn-lt"/>
                <a:ea typeface="+mn-ea"/>
                <a:cs typeface="+mn-cs"/>
              </a:rPr>
              <a:t>Universal </a:t>
            </a:r>
            <a:r>
              <a:rPr lang="en-US" dirty="0">
                <a:latin typeface="+mn-lt"/>
                <a:ea typeface="+mn-ea"/>
                <a:cs typeface="+mn-cs"/>
              </a:rPr>
              <a:t>Precautions require the use of gloves whenever blood or other body fluids are present</a:t>
            </a:r>
            <a:r>
              <a:rPr lang="en-US" dirty="0" smtClean="0"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dirty="0">
                <a:latin typeface="+mn-lt"/>
                <a:ea typeface="+mn-ea"/>
                <a:cs typeface="+mn-cs"/>
              </a:rPr>
              <a:t>Because there is a greater chance of exposure to blood in contact sports, gloves are included in all </a:t>
            </a:r>
            <a:r>
              <a:rPr lang="en-US" dirty="0" smtClean="0"/>
              <a:t>procedures.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0176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6255"/>
            <a:ext cx="7772400" cy="914400"/>
          </a:xfrm>
        </p:spPr>
        <p:txBody>
          <a:bodyPr/>
          <a:lstStyle/>
          <a:p>
            <a:r>
              <a:rPr lang="en-US" dirty="0" smtClean="0"/>
              <a:t>The Primary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43876"/>
            <a:ext cx="7772400" cy="4114800"/>
          </a:xfrm>
        </p:spPr>
        <p:txBody>
          <a:bodyPr/>
          <a:lstStyle/>
          <a:p>
            <a:r>
              <a:rPr lang="en-US" dirty="0" smtClean="0"/>
              <a:t>An examination of the patient to determine the presence of any life-threatening emergencies</a:t>
            </a:r>
          </a:p>
          <a:p>
            <a:r>
              <a:rPr lang="en-US" dirty="0" smtClean="0"/>
              <a:t>Assessment for life-threatening situations</a:t>
            </a:r>
          </a:p>
          <a:p>
            <a:pPr lvl="1" indent="-379413"/>
            <a:r>
              <a:rPr lang="en-US" dirty="0" smtClean="0"/>
              <a:t>Airway, breathing, severe bleeding, and/or shock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4040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ver PPT Template">
  <a:themeElements>
    <a:clrScheme name="Clover PP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over PP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Clover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C:\Jane's Stuff\SLM\Clover\Transfer\Clover PPT Template.ppt</Template>
  <TotalTime>8192</TotalTime>
  <Words>806</Words>
  <Application>Microsoft Office PowerPoint</Application>
  <PresentationFormat>On-screen Show (4:3)</PresentationFormat>
  <Paragraphs>121</Paragraphs>
  <Slides>21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Clover PPT Template</vt:lpstr>
      <vt:lpstr>Chapter 4</vt:lpstr>
      <vt:lpstr>The Importance of Observational Skills During an Emergency</vt:lpstr>
      <vt:lpstr>Plan for Emergency Action</vt:lpstr>
      <vt:lpstr>Plan for Emergency Action</vt:lpstr>
      <vt:lpstr>Communicating with Emergency Medical Services (EMS)</vt:lpstr>
      <vt:lpstr>Communicating with Emergency Medical Services (EMS)</vt:lpstr>
      <vt:lpstr>Implementing Emergency Procedures</vt:lpstr>
      <vt:lpstr>Universal Precautions</vt:lpstr>
      <vt:lpstr>The Primary Survey</vt:lpstr>
      <vt:lpstr>The Primary Survey</vt:lpstr>
      <vt:lpstr>When the Patient’s Airway is Not Clear</vt:lpstr>
      <vt:lpstr>When the Patient’s Airway is Not Clear</vt:lpstr>
      <vt:lpstr>When the Patient’s Airway is Not Clear</vt:lpstr>
      <vt:lpstr>If the Patient is Not Breathing</vt:lpstr>
      <vt:lpstr>The Secondary Survey</vt:lpstr>
      <vt:lpstr>Isolated Injury Assessment</vt:lpstr>
      <vt:lpstr>HOPS</vt:lpstr>
      <vt:lpstr>HOPS</vt:lpstr>
      <vt:lpstr>Movement of the Athlete</vt:lpstr>
      <vt:lpstr>Movement of the Athlete</vt:lpstr>
      <vt:lpstr>Movement of the Athlete</vt:lpstr>
    </vt:vector>
  </TitlesOfParts>
  <Company>Delmar Thomson Learning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Delmar User</dc:creator>
  <cp:lastModifiedBy>Gangadharan Karunakaran</cp:lastModifiedBy>
  <cp:revision>145</cp:revision>
  <dcterms:created xsi:type="dcterms:W3CDTF">2002-12-18T20:40:50Z</dcterms:created>
  <dcterms:modified xsi:type="dcterms:W3CDTF">2015-03-27T11:18:54Z</dcterms:modified>
</cp:coreProperties>
</file>