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463" r:id="rId2"/>
    <p:sldId id="449" r:id="rId3"/>
    <p:sldId id="451" r:id="rId4"/>
    <p:sldId id="452" r:id="rId5"/>
    <p:sldId id="464" r:id="rId6"/>
    <p:sldId id="475" r:id="rId7"/>
    <p:sldId id="453" r:id="rId8"/>
    <p:sldId id="476" r:id="rId9"/>
    <p:sldId id="477" r:id="rId10"/>
    <p:sldId id="454" r:id="rId11"/>
    <p:sldId id="465" r:id="rId12"/>
    <p:sldId id="455" r:id="rId13"/>
    <p:sldId id="478" r:id="rId14"/>
    <p:sldId id="479" r:id="rId15"/>
    <p:sldId id="480" r:id="rId16"/>
    <p:sldId id="481" r:id="rId17"/>
    <p:sldId id="458" r:id="rId18"/>
    <p:sldId id="466" r:id="rId19"/>
    <p:sldId id="467" r:id="rId20"/>
    <p:sldId id="482" r:id="rId21"/>
    <p:sldId id="483" r:id="rId22"/>
    <p:sldId id="485" r:id="rId23"/>
    <p:sldId id="484" r:id="rId24"/>
    <p:sldId id="486" r:id="rId25"/>
    <p:sldId id="487" r:id="rId26"/>
    <p:sldId id="461" r:id="rId27"/>
    <p:sldId id="489" r:id="rId28"/>
    <p:sldId id="490" r:id="rId29"/>
    <p:sldId id="49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is Breen Ferraro" initials="AB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94" autoAdjust="0"/>
  </p:normalViewPr>
  <p:slideViewPr>
    <p:cSldViewPr>
      <p:cViewPr varScale="1">
        <p:scale>
          <a:sx n="103" d="100"/>
          <a:sy n="103" d="100"/>
        </p:scale>
        <p:origin x="-1140" y="-90"/>
      </p:cViewPr>
      <p:guideLst>
        <p:guide orient="horz" pos="2160"/>
        <p:guide orient="horz" pos="500"/>
        <p:guide orient="horz" pos="1444"/>
        <p:guide orient="horz" pos="1332"/>
        <p:guide orient="horz" pos="454"/>
        <p:guide pos="2880"/>
        <p:guide pos="503"/>
        <p:guide pos="7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1FC9D93-4408-4E7D-9C8E-7719F1A1D00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6443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F43A6AA-4A79-436D-8C6A-569DDA5738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1279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EEF72-3A58-41DC-B98D-B024C1659D9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149BF-5D95-42F8-9D97-032C876605F5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5A2B9-9B23-4A8F-90CD-39585E9F652A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66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2C039-59DD-49A8-9C85-EEA109221BF5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97F23-9669-4F49-BEB4-C030AA635B67}" type="slidenum">
              <a:rPr lang="en-US" altLang="en-US"/>
              <a:pPr/>
              <a:t>26</a:t>
            </a:fld>
            <a:endParaRPr lang="en-US" altLang="en-US" dirty="0"/>
          </a:p>
        </p:txBody>
      </p:sp>
      <p:sp>
        <p:nvSpPr>
          <p:cNvPr id="66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455A5-3FB4-4714-9709-934A74D2482A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167A3-E4FA-42CD-B0F0-664BF7D53EE8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DF0F34-D5AF-40AA-BD43-85550E178F1C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EF7EA-EF86-43B1-8910-673BEF09AD22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8FE56-0392-462D-8458-4092C63A22E8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BE0AD6-9C90-413F-8D18-59871029E375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1B15D-0ADF-4591-A6FB-24F0FE02C1BE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F36D3-BFD5-46B1-ABEB-86C4DDD0F661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6930" name="Picture 1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6931" name="Rectangle 1027"/>
          <p:cNvSpPr>
            <a:spLocks noGrp="1" noChangeArrowheads="1"/>
          </p:cNvSpPr>
          <p:nvPr>
            <p:ph type="ctrTitle"/>
          </p:nvPr>
        </p:nvSpPr>
        <p:spPr>
          <a:xfrm>
            <a:off x="0" y="2590800"/>
            <a:ext cx="9144000" cy="685800"/>
          </a:xfrm>
        </p:spPr>
        <p:txBody>
          <a:bodyPr/>
          <a:lstStyle>
            <a:lvl1pPr>
              <a:defRPr sz="4000">
                <a:solidFill>
                  <a:srgbClr val="00ED00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636932" name="Rectangle 1028"/>
          <p:cNvSpPr>
            <a:spLocks noGrp="1" noChangeArrowheads="1"/>
          </p:cNvSpPr>
          <p:nvPr>
            <p:ph type="subTitle" idx="1"/>
          </p:nvPr>
        </p:nvSpPr>
        <p:spPr>
          <a:xfrm>
            <a:off x="0" y="3673475"/>
            <a:ext cx="9144000" cy="1050925"/>
          </a:xfrm>
        </p:spPr>
        <p:txBody>
          <a:bodyPr wrap="none" tIns="0" bIns="0" anchorCtr="1"/>
          <a:lstStyle>
            <a:lvl1pPr marL="0" indent="0" algn="ctr">
              <a:buFontTx/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F5EC55C-7214-44AF-BCA8-802947C544A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696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0D9DAA-97E8-4B26-B2B9-CE5C6D3B01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133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61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779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738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8F3CE52-71A5-4A60-9BAA-8B839401E8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03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75119BC-58CD-4316-8CFF-8F32A63086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489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9A33CF-5840-423A-A814-511BF0A43E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131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30320BD-24AE-4D99-A0A3-2428907ADE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363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0960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107587-2EB2-41CF-AC80-9963298772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80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906" name="Picture 102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90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63590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DEF91-892C-4B28-A748-45D54AB63EF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ED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4C99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2514600"/>
            <a:ext cx="7315200" cy="685800"/>
          </a:xfrm>
        </p:spPr>
        <p:txBody>
          <a:bodyPr/>
          <a:lstStyle/>
          <a:p>
            <a:r>
              <a:rPr lang="en-US" altLang="en-US" sz="4400" dirty="0"/>
              <a:t>Chapter </a:t>
            </a:r>
            <a:r>
              <a:rPr lang="en-US" altLang="en-US" sz="4400" dirty="0" smtClean="0"/>
              <a:t>5</a:t>
            </a:r>
            <a:endParaRPr lang="en-US" altLang="en-US" sz="4400" dirty="0"/>
          </a:p>
        </p:txBody>
      </p:sp>
      <p:sp>
        <p:nvSpPr>
          <p:cNvPr id="63795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505200"/>
            <a:ext cx="8077200" cy="838200"/>
          </a:xfrm>
        </p:spPr>
        <p:txBody>
          <a:bodyPr/>
          <a:lstStyle/>
          <a:p>
            <a:r>
              <a:rPr lang="en-US" altLang="en-US" sz="3200" dirty="0"/>
              <a:t>Infection </a:t>
            </a:r>
            <a:r>
              <a:rPr lang="en-US" altLang="en-US" sz="3200" dirty="0" smtClean="0"/>
              <a:t>Control and Bloodborne Pathogens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95400"/>
          </a:xfrm>
        </p:spPr>
        <p:txBody>
          <a:bodyPr/>
          <a:lstStyle/>
          <a:p>
            <a:r>
              <a:rPr lang="en-US" altLang="en-US" sz="3800" dirty="0" smtClean="0"/>
              <a:t>Hand Washing</a:t>
            </a:r>
            <a:r>
              <a:rPr lang="en-US" altLang="en-US" sz="3800" dirty="0"/>
              <a:t>:</a:t>
            </a:r>
            <a:br>
              <a:rPr lang="en-US" altLang="en-US" sz="3800" dirty="0"/>
            </a:br>
            <a:r>
              <a:rPr lang="en-US" altLang="en-US" sz="3800" dirty="0"/>
              <a:t>The Key to </a:t>
            </a:r>
            <a:r>
              <a:rPr lang="en-US" altLang="en-US" sz="3800" dirty="0" smtClean="0"/>
              <a:t>Clean Technique</a:t>
            </a:r>
            <a:endParaRPr lang="en-US" altLang="en-US" sz="3800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Hand washing must be </a:t>
            </a:r>
            <a:r>
              <a:rPr lang="en-US" altLang="en-US" dirty="0"/>
              <a:t>done at the following times</a:t>
            </a:r>
            <a:r>
              <a:rPr lang="en-US" altLang="en-US" dirty="0" smtClean="0"/>
              <a:t>:</a:t>
            </a:r>
          </a:p>
          <a:p>
            <a:pPr lvl="1" indent="-373063"/>
            <a:r>
              <a:rPr lang="en-US" altLang="en-US" dirty="0" smtClean="0"/>
              <a:t>When </a:t>
            </a:r>
            <a:r>
              <a:rPr lang="en-US" altLang="en-US" dirty="0"/>
              <a:t>first arriving at work</a:t>
            </a:r>
          </a:p>
          <a:p>
            <a:pPr lvl="1" indent="-373063"/>
            <a:r>
              <a:rPr lang="en-US" altLang="en-US" dirty="0"/>
              <a:t>Before performing each </a:t>
            </a:r>
            <a:r>
              <a:rPr lang="en-US" altLang="en-US" dirty="0" smtClean="0"/>
              <a:t>medical procedure </a:t>
            </a:r>
            <a:r>
              <a:rPr lang="en-US" altLang="en-US" dirty="0"/>
              <a:t>on a </a:t>
            </a:r>
            <a:r>
              <a:rPr lang="en-US" altLang="en-US" dirty="0" smtClean="0"/>
              <a:t>patient</a:t>
            </a:r>
            <a:endParaRPr lang="en-US" altLang="en-US" dirty="0"/>
          </a:p>
          <a:p>
            <a:pPr lvl="1" indent="-373063"/>
            <a:r>
              <a:rPr lang="en-US" altLang="en-US" dirty="0"/>
              <a:t>During a procedure if hands become contaminated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419600"/>
          </a:xfrm>
        </p:spPr>
        <p:txBody>
          <a:bodyPr/>
          <a:lstStyle/>
          <a:p>
            <a:r>
              <a:rPr lang="en-US" altLang="en-US" sz="2800" dirty="0" smtClean="0"/>
              <a:t>Hand washing must be done </a:t>
            </a:r>
            <a:r>
              <a:rPr lang="en-US" altLang="en-US" sz="2800" dirty="0"/>
              <a:t>at the following times</a:t>
            </a:r>
            <a:r>
              <a:rPr lang="en-US" altLang="en-US" sz="2800" dirty="0" smtClean="0"/>
              <a:t>:</a:t>
            </a:r>
          </a:p>
          <a:p>
            <a:pPr lvl="1" indent="-373063"/>
            <a:r>
              <a:rPr lang="en-US" altLang="en-US" sz="2400" dirty="0" smtClean="0"/>
              <a:t>Between each patient for whom medical care is provided</a:t>
            </a:r>
          </a:p>
          <a:p>
            <a:pPr lvl="1" indent="-373063"/>
            <a:r>
              <a:rPr lang="en-US" altLang="en-US" sz="2400" dirty="0" smtClean="0"/>
              <a:t>After using the restroom</a:t>
            </a:r>
          </a:p>
          <a:p>
            <a:pPr lvl="1" indent="-373063"/>
            <a:r>
              <a:rPr lang="en-US" altLang="en-US" sz="2400" dirty="0" smtClean="0"/>
              <a:t>After removing gloves </a:t>
            </a:r>
          </a:p>
          <a:p>
            <a:pPr lvl="1" indent="-373063"/>
            <a:r>
              <a:rPr lang="en-US" altLang="en-US" sz="2400" dirty="0" smtClean="0"/>
              <a:t>Before eating</a:t>
            </a:r>
          </a:p>
          <a:p>
            <a:r>
              <a:rPr lang="en-US" altLang="en-US" sz="2800" dirty="0" smtClean="0"/>
              <a:t>Use hand sanitizer where facilities for proper hand washing are not available.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95400"/>
          </a:xfrm>
        </p:spPr>
        <p:txBody>
          <a:bodyPr/>
          <a:lstStyle/>
          <a:p>
            <a:r>
              <a:rPr lang="en-US" altLang="en-US" sz="3800" dirty="0" smtClean="0"/>
              <a:t>Hand Washing</a:t>
            </a:r>
            <a:r>
              <a:rPr lang="en-US" altLang="en-US" sz="3800" dirty="0"/>
              <a:t>:</a:t>
            </a:r>
            <a:br>
              <a:rPr lang="en-US" altLang="en-US" sz="3800" dirty="0"/>
            </a:br>
            <a:r>
              <a:rPr lang="en-US" altLang="en-US" sz="3800" dirty="0"/>
              <a:t>The Key to </a:t>
            </a:r>
            <a:r>
              <a:rPr lang="en-US" altLang="en-US" sz="3800" dirty="0" smtClean="0"/>
              <a:t>Clean Technique</a:t>
            </a:r>
            <a:endParaRPr lang="en-US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0364"/>
            <a:ext cx="7772400" cy="1371600"/>
          </a:xfrm>
        </p:spPr>
        <p:txBody>
          <a:bodyPr/>
          <a:lstStyle/>
          <a:p>
            <a:r>
              <a:rPr lang="en-US" altLang="en-US" sz="4000" dirty="0"/>
              <a:t>Using </a:t>
            </a:r>
            <a:r>
              <a:rPr lang="en-US" altLang="en-US" sz="4000" dirty="0" smtClean="0"/>
              <a:t>Gloves to Protect Yourself and Others</a:t>
            </a:r>
            <a:endParaRPr lang="en-US" altLang="en-US" sz="4000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305800" cy="4648200"/>
          </a:xfrm>
        </p:spPr>
        <p:txBody>
          <a:bodyPr/>
          <a:lstStyle/>
          <a:p>
            <a:r>
              <a:rPr lang="en-US" sz="2800" dirty="0" smtClean="0"/>
              <a:t>Wear gloves </a:t>
            </a:r>
            <a:r>
              <a:rPr lang="en-US" sz="2800" dirty="0"/>
              <a:t>whenever blood or body fluids are present, or if there is potential for them to be </a:t>
            </a:r>
            <a:r>
              <a:rPr lang="en-US" sz="2800" dirty="0" smtClean="0"/>
              <a:t>present.</a:t>
            </a:r>
          </a:p>
          <a:p>
            <a:r>
              <a:rPr lang="en-US" sz="2800" dirty="0"/>
              <a:t>Carry the gloves with you at all times when on </a:t>
            </a:r>
            <a:r>
              <a:rPr lang="en-US" sz="2800" dirty="0" smtClean="0"/>
              <a:t>duty.</a:t>
            </a:r>
          </a:p>
          <a:p>
            <a:r>
              <a:rPr lang="en-US" sz="2800" dirty="0" smtClean="0"/>
              <a:t>You </a:t>
            </a:r>
            <a:r>
              <a:rPr lang="en-US" sz="2800" dirty="0"/>
              <a:t>will </a:t>
            </a:r>
            <a:r>
              <a:rPr lang="en-US" sz="2800" i="1" dirty="0"/>
              <a:t>always</a:t>
            </a:r>
            <a:r>
              <a:rPr lang="en-US" sz="2800" dirty="0"/>
              <a:t> need to remove your contaminated gloves correctly and dispose of them </a:t>
            </a:r>
            <a:r>
              <a:rPr lang="en-US" sz="2800" dirty="0" smtClean="0"/>
              <a:t>properly.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sz="4200" dirty="0" smtClean="0"/>
              <a:t>Removing Blood-Stained Clothing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Remove blood-stained clothing from the body as soon as possible.</a:t>
            </a:r>
          </a:p>
          <a:p>
            <a:r>
              <a:rPr lang="en-US" dirty="0" smtClean="0"/>
              <a:t>Hold stained clothing away from the body.</a:t>
            </a:r>
          </a:p>
          <a:p>
            <a:r>
              <a:rPr lang="en-US" dirty="0" smtClean="0"/>
              <a:t>Hydrogen peroxide and other blood-removal products can be used to remove blood from clothing.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5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Remove a bloody shirt from an athlete by rolling it up to conceal the bloody area.</a:t>
            </a:r>
          </a:p>
          <a:p>
            <a:r>
              <a:rPr lang="en-US" dirty="0" smtClean="0"/>
              <a:t>Then, carefully pull it over the head, avoiding contact with the head.</a:t>
            </a:r>
          </a:p>
          <a:p>
            <a:pPr lvl="1" indent="-373063"/>
            <a:r>
              <a:rPr lang="en-US" dirty="0" smtClean="0"/>
              <a:t>If these methods fail, clothing may need to be cut from the body to reduce risk of contamination.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sz="4200" dirty="0" smtClean="0"/>
              <a:t>Removing Blood-Stained Clothing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93044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If </a:t>
            </a:r>
            <a:r>
              <a:rPr lang="en-US" dirty="0">
                <a:latin typeface="+mn-lt"/>
                <a:ea typeface="+mn-ea"/>
                <a:cs typeface="+mn-cs"/>
              </a:rPr>
              <a:t>the blood stain is removed, the athlete may return to play in that piece of </a:t>
            </a:r>
            <a:r>
              <a:rPr lang="en-US" dirty="0" smtClean="0">
                <a:latin typeface="+mn-lt"/>
                <a:ea typeface="+mn-ea"/>
                <a:cs typeface="+mn-cs"/>
              </a:rPr>
              <a:t>clothing.</a:t>
            </a:r>
          </a:p>
          <a:p>
            <a:r>
              <a:rPr lang="en-US" dirty="0" smtClean="0"/>
              <a:t>Note that </a:t>
            </a:r>
            <a:r>
              <a:rPr lang="en-US" dirty="0">
                <a:latin typeface="+mn-lt"/>
                <a:ea typeface="+mn-ea"/>
                <a:cs typeface="+mn-cs"/>
              </a:rPr>
              <a:t>removal of the red stain </a:t>
            </a:r>
            <a:r>
              <a:rPr lang="en-US" dirty="0" smtClean="0">
                <a:latin typeface="+mn-lt"/>
                <a:ea typeface="+mn-ea"/>
                <a:cs typeface="+mn-cs"/>
              </a:rPr>
              <a:t>does not </a:t>
            </a:r>
            <a:r>
              <a:rPr lang="en-US" dirty="0">
                <a:latin typeface="+mn-lt"/>
                <a:ea typeface="+mn-ea"/>
                <a:cs typeface="+mn-cs"/>
              </a:rPr>
              <a:t>guarantee removal of the </a:t>
            </a:r>
            <a:r>
              <a:rPr lang="en-US" dirty="0" smtClean="0">
                <a:latin typeface="+mn-lt"/>
                <a:ea typeface="+mn-ea"/>
                <a:cs typeface="+mn-cs"/>
              </a:rPr>
              <a:t>contaminants.</a:t>
            </a:r>
          </a:p>
          <a:p>
            <a:pPr lvl="1" indent="-373063"/>
            <a:r>
              <a:rPr lang="en-US" dirty="0" smtClean="0"/>
              <a:t>F</a:t>
            </a:r>
            <a:r>
              <a:rPr lang="en-US" dirty="0" smtClean="0">
                <a:latin typeface="+mn-lt"/>
              </a:rPr>
              <a:t>inal </a:t>
            </a:r>
            <a:r>
              <a:rPr lang="en-US" dirty="0">
                <a:latin typeface="+mn-lt"/>
              </a:rPr>
              <a:t>decision is </a:t>
            </a:r>
            <a:r>
              <a:rPr lang="en-US" dirty="0" smtClean="0">
                <a:latin typeface="+mn-lt"/>
              </a:rPr>
              <a:t>up to the sports </a:t>
            </a:r>
            <a:r>
              <a:rPr lang="en-US" dirty="0">
                <a:latin typeface="+mn-lt"/>
              </a:rPr>
              <a:t>medicine </a:t>
            </a:r>
            <a:r>
              <a:rPr lang="en-US" dirty="0" smtClean="0">
                <a:latin typeface="+mn-lt"/>
              </a:rPr>
              <a:t>professional and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/>
              <a:t>officials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sz="4200" dirty="0" smtClean="0"/>
              <a:t>Removing Blood-Stained Clothing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5151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67328"/>
            <a:ext cx="7772400" cy="914400"/>
          </a:xfrm>
        </p:spPr>
        <p:txBody>
          <a:bodyPr/>
          <a:lstStyle/>
          <a:p>
            <a:r>
              <a:rPr lang="en-US" dirty="0" smtClean="0"/>
              <a:t>Avoiding Contaminated Sharps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All needles, scalpel blades, and other sharp objects should be disposed of in the proper puncture-resistant </a:t>
            </a:r>
            <a:r>
              <a:rPr lang="en-US" dirty="0" smtClean="0">
                <a:latin typeface="+mn-lt"/>
                <a:ea typeface="+mn-ea"/>
                <a:cs typeface="+mn-cs"/>
              </a:rPr>
              <a:t>container.</a:t>
            </a:r>
          </a:p>
          <a:p>
            <a:pPr lvl="1" indent="-373063"/>
            <a:r>
              <a:rPr lang="en-US" dirty="0" smtClean="0">
                <a:latin typeface="+mn-lt"/>
                <a:ea typeface="+mn-ea"/>
                <a:cs typeface="+mn-cs"/>
              </a:rPr>
              <a:t>Colors </a:t>
            </a:r>
            <a:r>
              <a:rPr lang="en-US" dirty="0">
                <a:latin typeface="+mn-lt"/>
                <a:ea typeface="+mn-ea"/>
                <a:cs typeface="+mn-cs"/>
              </a:rPr>
              <a:t>of these containers may </a:t>
            </a:r>
            <a:r>
              <a:rPr lang="en-US" dirty="0" smtClean="0">
                <a:latin typeface="+mn-lt"/>
                <a:ea typeface="+mn-ea"/>
                <a:cs typeface="+mn-cs"/>
              </a:rPr>
              <a:t>vary; </a:t>
            </a:r>
            <a:r>
              <a:rPr lang="en-US" dirty="0">
                <a:latin typeface="+mn-lt"/>
                <a:ea typeface="+mn-ea"/>
                <a:cs typeface="+mn-cs"/>
              </a:rPr>
              <a:t>most of them will be either red or </a:t>
            </a:r>
            <a:r>
              <a:rPr lang="en-US" dirty="0" smtClean="0">
                <a:latin typeface="+mn-lt"/>
                <a:ea typeface="+mn-ea"/>
                <a:cs typeface="+mn-cs"/>
              </a:rPr>
              <a:t>beige.</a:t>
            </a:r>
          </a:p>
          <a:p>
            <a:pPr lvl="1" indent="-373063"/>
            <a:r>
              <a:rPr lang="en-US" dirty="0">
                <a:latin typeface="+mn-lt"/>
                <a:ea typeface="+mn-ea"/>
                <a:cs typeface="+mn-cs"/>
              </a:rPr>
              <a:t>Follow the manufacturer’s instructions for the proper filling, sealing, and disposal of this </a:t>
            </a:r>
            <a:r>
              <a:rPr lang="en-US" dirty="0" smtClean="0">
                <a:ea typeface="+mn-ea"/>
                <a:cs typeface="+mn-cs"/>
              </a:rPr>
              <a:t>container.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271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0364"/>
            <a:ext cx="7848600" cy="1295400"/>
          </a:xfrm>
        </p:spPr>
        <p:txBody>
          <a:bodyPr/>
          <a:lstStyle/>
          <a:p>
            <a:r>
              <a:rPr lang="en-US" altLang="en-US" sz="4000" dirty="0"/>
              <a:t>Reducing the</a:t>
            </a:r>
            <a:br>
              <a:rPr lang="en-US" altLang="en-US" sz="4000" dirty="0"/>
            </a:br>
            <a:r>
              <a:rPr lang="en-US" altLang="en-US" sz="4000" dirty="0"/>
              <a:t> Risk of Puncture Wounds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5020"/>
            <a:ext cx="7772400" cy="4343400"/>
          </a:xfrm>
        </p:spPr>
        <p:txBody>
          <a:bodyPr/>
          <a:lstStyle/>
          <a:p>
            <a:pPr marL="339725" indent="-339725"/>
            <a:r>
              <a:rPr lang="en-US" altLang="en-US" dirty="0"/>
              <a:t>Never recap, bend, or manually remove a dirty </a:t>
            </a:r>
            <a:r>
              <a:rPr lang="en-US" altLang="en-US" dirty="0" smtClean="0"/>
              <a:t>needle.</a:t>
            </a:r>
            <a:endParaRPr lang="en-US" altLang="en-US" dirty="0"/>
          </a:p>
          <a:p>
            <a:pPr marL="339725" indent="-339725"/>
            <a:r>
              <a:rPr lang="en-US" altLang="en-US" dirty="0"/>
              <a:t>Always deposit the entire syringe and needle or sharp object in </a:t>
            </a:r>
            <a:r>
              <a:rPr lang="en-US" altLang="en-US" dirty="0" smtClean="0"/>
              <a:t>the puncture-resistant container.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pPr marL="360363" indent="-360363"/>
            <a:r>
              <a:rPr lang="en-US" altLang="en-US" dirty="0"/>
              <a:t>Immediately clean a puncture wound with alcohol and </a:t>
            </a:r>
            <a:r>
              <a:rPr lang="en-US" altLang="en-US" dirty="0" smtClean="0"/>
              <a:t>betadine </a:t>
            </a:r>
            <a:r>
              <a:rPr lang="en-US" altLang="en-US" dirty="0"/>
              <a:t>and cover the </a:t>
            </a:r>
            <a:r>
              <a:rPr lang="en-US" altLang="en-US" dirty="0" smtClean="0"/>
              <a:t>wound.</a:t>
            </a:r>
            <a:endParaRPr lang="en-US" altLang="en-US" dirty="0"/>
          </a:p>
          <a:p>
            <a:pPr marL="738188" lvl="1" indent="-368300">
              <a:buFontTx/>
              <a:buChar char="•"/>
            </a:pPr>
            <a:r>
              <a:rPr lang="en-US" altLang="en-US" dirty="0"/>
              <a:t>Report </a:t>
            </a:r>
            <a:r>
              <a:rPr lang="en-US" altLang="en-US" dirty="0" smtClean="0"/>
              <a:t>the incident to a supervisor or instructor.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0364"/>
            <a:ext cx="7848600" cy="1295400"/>
          </a:xfrm>
        </p:spPr>
        <p:txBody>
          <a:bodyPr/>
          <a:lstStyle/>
          <a:p>
            <a:r>
              <a:rPr lang="en-US" altLang="en-US" sz="4000" dirty="0"/>
              <a:t>Reducing the</a:t>
            </a:r>
            <a:br>
              <a:rPr lang="en-US" altLang="en-US" sz="4000" dirty="0"/>
            </a:br>
            <a:r>
              <a:rPr lang="en-US" altLang="en-US" sz="4000" dirty="0"/>
              <a:t> Risk of Puncture Wounds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pPr marL="369888" indent="-369888"/>
            <a:r>
              <a:rPr lang="en-US" altLang="en-US" dirty="0"/>
              <a:t>Never carry needles or sharp objects from one location to another with the tips pointing toward other people or </a:t>
            </a:r>
            <a:r>
              <a:rPr lang="en-US" altLang="en-US" dirty="0" smtClean="0"/>
              <a:t>yourself.</a:t>
            </a:r>
            <a:endParaRPr lang="en-US" altLang="en-US" dirty="0"/>
          </a:p>
          <a:p>
            <a:pPr marL="720725" lvl="1" indent="-360363">
              <a:buFontTx/>
              <a:buChar char="•"/>
            </a:pPr>
            <a:r>
              <a:rPr lang="en-US" altLang="en-US" dirty="0"/>
              <a:t>Point them toward the </a:t>
            </a:r>
            <a:r>
              <a:rPr lang="en-US" altLang="en-US" dirty="0" smtClean="0"/>
              <a:t>floor.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0364"/>
            <a:ext cx="7848600" cy="1295400"/>
          </a:xfrm>
        </p:spPr>
        <p:txBody>
          <a:bodyPr/>
          <a:lstStyle/>
          <a:p>
            <a:r>
              <a:rPr lang="en-US" altLang="en-US" sz="4000" dirty="0"/>
              <a:t>Reducing the</a:t>
            </a:r>
            <a:br>
              <a:rPr lang="en-US" altLang="en-US" sz="4000" dirty="0"/>
            </a:br>
            <a:r>
              <a:rPr lang="en-US" altLang="en-US" sz="4000" dirty="0"/>
              <a:t> Risk of Puncture Wounds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762000"/>
          </a:xfrm>
        </p:spPr>
        <p:txBody>
          <a:bodyPr/>
          <a:lstStyle/>
          <a:p>
            <a:r>
              <a:rPr lang="en-US" altLang="en-US" dirty="0"/>
              <a:t>The Infection Cycle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848600" cy="4572000"/>
          </a:xfrm>
        </p:spPr>
        <p:txBody>
          <a:bodyPr/>
          <a:lstStyle/>
          <a:p>
            <a:pPr marL="339725" indent="-339725"/>
            <a:r>
              <a:rPr lang="en-US" altLang="en-US" dirty="0"/>
              <a:t>Infection cycle: chain of events allowing a pathogen to infect a host:</a:t>
            </a:r>
          </a:p>
          <a:p>
            <a:pPr marL="839788" lvl="1" indent="-469900"/>
            <a:r>
              <a:rPr lang="en-US" altLang="en-US" dirty="0"/>
              <a:t>Pathogen is present</a:t>
            </a:r>
          </a:p>
          <a:p>
            <a:pPr marL="839788" lvl="1" indent="-469900"/>
            <a:r>
              <a:rPr lang="en-US" altLang="en-US" dirty="0"/>
              <a:t>Reservoir host </a:t>
            </a:r>
          </a:p>
          <a:p>
            <a:pPr marL="839788" lvl="1" indent="-469900"/>
            <a:r>
              <a:rPr lang="en-US" altLang="en-US" dirty="0"/>
              <a:t>Portal of exit </a:t>
            </a:r>
          </a:p>
          <a:p>
            <a:pPr marL="839788" lvl="1" indent="-469900"/>
            <a:r>
              <a:rPr lang="en-US" altLang="en-US" dirty="0"/>
              <a:t>Route of transmission </a:t>
            </a:r>
          </a:p>
          <a:p>
            <a:pPr marL="839788" lvl="1" indent="-469900"/>
            <a:r>
              <a:rPr lang="en-US" altLang="en-US" dirty="0"/>
              <a:t>Portal of entry </a:t>
            </a:r>
          </a:p>
          <a:p>
            <a:pPr marL="839788" lvl="1" indent="-469900"/>
            <a:r>
              <a:rPr lang="en-US" altLang="en-US" dirty="0"/>
              <a:t>Susceptible host</a:t>
            </a:r>
            <a:endParaRPr lang="en-US" alt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5780"/>
            <a:ext cx="7772400" cy="914400"/>
          </a:xfrm>
        </p:spPr>
        <p:txBody>
          <a:bodyPr/>
          <a:lstStyle/>
          <a:p>
            <a:r>
              <a:rPr lang="en-US" dirty="0" smtClean="0"/>
              <a:t>Hepatitis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>
                <a:latin typeface="+mn-lt"/>
                <a:ea typeface="+mn-ea"/>
                <a:cs typeface="+mn-cs"/>
              </a:rPr>
              <a:t>Hepatitis is a disease that results in inflammation of the liver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pPr lvl="1" indent="-373063"/>
            <a:r>
              <a:rPr lang="en-US" dirty="0">
                <a:latin typeface="+mn-lt"/>
              </a:rPr>
              <a:t>Many different agents can cause </a:t>
            </a:r>
            <a:r>
              <a:rPr lang="en-US" dirty="0" smtClean="0">
                <a:latin typeface="+mn-lt"/>
              </a:rPr>
              <a:t>hepatitis.</a:t>
            </a:r>
          </a:p>
          <a:p>
            <a:pPr lvl="1" indent="-373063"/>
            <a:r>
              <a:rPr lang="en-US" dirty="0" smtClean="0">
                <a:latin typeface="+mn-lt"/>
              </a:rPr>
              <a:t>Two </a:t>
            </a:r>
            <a:r>
              <a:rPr lang="en-US" dirty="0">
                <a:latin typeface="+mn-lt"/>
              </a:rPr>
              <a:t>most common types that can be contracted from patients and transmitted (transferred) to another are hepatitis B (HBV) and hepatitis C (HCV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69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HIV and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Human </a:t>
            </a:r>
            <a:r>
              <a:rPr lang="en-US" dirty="0">
                <a:latin typeface="+mn-lt"/>
                <a:ea typeface="+mn-ea"/>
                <a:cs typeface="+mn-cs"/>
              </a:rPr>
              <a:t>immunodeficiency virus (HIV) is the virus that can lead to acquired immune deficiency syndrome (AIDS</a:t>
            </a:r>
            <a:r>
              <a:rPr lang="en-US" dirty="0" smtClean="0">
                <a:latin typeface="+mn-lt"/>
                <a:ea typeface="+mn-ea"/>
                <a:cs typeface="+mn-cs"/>
              </a:rPr>
              <a:t>).</a:t>
            </a:r>
          </a:p>
          <a:p>
            <a:pPr lvl="1" indent="-373063"/>
            <a:r>
              <a:rPr lang="en-US" dirty="0" smtClean="0"/>
              <a:t>Transmission of HIV in athletics is minimal</a:t>
            </a:r>
            <a:endParaRPr lang="en-US" dirty="0"/>
          </a:p>
          <a:p>
            <a:r>
              <a:rPr lang="en-US" dirty="0" smtClean="0"/>
              <a:t>Follow Universal Precautions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4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Universal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i="1" dirty="0">
                <a:latin typeface="+mn-lt"/>
                <a:ea typeface="+mn-ea"/>
                <a:cs typeface="+mn-cs"/>
              </a:rPr>
              <a:t>Wear gloves</a:t>
            </a:r>
            <a:r>
              <a:rPr lang="en-US" dirty="0">
                <a:latin typeface="+mn-lt"/>
                <a:ea typeface="+mn-ea"/>
                <a:cs typeface="+mn-cs"/>
              </a:rPr>
              <a:t> whenever contact with blood, body secretions, or broken skin may occur. Do not re-use gloves</a:t>
            </a:r>
            <a:r>
              <a:rPr lang="en-US" dirty="0" smtClean="0">
                <a:latin typeface="+mn-lt"/>
                <a:ea typeface="+mn-ea"/>
                <a:cs typeface="+mn-cs"/>
              </a:rPr>
              <a:t>!</a:t>
            </a:r>
          </a:p>
          <a:p>
            <a:r>
              <a:rPr lang="en-US" i="1" dirty="0">
                <a:latin typeface="+mn-lt"/>
                <a:ea typeface="+mn-ea"/>
                <a:cs typeface="+mn-cs"/>
              </a:rPr>
              <a:t>Wear protective eyewear and a mask</a:t>
            </a:r>
            <a:r>
              <a:rPr lang="en-US" dirty="0">
                <a:latin typeface="+mn-lt"/>
                <a:ea typeface="+mn-ea"/>
                <a:cs typeface="+mn-cs"/>
              </a:rPr>
              <a:t> during any procedures that may expose you to splattering blood or other body </a:t>
            </a:r>
            <a:r>
              <a:rPr lang="en-US" dirty="0" smtClean="0"/>
              <a:t>fluids.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05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Universal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5020"/>
            <a:ext cx="7772400" cy="4114800"/>
          </a:xfrm>
        </p:spPr>
        <p:txBody>
          <a:bodyPr/>
          <a:lstStyle/>
          <a:p>
            <a:r>
              <a:rPr lang="en-US" i="1" dirty="0">
                <a:latin typeface="+mn-lt"/>
                <a:ea typeface="+mn-ea"/>
                <a:cs typeface="+mn-cs"/>
              </a:rPr>
              <a:t>Wear disposable gowns</a:t>
            </a:r>
            <a:r>
              <a:rPr lang="en-US" dirty="0">
                <a:latin typeface="+mn-lt"/>
                <a:ea typeface="+mn-ea"/>
                <a:cs typeface="+mn-cs"/>
              </a:rPr>
              <a:t> if blood or body fluids may </a:t>
            </a:r>
            <a:r>
              <a:rPr lang="en-US" dirty="0" smtClean="0">
                <a:latin typeface="+mn-lt"/>
                <a:ea typeface="+mn-ea"/>
                <a:cs typeface="+mn-cs"/>
              </a:rPr>
              <a:t>splatter.</a:t>
            </a:r>
          </a:p>
          <a:p>
            <a:r>
              <a:rPr lang="en-US" i="1" dirty="0">
                <a:latin typeface="+mn-lt"/>
                <a:ea typeface="+mn-ea"/>
                <a:cs typeface="+mn-cs"/>
              </a:rPr>
              <a:t>Thoroughly wash your hands</a:t>
            </a:r>
            <a:r>
              <a:rPr lang="en-US" dirty="0">
                <a:latin typeface="+mn-lt"/>
                <a:ea typeface="+mn-ea"/>
                <a:cs typeface="+mn-cs"/>
              </a:rPr>
              <a:t> and other skin surfaces immediately following </a:t>
            </a:r>
            <a:r>
              <a:rPr lang="en-US" dirty="0" smtClean="0">
                <a:latin typeface="+mn-lt"/>
                <a:ea typeface="+mn-ea"/>
                <a:cs typeface="+mn-cs"/>
              </a:rPr>
              <a:t>contamination.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667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Universal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i="1" dirty="0">
                <a:latin typeface="+mn-lt"/>
                <a:ea typeface="+mn-ea"/>
                <a:cs typeface="+mn-cs"/>
              </a:rPr>
              <a:t>Avoid giving direct mouth-to-mouth resuscitation</a:t>
            </a:r>
            <a:r>
              <a:rPr lang="en-US" dirty="0">
                <a:latin typeface="+mn-lt"/>
                <a:ea typeface="+mn-ea"/>
                <a:cs typeface="+mn-cs"/>
              </a:rPr>
              <a:t>; instead, use the mouth-to-mask method, resuscitator bags, and other available equipment.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pPr lvl="1" indent="-373063"/>
            <a:r>
              <a:rPr lang="en-US" dirty="0" smtClean="0">
                <a:latin typeface="+mn-lt"/>
                <a:ea typeface="+mn-ea"/>
                <a:cs typeface="+mn-cs"/>
              </a:rPr>
              <a:t>Keep </a:t>
            </a:r>
            <a:r>
              <a:rPr lang="en-US" dirty="0">
                <a:latin typeface="+mn-lt"/>
                <a:ea typeface="+mn-ea"/>
                <a:cs typeface="+mn-cs"/>
              </a:rPr>
              <a:t>an airway nearby when working in a health care environment</a:t>
            </a:r>
            <a:r>
              <a:rPr lang="en-US" dirty="0" smtClean="0"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i="1" dirty="0">
                <a:latin typeface="+mn-lt"/>
                <a:ea typeface="+mn-ea"/>
                <a:cs typeface="+mn-cs"/>
              </a:rPr>
              <a:t>Avoid direct patient contact</a:t>
            </a:r>
            <a:r>
              <a:rPr lang="en-US" dirty="0"/>
              <a:t> if you have open wounds or other skin conditions.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191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5780"/>
            <a:ext cx="7772400" cy="914400"/>
          </a:xfrm>
        </p:spPr>
        <p:txBody>
          <a:bodyPr/>
          <a:lstStyle/>
          <a:p>
            <a:r>
              <a:rPr lang="en-US" dirty="0" smtClean="0"/>
              <a:t>Universal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i="1" dirty="0">
                <a:latin typeface="+mn-lt"/>
                <a:ea typeface="+mn-ea"/>
                <a:cs typeface="+mn-cs"/>
              </a:rPr>
              <a:t>Wash your hands</a:t>
            </a:r>
            <a:r>
              <a:rPr lang="en-US" dirty="0">
                <a:latin typeface="+mn-lt"/>
                <a:ea typeface="+mn-ea"/>
                <a:cs typeface="+mn-cs"/>
              </a:rPr>
              <a:t> after each patient contact and after removing gloves.</a:t>
            </a:r>
          </a:p>
          <a:p>
            <a:r>
              <a:rPr lang="en-US" i="1" dirty="0">
                <a:latin typeface="+mn-lt"/>
                <a:ea typeface="+mn-ea"/>
                <a:cs typeface="+mn-cs"/>
              </a:rPr>
              <a:t>Carefully and properly dispose of all sharp objects (needles, scalpel blades, etc.) in appropriate puncture-resistant containers</a:t>
            </a:r>
            <a:r>
              <a:rPr lang="en-US" dirty="0">
                <a:latin typeface="+mn-lt"/>
                <a:ea typeface="+mn-ea"/>
                <a:cs typeface="+mn-cs"/>
              </a:rPr>
              <a:t>. </a:t>
            </a:r>
            <a:endParaRPr lang="en-US" dirty="0" smtClean="0">
              <a:latin typeface="+mn-lt"/>
              <a:ea typeface="+mn-ea"/>
              <a:cs typeface="+mn-cs"/>
            </a:endParaRPr>
          </a:p>
          <a:p>
            <a:pPr lvl="1" indent="-382588"/>
            <a:r>
              <a:rPr lang="en-US" dirty="0" smtClean="0">
                <a:latin typeface="+mn-lt"/>
                <a:ea typeface="+mn-ea"/>
                <a:cs typeface="+mn-cs"/>
              </a:rPr>
              <a:t>Do </a:t>
            </a:r>
            <a:r>
              <a:rPr lang="en-US" dirty="0">
                <a:ea typeface="+mn-ea"/>
                <a:cs typeface="+mn-cs"/>
              </a:rPr>
              <a:t>not recap, bend, break, or manually remove needles!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153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5780"/>
            <a:ext cx="7772400" cy="685800"/>
          </a:xfrm>
        </p:spPr>
        <p:txBody>
          <a:bodyPr/>
          <a:lstStyle/>
          <a:p>
            <a:r>
              <a:rPr lang="en-US" altLang="en-US" dirty="0"/>
              <a:t>Universal Precautions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pPr marL="395288" indent="-395288"/>
            <a:r>
              <a:rPr lang="en-US" dirty="0"/>
              <a:t>If stuck by a used needle, clean the area with betadine, fill out the necessary forms to notify supervisors of the needle stick, and get a blood test for hepatitis and AIDS.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Skin Infections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Methicillin-resistant </a:t>
            </a:r>
            <a:r>
              <a:rPr lang="en-US" i="1" dirty="0">
                <a:latin typeface="+mn-lt"/>
                <a:ea typeface="+mn-ea"/>
                <a:cs typeface="+mn-cs"/>
              </a:rPr>
              <a:t>Staphylococcus aureus</a:t>
            </a:r>
            <a:r>
              <a:rPr lang="en-US" dirty="0">
                <a:latin typeface="+mn-lt"/>
                <a:ea typeface="+mn-ea"/>
                <a:cs typeface="+mn-cs"/>
              </a:rPr>
              <a:t> (MRSA</a:t>
            </a:r>
            <a:r>
              <a:rPr lang="en-US" dirty="0" smtClean="0">
                <a:latin typeface="+mn-lt"/>
                <a:ea typeface="+mn-ea"/>
                <a:cs typeface="+mn-cs"/>
              </a:rPr>
              <a:t>); “super bug”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Tinea </a:t>
            </a:r>
            <a:r>
              <a:rPr lang="en-US" dirty="0">
                <a:latin typeface="+mn-lt"/>
                <a:ea typeface="+mn-ea"/>
                <a:cs typeface="+mn-cs"/>
              </a:rPr>
              <a:t>pedis (athlete’s foot</a:t>
            </a:r>
            <a:r>
              <a:rPr lang="en-US" dirty="0" smtClean="0">
                <a:latin typeface="+mn-lt"/>
                <a:ea typeface="+mn-ea"/>
                <a:cs typeface="+mn-cs"/>
              </a:rPr>
              <a:t>) 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Tinea </a:t>
            </a:r>
            <a:r>
              <a:rPr lang="en-US" dirty="0">
                <a:latin typeface="+mn-lt"/>
                <a:ea typeface="+mn-ea"/>
                <a:cs typeface="+mn-cs"/>
              </a:rPr>
              <a:t>corporis (ringworm</a:t>
            </a:r>
            <a:r>
              <a:rPr lang="en-US" dirty="0" smtClean="0"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dirty="0" smtClean="0"/>
              <a:t>Herpes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Papillomavirus (warts)</a:t>
            </a:r>
          </a:p>
          <a:p>
            <a:r>
              <a:rPr lang="en-US" dirty="0" smtClean="0">
                <a:latin typeface="+mn-lt"/>
                <a:ea typeface="+mn-ea"/>
                <a:cs typeface="+mn-cs"/>
              </a:rPr>
              <a:t>Impetigo</a:t>
            </a:r>
          </a:p>
          <a:p>
            <a:pPr lvl="1" indent="-382588"/>
            <a:r>
              <a:rPr lang="en-US" dirty="0">
                <a:latin typeface="+mn-lt"/>
                <a:ea typeface="+mn-ea"/>
                <a:cs typeface="+mn-cs"/>
              </a:rPr>
              <a:t>If an unfamiliar skin condition is encountered, play it safe and send the affected individual to a </a:t>
            </a:r>
            <a:r>
              <a:rPr lang="en-US" dirty="0" smtClean="0">
                <a:latin typeface="+mn-lt"/>
                <a:ea typeface="+mn-ea"/>
                <a:cs typeface="+mn-cs"/>
              </a:rPr>
              <a:t>physician.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66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OSHA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53492"/>
            <a:ext cx="8153400" cy="4495800"/>
          </a:xfrm>
        </p:spPr>
        <p:txBody>
          <a:bodyPr/>
          <a:lstStyle/>
          <a:p>
            <a:r>
              <a:rPr lang="en-US" sz="3000" dirty="0" smtClean="0"/>
              <a:t>Occupational Safety and Health Administration</a:t>
            </a:r>
          </a:p>
          <a:p>
            <a:r>
              <a:rPr lang="en-US" sz="3000" dirty="0" smtClean="0"/>
              <a:t>Main federal agency in charge of the enforcement of safety and health legislation</a:t>
            </a:r>
          </a:p>
          <a:p>
            <a:pPr marL="720725" lvl="1" indent="-341313"/>
            <a:r>
              <a:rPr lang="en-US" sz="2600" dirty="0" smtClean="0"/>
              <a:t>Enacted Occupations Safety and Health  Act in 1970</a:t>
            </a:r>
          </a:p>
          <a:p>
            <a:r>
              <a:rPr lang="en-US" sz="3000" dirty="0" smtClean="0"/>
              <a:t>Provides enforcement, assistance, cooperation</a:t>
            </a:r>
            <a:endParaRPr lang="en-US" sz="3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46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dirty="0" smtClean="0"/>
              <a:t>OSHA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Promotes workplace safety and health</a:t>
            </a:r>
          </a:p>
          <a:p>
            <a:pPr lvl="1" indent="-373063"/>
            <a:r>
              <a:rPr lang="en-US" dirty="0" smtClean="0"/>
              <a:t>Completes worksite inspections</a:t>
            </a:r>
          </a:p>
          <a:p>
            <a:pPr lvl="1" indent="-373063"/>
            <a:r>
              <a:rPr lang="en-US" dirty="0" smtClean="0"/>
              <a:t>Establishes rights and responsibilities for employees and employers</a:t>
            </a:r>
          </a:p>
          <a:p>
            <a:pPr lvl="1" indent="-373063"/>
            <a:r>
              <a:rPr lang="en-US" dirty="0" smtClean="0"/>
              <a:t>Establishes record-keeping and reporting requirements for employers</a:t>
            </a:r>
          </a:p>
          <a:p>
            <a:pPr lvl="1" indent="-373063"/>
            <a:r>
              <a:rPr lang="en-US" dirty="0" smtClean="0"/>
              <a:t>Develops training plans for occupational safety and health personnel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565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/>
              <a:t>Breaking the Chain of Infection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8153400" cy="4495800"/>
          </a:xfrm>
        </p:spPr>
        <p:txBody>
          <a:bodyPr/>
          <a:lstStyle/>
          <a:p>
            <a:pPr marL="379413" indent="-379413"/>
            <a:r>
              <a:rPr lang="en-US" altLang="en-US" dirty="0"/>
              <a:t>Spread of disease can be stopped by removing any link in the chain</a:t>
            </a:r>
          </a:p>
          <a:p>
            <a:pPr marL="858838" lvl="1" indent="-498475"/>
            <a:r>
              <a:rPr lang="en-US" altLang="en-US" dirty="0"/>
              <a:t>Kill </a:t>
            </a:r>
            <a:r>
              <a:rPr lang="en-US" altLang="en-US" dirty="0" smtClean="0"/>
              <a:t>the bacteria </a:t>
            </a:r>
            <a:r>
              <a:rPr lang="en-US" altLang="en-US" dirty="0"/>
              <a:t>before it enters </a:t>
            </a:r>
            <a:r>
              <a:rPr lang="en-US" altLang="en-US" dirty="0" smtClean="0"/>
              <a:t>the host.</a:t>
            </a:r>
            <a:endParaRPr lang="en-US" altLang="en-US" dirty="0"/>
          </a:p>
          <a:p>
            <a:pPr marL="858838" lvl="1" indent="-498475"/>
            <a:r>
              <a:rPr lang="en-US" altLang="en-US" dirty="0"/>
              <a:t>Change the environment in which the bacteria </a:t>
            </a:r>
            <a:r>
              <a:rPr lang="en-US" altLang="en-US" dirty="0" smtClean="0"/>
              <a:t>lives.</a:t>
            </a:r>
            <a:endParaRPr lang="en-US" altLang="en-US" dirty="0"/>
          </a:p>
          <a:p>
            <a:pPr marL="1265238" lvl="2" indent="-396875"/>
            <a:r>
              <a:rPr lang="en-US" altLang="en-US" dirty="0" smtClean="0"/>
              <a:t>If it needs </a:t>
            </a:r>
            <a:r>
              <a:rPr lang="en-US" altLang="en-US" dirty="0"/>
              <a:t>moisture, keep the area clean and </a:t>
            </a:r>
            <a:r>
              <a:rPr lang="en-US" altLang="en-US" dirty="0" smtClean="0"/>
              <a:t>dry.</a:t>
            </a:r>
          </a:p>
          <a:p>
            <a:pPr marL="1265238" lvl="2" indent="-396875"/>
            <a:r>
              <a:rPr lang="en-US" altLang="en-US" dirty="0" smtClean="0"/>
              <a:t>If it requires certain temperature, raise the temperature to kill the bacteria.</a:t>
            </a:r>
            <a:endParaRPr lang="en-US" altLang="en-US" dirty="0"/>
          </a:p>
          <a:p>
            <a:pPr marL="461963" indent="-461963">
              <a:buFont typeface="Wingdings" pitchFamily="8" charset="2"/>
              <a:buNone/>
            </a:pP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4200" dirty="0" smtClean="0"/>
              <a:t>Preventing the Spread of Infection</a:t>
            </a:r>
            <a:endParaRPr lang="en-US" altLang="en-US" sz="4200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pPr marL="339725" indent="-339725"/>
            <a:r>
              <a:rPr lang="en-US" altLang="en-US" dirty="0"/>
              <a:t>Wash hands </a:t>
            </a:r>
            <a:r>
              <a:rPr lang="en-US" altLang="en-US" dirty="0" smtClean="0"/>
              <a:t>frequently.</a:t>
            </a:r>
            <a:endParaRPr lang="en-US" altLang="en-US" dirty="0"/>
          </a:p>
          <a:p>
            <a:pPr marL="339725" indent="-339725"/>
            <a:r>
              <a:rPr lang="en-US" altLang="en-US" dirty="0"/>
              <a:t>Wear gloves and other protective </a:t>
            </a:r>
            <a:r>
              <a:rPr lang="en-US" altLang="en-US" dirty="0" smtClean="0"/>
              <a:t>clothing  (e.g., gowns, goggles, masks).</a:t>
            </a:r>
          </a:p>
          <a:p>
            <a:pPr marL="739775" lvl="1" indent="-339725"/>
            <a:r>
              <a:rPr lang="en-US" altLang="en-US" dirty="0" smtClean="0"/>
              <a:t>When the possibility of exposure to blood or other bodily fluid exists </a:t>
            </a:r>
          </a:p>
          <a:p>
            <a:pPr marL="739775" lvl="1" indent="-339725"/>
            <a:r>
              <a:rPr lang="en-US" altLang="en-US" dirty="0" smtClean="0"/>
              <a:t>When working on patients who may be infectious</a:t>
            </a:r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pPr marL="339725" indent="-339725"/>
            <a:r>
              <a:rPr lang="en-US" altLang="en-US" dirty="0"/>
              <a:t>Keep </a:t>
            </a:r>
            <a:r>
              <a:rPr lang="en-US" altLang="en-US" dirty="0" smtClean="0"/>
              <a:t>immunizations up-to-date, especially hepatitis vaccinations.</a:t>
            </a:r>
          </a:p>
          <a:p>
            <a:pPr marL="339725" indent="-339725"/>
            <a:r>
              <a:rPr lang="en-US" altLang="en-US" dirty="0" smtClean="0"/>
              <a:t>Keep uniforms clean and dry.</a:t>
            </a:r>
          </a:p>
          <a:p>
            <a:pPr marL="339725" indent="-339725"/>
            <a:r>
              <a:rPr lang="en-US" altLang="en-US" dirty="0" smtClean="0"/>
              <a:t>Keep braces and pads clean and dry.</a:t>
            </a:r>
          </a:p>
          <a:p>
            <a:pPr marL="339725" indent="-339725"/>
            <a:r>
              <a:rPr lang="en-US" altLang="en-US" dirty="0" smtClean="0"/>
              <a:t>Shower after all games and practices, and use a clean, dry towel.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4200" dirty="0" smtClean="0"/>
              <a:t>Preventing the Spread of Infection</a:t>
            </a:r>
            <a:endParaRPr lang="en-US" alt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5020"/>
            <a:ext cx="7772400" cy="4114800"/>
          </a:xfrm>
        </p:spPr>
        <p:txBody>
          <a:bodyPr/>
          <a:lstStyle/>
          <a:p>
            <a:r>
              <a:rPr lang="en-US" altLang="en-US" dirty="0" smtClean="0"/>
              <a:t>Do not share bar soaps, razors, or anything that comes in contact with you unless it has been cleaned properly.</a:t>
            </a:r>
          </a:p>
          <a:p>
            <a:r>
              <a:rPr lang="en-US" dirty="0" smtClean="0"/>
              <a:t>Make sure equipment is cleaned properly.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altLang="en-US" sz="4200" dirty="0" smtClean="0"/>
              <a:t>Preventing the Spread of Infection</a:t>
            </a:r>
            <a:endParaRPr lang="en-US" altLang="en-US" sz="4200" dirty="0"/>
          </a:p>
        </p:txBody>
      </p:sp>
    </p:spTree>
    <p:extLst>
      <p:ext uri="{BB962C8B-B14F-4D97-AF65-F5344CB8AC3E}">
        <p14:creationId xmlns:p14="http://schemas.microsoft.com/office/powerpoint/2010/main" val="330196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91128"/>
            <a:ext cx="7772400" cy="1371600"/>
          </a:xfrm>
        </p:spPr>
        <p:txBody>
          <a:bodyPr/>
          <a:lstStyle/>
          <a:p>
            <a:r>
              <a:rPr lang="en-US" altLang="en-US" sz="3800" dirty="0" smtClean="0"/>
              <a:t>Medical Asepsis</a:t>
            </a:r>
            <a:br>
              <a:rPr lang="en-US" altLang="en-US" sz="3800" dirty="0" smtClean="0"/>
            </a:br>
            <a:r>
              <a:rPr lang="en-US" altLang="en-US" sz="3800" dirty="0" smtClean="0"/>
              <a:t>(Clean Technique)</a:t>
            </a:r>
            <a:endParaRPr lang="en-US" altLang="en-US" sz="3800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35020"/>
            <a:ext cx="7772400" cy="3962400"/>
          </a:xfrm>
        </p:spPr>
        <p:txBody>
          <a:bodyPr/>
          <a:lstStyle/>
          <a:p>
            <a:r>
              <a:rPr lang="en-US" altLang="en-US" dirty="0" smtClean="0"/>
              <a:t>Refers to practices and procedures that are designed to ensure a clean environment by removing or destroying disease-causing microorganisms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8092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Steps in Clean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/>
              <a:t>Perform adequate hand washing.</a:t>
            </a:r>
          </a:p>
          <a:p>
            <a:r>
              <a:rPr lang="en-US" dirty="0" smtClean="0"/>
              <a:t>Wear a clean uniform.</a:t>
            </a:r>
          </a:p>
          <a:p>
            <a:r>
              <a:rPr lang="en-US" dirty="0" smtClean="0"/>
              <a:t>Do not touch your face with your hands after working with a patient.</a:t>
            </a:r>
          </a:p>
          <a:p>
            <a:r>
              <a:rPr lang="en-US" dirty="0" smtClean="0"/>
              <a:t>Hold contaminated items away from your body.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710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128"/>
            <a:ext cx="7772400" cy="1219200"/>
          </a:xfrm>
        </p:spPr>
        <p:txBody>
          <a:bodyPr/>
          <a:lstStyle/>
          <a:p>
            <a:r>
              <a:rPr lang="en-US" sz="3800" dirty="0" smtClean="0"/>
              <a:t>Surgical Asepsis </a:t>
            </a:r>
            <a:br>
              <a:rPr lang="en-US" sz="3800" dirty="0" smtClean="0"/>
            </a:br>
            <a:r>
              <a:rPr lang="en-US" sz="3800" dirty="0" smtClean="0"/>
              <a:t>(Sterile Technique)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2708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+mn-lt"/>
                <a:ea typeface="+mn-ea"/>
                <a:cs typeface="+mn-cs"/>
              </a:rPr>
              <a:t>Sterile technique is used:</a:t>
            </a:r>
          </a:p>
          <a:p>
            <a:pPr lvl="1" indent="-373063"/>
            <a:r>
              <a:rPr lang="en-US" dirty="0" smtClean="0">
                <a:ea typeface="+mn-ea"/>
                <a:cs typeface="+mn-cs"/>
              </a:rPr>
              <a:t>W</a:t>
            </a:r>
            <a:r>
              <a:rPr lang="en-US" dirty="0" smtClean="0">
                <a:latin typeface="+mn-lt"/>
                <a:ea typeface="+mn-ea"/>
                <a:cs typeface="+mn-cs"/>
              </a:rPr>
              <a:t>henever </a:t>
            </a:r>
            <a:r>
              <a:rPr lang="en-US" dirty="0">
                <a:latin typeface="+mn-lt"/>
                <a:ea typeface="+mn-ea"/>
                <a:cs typeface="+mn-cs"/>
              </a:rPr>
              <a:t>the skin is broken </a:t>
            </a:r>
            <a:r>
              <a:rPr lang="en-US" dirty="0" smtClean="0">
                <a:latin typeface="+mn-lt"/>
                <a:ea typeface="+mn-ea"/>
                <a:cs typeface="+mn-cs"/>
              </a:rPr>
              <a:t>open</a:t>
            </a:r>
          </a:p>
          <a:p>
            <a:pPr lvl="1" indent="-373063"/>
            <a:r>
              <a:rPr lang="en-US" dirty="0" smtClean="0">
                <a:ea typeface="+mn-ea"/>
                <a:cs typeface="+mn-cs"/>
              </a:rPr>
              <a:t>W</a:t>
            </a:r>
            <a:r>
              <a:rPr lang="en-US" dirty="0" smtClean="0">
                <a:latin typeface="+mn-lt"/>
                <a:ea typeface="+mn-ea"/>
                <a:cs typeface="+mn-cs"/>
              </a:rPr>
              <a:t>hen </a:t>
            </a:r>
            <a:r>
              <a:rPr lang="en-US" dirty="0">
                <a:latin typeface="+mn-lt"/>
                <a:ea typeface="+mn-ea"/>
                <a:cs typeface="+mn-cs"/>
              </a:rPr>
              <a:t>a normally sterile body cavity is </a:t>
            </a:r>
            <a:r>
              <a:rPr lang="en-US" dirty="0" smtClean="0">
                <a:latin typeface="+mn-lt"/>
                <a:ea typeface="+mn-ea"/>
                <a:cs typeface="+mn-cs"/>
              </a:rPr>
              <a:t>entered</a:t>
            </a:r>
          </a:p>
          <a:p>
            <a:pPr lvl="1" indent="-373063"/>
            <a:r>
              <a:rPr lang="en-US" dirty="0" smtClean="0">
                <a:ea typeface="+mn-ea"/>
                <a:cs typeface="+mn-cs"/>
              </a:rPr>
              <a:t>D</a:t>
            </a:r>
            <a:r>
              <a:rPr lang="en-US" dirty="0" smtClean="0">
                <a:latin typeface="+mn-lt"/>
                <a:ea typeface="+mn-ea"/>
                <a:cs typeface="+mn-cs"/>
              </a:rPr>
              <a:t>uring </a:t>
            </a:r>
            <a:r>
              <a:rPr lang="en-US" dirty="0">
                <a:latin typeface="+mn-lt"/>
                <a:ea typeface="+mn-ea"/>
                <a:cs typeface="+mn-cs"/>
              </a:rPr>
              <a:t>the treatment of open </a:t>
            </a:r>
            <a:r>
              <a:rPr lang="en-US" dirty="0" smtClean="0">
                <a:latin typeface="+mn-lt"/>
                <a:ea typeface="+mn-ea"/>
                <a:cs typeface="+mn-cs"/>
              </a:rPr>
              <a:t>wounds</a:t>
            </a:r>
          </a:p>
          <a:p>
            <a:pPr lvl="1" indent="-373063"/>
            <a:r>
              <a:rPr lang="en-US" dirty="0" smtClean="0">
                <a:ea typeface="+mn-ea"/>
                <a:cs typeface="+mn-cs"/>
              </a:rPr>
              <a:t>T</a:t>
            </a:r>
            <a:r>
              <a:rPr lang="en-US" dirty="0" smtClean="0">
                <a:latin typeface="+mn-lt"/>
                <a:ea typeface="+mn-ea"/>
                <a:cs typeface="+mn-cs"/>
              </a:rPr>
              <a:t>o </a:t>
            </a:r>
            <a:r>
              <a:rPr lang="en-US" dirty="0">
                <a:latin typeface="+mn-lt"/>
                <a:ea typeface="+mn-ea"/>
                <a:cs typeface="+mn-cs"/>
              </a:rPr>
              <a:t>decontaminate items between </a:t>
            </a:r>
            <a:r>
              <a:rPr lang="en-US" dirty="0" smtClean="0">
                <a:latin typeface="+mn-lt"/>
                <a:ea typeface="+mn-ea"/>
                <a:cs typeface="+mn-cs"/>
              </a:rPr>
              <a:t>patients </a:t>
            </a:r>
            <a:endParaRPr lang="en-US" dirty="0"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7DEF91-892C-4B28-A748-45D54AB63EF6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53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ver PPT Template">
  <a:themeElements>
    <a:clrScheme name="Clov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over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ov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v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v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C:\Jane's Stuff\SLM\Clover\Transfer\Clover PPT Template.ppt</Template>
  <TotalTime>8106</TotalTime>
  <Words>1168</Words>
  <Application>Microsoft Office PowerPoint</Application>
  <PresentationFormat>On-screen Show (4:3)</PresentationFormat>
  <Paragraphs>167</Paragraphs>
  <Slides>29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Clover PPT Template</vt:lpstr>
      <vt:lpstr>Chapter 5</vt:lpstr>
      <vt:lpstr>The Infection Cycle</vt:lpstr>
      <vt:lpstr>Breaking the Chain of Infection</vt:lpstr>
      <vt:lpstr>Preventing the Spread of Infection</vt:lpstr>
      <vt:lpstr>Preventing the Spread of Infection</vt:lpstr>
      <vt:lpstr>Preventing the Spread of Infection</vt:lpstr>
      <vt:lpstr>Medical Asepsis (Clean Technique)</vt:lpstr>
      <vt:lpstr>Steps in Clean Technique</vt:lpstr>
      <vt:lpstr>Surgical Asepsis  (Sterile Technique)</vt:lpstr>
      <vt:lpstr>Hand Washing: The Key to Clean Technique</vt:lpstr>
      <vt:lpstr>Hand Washing: The Key to Clean Technique</vt:lpstr>
      <vt:lpstr>Using Gloves to Protect Yourself and Others</vt:lpstr>
      <vt:lpstr>Removing Blood-Stained Clothing</vt:lpstr>
      <vt:lpstr>Removing Blood-Stained Clothing</vt:lpstr>
      <vt:lpstr>Removing Blood-Stained Clothing</vt:lpstr>
      <vt:lpstr>Avoiding Contaminated Sharps</vt:lpstr>
      <vt:lpstr>Reducing the  Risk of Puncture Wounds</vt:lpstr>
      <vt:lpstr>Reducing the  Risk of Puncture Wounds</vt:lpstr>
      <vt:lpstr>Reducing the  Risk of Puncture Wounds</vt:lpstr>
      <vt:lpstr>Hepatitis</vt:lpstr>
      <vt:lpstr>HIV and AIDS</vt:lpstr>
      <vt:lpstr>Universal Precautions</vt:lpstr>
      <vt:lpstr>Universal Precautions</vt:lpstr>
      <vt:lpstr>Universal Precautions</vt:lpstr>
      <vt:lpstr>Universal Precautions</vt:lpstr>
      <vt:lpstr>Universal Precautions</vt:lpstr>
      <vt:lpstr>Skin Infections</vt:lpstr>
      <vt:lpstr>OSHA</vt:lpstr>
      <vt:lpstr>OSHA</vt:lpstr>
    </vt:vector>
  </TitlesOfParts>
  <Company>Delmar Thomson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Delmar User</dc:creator>
  <cp:lastModifiedBy>Gangadharan Karunakaran</cp:lastModifiedBy>
  <cp:revision>137</cp:revision>
  <dcterms:created xsi:type="dcterms:W3CDTF">2002-12-18T20:40:50Z</dcterms:created>
  <dcterms:modified xsi:type="dcterms:W3CDTF">2015-03-27T11:33:27Z</dcterms:modified>
</cp:coreProperties>
</file>