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475" r:id="rId2"/>
    <p:sldId id="464" r:id="rId3"/>
    <p:sldId id="481" r:id="rId4"/>
    <p:sldId id="465" r:id="rId5"/>
    <p:sldId id="476" r:id="rId6"/>
    <p:sldId id="482" r:id="rId7"/>
    <p:sldId id="483" r:id="rId8"/>
    <p:sldId id="468" r:id="rId9"/>
    <p:sldId id="477" r:id="rId10"/>
    <p:sldId id="484" r:id="rId11"/>
    <p:sldId id="471" r:id="rId12"/>
    <p:sldId id="472" r:id="rId13"/>
    <p:sldId id="474" r:id="rId14"/>
    <p:sldId id="480" r:id="rId15"/>
    <p:sldId id="485" r:id="rId16"/>
    <p:sldId id="486" r:id="rId17"/>
    <p:sldId id="48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99"/>
        <p:guide orient="horz" pos="756"/>
        <p:guide orient="horz" pos="1231"/>
        <p:guide pos="2880"/>
        <p:guide pos="499"/>
        <p:guide pos="7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961DE52-A945-4A4A-B57A-56FFA466929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1967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BAE8B56-9C56-4822-A0FB-8B3182E694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7268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7D5D4-7B3E-45B9-AB27-FFFC0BAF6A35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5FA0FA-F135-4486-B7AF-6127BC654880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022DB-CAD7-41E2-8967-A456B5E2061C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4183B-2E53-4BC9-8E15-934906F2B259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5E653-9901-463E-BA99-D9EFA9D79364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33807-B21A-47B0-A610-308A11FAB4F7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26315-686C-4A06-9C5E-FEDFAC139861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59C8E-C3A4-4275-8A91-3A3C8922B411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2C62B3-B784-4B53-8A98-F3F58ABEE607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B4A04-55A3-4F2D-891B-3E9C0F58FE03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685800"/>
          </a:xfrm>
        </p:spPr>
        <p:txBody>
          <a:bodyPr/>
          <a:lstStyle>
            <a:lvl1pPr>
              <a:defRPr sz="40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597275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ACD46D-7027-4500-9791-50ED13874C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960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9BF9DC-7004-47E7-9331-F6F9A15E49A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121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326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14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440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C80FEC0-EAA2-4E31-A052-3D14F77D32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673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FCCEF5-3FFF-4D3D-9B4B-8DEFC2572E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107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5940E-2F85-44B3-BDE0-29BD0820CD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822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95835F-C5AC-4FE7-BC21-8A032A65C9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198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523D7D-81F8-45F2-8075-FD835AE501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420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90800"/>
            <a:ext cx="7315200" cy="685800"/>
          </a:xfrm>
        </p:spPr>
        <p:txBody>
          <a:bodyPr/>
          <a:lstStyle/>
          <a:p>
            <a:r>
              <a:rPr lang="en-US" altLang="en-US" sz="4400" dirty="0"/>
              <a:t>Chapter </a:t>
            </a:r>
            <a:r>
              <a:rPr lang="en-US" altLang="en-US" sz="4400" dirty="0" smtClean="0"/>
              <a:t>6 </a:t>
            </a:r>
            <a:endParaRPr lang="en-US" altLang="en-US" sz="4400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05200"/>
            <a:ext cx="8077200" cy="1050925"/>
          </a:xfrm>
        </p:spPr>
        <p:txBody>
          <a:bodyPr/>
          <a:lstStyle/>
          <a:p>
            <a:r>
              <a:rPr lang="en-US" altLang="en-US" dirty="0"/>
              <a:t>Vital Signs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Respiratory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r>
              <a:rPr lang="en-US" altLang="en-US" sz="3200" dirty="0"/>
              <a:t>Abdominal</a:t>
            </a:r>
          </a:p>
          <a:p>
            <a:r>
              <a:rPr lang="en-US" altLang="en-US" sz="3200" dirty="0"/>
              <a:t>Apnea</a:t>
            </a:r>
          </a:p>
          <a:p>
            <a:r>
              <a:rPr lang="en-US" altLang="en-US" sz="3200" dirty="0"/>
              <a:t>Bradypnea</a:t>
            </a:r>
          </a:p>
          <a:p>
            <a:r>
              <a:rPr lang="en-US" altLang="en-US" sz="3200" dirty="0"/>
              <a:t>Cheyne-Stokes respiration</a:t>
            </a:r>
          </a:p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/>
          <a:p>
            <a:r>
              <a:rPr lang="en-US" altLang="en-US" sz="3200" dirty="0"/>
              <a:t>Decreased</a:t>
            </a:r>
          </a:p>
          <a:p>
            <a:r>
              <a:rPr lang="en-US" altLang="en-US" sz="3200" dirty="0"/>
              <a:t>Dyspnea</a:t>
            </a:r>
          </a:p>
          <a:p>
            <a:r>
              <a:rPr lang="en-US" altLang="en-US" sz="3200" dirty="0" smtClean="0"/>
              <a:t>Hyperpnoea or tachypnea</a:t>
            </a:r>
          </a:p>
          <a:p>
            <a:r>
              <a:rPr lang="en-US" altLang="en-US" sz="3200" dirty="0" smtClean="0"/>
              <a:t>Labored breathing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772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Blood Pressure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A measurement of the force of the blood exerted against the walls of the arteries</a:t>
            </a:r>
          </a:p>
          <a:p>
            <a:r>
              <a:rPr lang="en-US" altLang="en-US" dirty="0" smtClean="0"/>
              <a:t>Recorded as two measurements</a:t>
            </a:r>
          </a:p>
          <a:p>
            <a:pPr lvl="1" indent="-373063"/>
            <a:r>
              <a:rPr lang="en-US" altLang="en-US" dirty="0" smtClean="0"/>
              <a:t>Systolic: top number in a blood pressure reading</a:t>
            </a:r>
            <a:endParaRPr lang="en-US" altLang="en-US" dirty="0"/>
          </a:p>
          <a:p>
            <a:pPr lvl="1" indent="-373063"/>
            <a:r>
              <a:rPr lang="en-US" altLang="en-US" dirty="0" smtClean="0"/>
              <a:t>Diastolic: bottom number of a blood pressure reading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5780"/>
            <a:ext cx="7772400" cy="914400"/>
          </a:xfrm>
        </p:spPr>
        <p:txBody>
          <a:bodyPr/>
          <a:lstStyle/>
          <a:p>
            <a:r>
              <a:rPr lang="en-US" altLang="en-US" dirty="0"/>
              <a:t>Blood Pressure Terms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Hypotension</a:t>
            </a:r>
          </a:p>
          <a:p>
            <a:pPr lvl="1" indent="-373063"/>
            <a:r>
              <a:rPr lang="en-US" altLang="en-US" dirty="0" smtClean="0"/>
              <a:t>Low </a:t>
            </a:r>
            <a:r>
              <a:rPr lang="en-US" altLang="en-US" dirty="0"/>
              <a:t>blood pressure</a:t>
            </a:r>
          </a:p>
          <a:p>
            <a:r>
              <a:rPr lang="en-US" altLang="en-US" dirty="0" smtClean="0"/>
              <a:t>Hypertension</a:t>
            </a:r>
          </a:p>
          <a:p>
            <a:pPr lvl="1" indent="-373063"/>
            <a:r>
              <a:rPr lang="en-US" altLang="en-US" dirty="0" smtClean="0"/>
              <a:t>High </a:t>
            </a:r>
            <a:r>
              <a:rPr lang="en-US" altLang="en-US" dirty="0"/>
              <a:t>blood pressure</a:t>
            </a:r>
          </a:p>
          <a:p>
            <a:pPr marL="342900" lvl="1" indent="-342900">
              <a:buFontTx/>
              <a:buChar char="•"/>
            </a:pPr>
            <a:r>
              <a:rPr lang="en-US" altLang="en-US" sz="3200" dirty="0" smtClean="0"/>
              <a:t>Sphygmomanometer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indent="-373063"/>
            <a:r>
              <a:rPr lang="en-US" altLang="en-US" dirty="0"/>
              <a:t>Blood pressure cuff</a:t>
            </a:r>
          </a:p>
          <a:p>
            <a:pPr lvl="1" indent="-373063"/>
            <a:r>
              <a:rPr lang="en-US" altLang="en-US" dirty="0"/>
              <a:t>Measures a person’s blood pressure along with a stethoscope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9742"/>
            <a:ext cx="7772400" cy="1055914"/>
          </a:xfrm>
        </p:spPr>
        <p:txBody>
          <a:bodyPr/>
          <a:lstStyle/>
          <a:p>
            <a:r>
              <a:rPr lang="en-US" altLang="en-US" dirty="0" smtClean="0"/>
              <a:t>Temperature</a:t>
            </a:r>
            <a:endParaRPr lang="en-US" altLang="en-US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en-US" dirty="0"/>
              <a:t>Core temperature </a:t>
            </a:r>
            <a:r>
              <a:rPr lang="en-US" altLang="en-US" dirty="0" smtClean="0"/>
              <a:t>must </a:t>
            </a:r>
            <a:r>
              <a:rPr lang="en-US" altLang="en-US" dirty="0"/>
              <a:t>remain within a relatively narrow range in order for the body’s various systems to function </a:t>
            </a:r>
            <a:r>
              <a:rPr lang="en-US" altLang="en-US" dirty="0" smtClean="0"/>
              <a:t>efficiently</a:t>
            </a:r>
          </a:p>
          <a:p>
            <a:r>
              <a:rPr lang="en-US" altLang="en-US" dirty="0" smtClean="0"/>
              <a:t>Regulated </a:t>
            </a:r>
            <a:r>
              <a:rPr lang="en-US" altLang="en-US" dirty="0"/>
              <a:t>by an area in the brain known as the hypothalamus </a:t>
            </a:r>
            <a:endParaRPr lang="en-US" altLang="en-US" dirty="0" smtClean="0"/>
          </a:p>
          <a:p>
            <a:pPr lvl="1" indent="-373063"/>
            <a:r>
              <a:rPr lang="en-US" altLang="en-US" dirty="0"/>
              <a:t>Group of cells monitors the temperature of the blood and responds to any change of temperature 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 smtClean="0"/>
              <a:t>Temperature</a:t>
            </a:r>
            <a:endParaRPr lang="en-US" alt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Normal body temperature is 98.6 ° Fahrenheit (37° Celsius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Core </a:t>
            </a:r>
            <a:r>
              <a:rPr lang="en-US" dirty="0"/>
              <a:t>readings are more reliable indicators of the body’s temperature than those reflecting surface </a:t>
            </a:r>
            <a:r>
              <a:rPr lang="en-US" dirty="0" smtClean="0"/>
              <a:t>temperature.</a:t>
            </a:r>
          </a:p>
          <a:p>
            <a:r>
              <a:rPr lang="en-US" dirty="0" smtClean="0"/>
              <a:t>Temperature </a:t>
            </a:r>
            <a:r>
              <a:rPr lang="en-US" dirty="0"/>
              <a:t>value obtained may differ depending on the measurement site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Weight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Excess weight can contribute to a variety of health </a:t>
            </a:r>
            <a:r>
              <a:rPr lang="en-US" dirty="0" smtClean="0"/>
              <a:t>risks.</a:t>
            </a:r>
          </a:p>
          <a:p>
            <a:pPr lvl="1" indent="-373063"/>
            <a:r>
              <a:rPr lang="en-US" dirty="0" smtClean="0"/>
              <a:t>Increased risk of cardiovascular disease, hypertension, and atherosclerosis</a:t>
            </a:r>
          </a:p>
          <a:p>
            <a:pPr lvl="1" indent="-373063"/>
            <a:r>
              <a:rPr lang="en-US" dirty="0" smtClean="0"/>
              <a:t>Decreased life expectancy</a:t>
            </a:r>
          </a:p>
          <a:p>
            <a:pPr lvl="1" indent="-373063"/>
            <a:r>
              <a:rPr lang="en-US" dirty="0" smtClean="0"/>
              <a:t>Poor circulation  in the legs</a:t>
            </a:r>
          </a:p>
          <a:p>
            <a:pPr lvl="1" indent="-373063"/>
            <a:r>
              <a:rPr lang="en-US" dirty="0" smtClean="0"/>
              <a:t>Increased risk of diabetes</a:t>
            </a:r>
          </a:p>
          <a:p>
            <a:pPr lvl="1" indent="-373063"/>
            <a:r>
              <a:rPr lang="en-US" dirty="0" smtClean="0"/>
              <a:t>Increased stress on joints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2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Weight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Weight is an important factor in maintaining good health.</a:t>
            </a:r>
          </a:p>
          <a:p>
            <a:pPr lvl="1" indent="-373063"/>
            <a:r>
              <a:rPr lang="en-US" dirty="0" smtClean="0"/>
              <a:t>Height and weight are almost always measured in the course of a physical examination.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64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Additional Vital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Pain level</a:t>
            </a:r>
          </a:p>
          <a:p>
            <a:r>
              <a:rPr lang="en-US" dirty="0" smtClean="0"/>
              <a:t>Skin color (e.g., red, pale or ashen, blue)</a:t>
            </a:r>
          </a:p>
          <a:p>
            <a:r>
              <a:rPr lang="en-US" dirty="0" smtClean="0"/>
              <a:t>Pupils: size and reaction to light</a:t>
            </a:r>
          </a:p>
          <a:p>
            <a:r>
              <a:rPr lang="en-US" dirty="0" smtClean="0"/>
              <a:t>State of consciousness</a:t>
            </a:r>
          </a:p>
          <a:p>
            <a:r>
              <a:rPr lang="en-US" dirty="0" smtClean="0"/>
              <a:t>Strength and sensory changes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00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 smtClean="0"/>
              <a:t>Vital </a:t>
            </a:r>
            <a:r>
              <a:rPr lang="en-US" altLang="en-US" dirty="0"/>
              <a:t>Signs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346075" indent="-346075"/>
            <a:r>
              <a:rPr lang="en-US" altLang="en-US" dirty="0" smtClean="0"/>
              <a:t>Used to assess the conditions of the various body systems, particularly the respiratory and circulatory systems</a:t>
            </a:r>
          </a:p>
          <a:p>
            <a:pPr marL="346075" indent="-346075"/>
            <a:r>
              <a:rPr lang="en-US" altLang="en-US" dirty="0" smtClean="0"/>
              <a:t>Signs will change as the body reacts to an injury or illness.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Vital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Pulse</a:t>
            </a:r>
          </a:p>
          <a:p>
            <a:r>
              <a:rPr lang="en-US" dirty="0" smtClean="0"/>
              <a:t>Respiration</a:t>
            </a:r>
          </a:p>
          <a:p>
            <a:r>
              <a:rPr lang="en-US" dirty="0" smtClean="0"/>
              <a:t>Blood Pressure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Pain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87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Pulse</a:t>
            </a:r>
            <a:endParaRPr lang="en-US" altLang="en-US" dirty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7888"/>
            <a:ext cx="7772400" cy="4495800"/>
          </a:xfrm>
        </p:spPr>
        <p:txBody>
          <a:bodyPr/>
          <a:lstStyle/>
          <a:p>
            <a:r>
              <a:rPr lang="en-US" altLang="en-US" dirty="0"/>
              <a:t>Reflects </a:t>
            </a:r>
            <a:r>
              <a:rPr lang="en-US" altLang="en-US" dirty="0" smtClean="0"/>
              <a:t>the condition </a:t>
            </a:r>
            <a:r>
              <a:rPr lang="en-US" altLang="en-US" dirty="0"/>
              <a:t>of </a:t>
            </a:r>
            <a:r>
              <a:rPr lang="en-US" altLang="en-US" dirty="0" smtClean="0"/>
              <a:t>the patient’s </a:t>
            </a:r>
            <a:r>
              <a:rPr lang="en-US" altLang="en-US" dirty="0"/>
              <a:t>circulatory system and cardiac function</a:t>
            </a:r>
          </a:p>
          <a:p>
            <a:r>
              <a:rPr lang="en-US" altLang="en-US" dirty="0" smtClean="0"/>
              <a:t>Can only be felt in an artery</a:t>
            </a:r>
          </a:p>
          <a:p>
            <a:r>
              <a:rPr lang="en-US" altLang="en-US" dirty="0" smtClean="0"/>
              <a:t>Changes in pulse indicate a change in patient status.</a:t>
            </a:r>
            <a:endParaRPr lang="en-US" altLang="en-US" dirty="0"/>
          </a:p>
          <a:p>
            <a:r>
              <a:rPr lang="en-US" altLang="en-US" dirty="0" smtClean="0"/>
              <a:t>The absence </a:t>
            </a:r>
            <a:r>
              <a:rPr lang="en-US" altLang="en-US" dirty="0"/>
              <a:t>of a pulse indicates cardiac arrest or </a:t>
            </a:r>
            <a:r>
              <a:rPr lang="en-US" altLang="en-US" dirty="0" smtClean="0"/>
              <a:t>death.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838200"/>
          </a:xfrm>
        </p:spPr>
        <p:txBody>
          <a:bodyPr/>
          <a:lstStyle/>
          <a:p>
            <a:r>
              <a:rPr lang="en-US" altLang="en-US" dirty="0" smtClean="0"/>
              <a:t>Pulse</a:t>
            </a:r>
            <a:endParaRPr lang="en-US" altLang="en-US" dirty="0"/>
          </a:p>
        </p:txBody>
      </p:sp>
      <p:sp>
        <p:nvSpPr>
          <p:cNvPr id="6389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18672"/>
            <a:ext cx="7772400" cy="4648200"/>
          </a:xfrm>
        </p:spPr>
        <p:txBody>
          <a:bodyPr/>
          <a:lstStyle/>
          <a:p>
            <a:r>
              <a:rPr lang="en-US" altLang="en-US" sz="3000" dirty="0"/>
              <a:t>Use fingers to palpate an artery to listen for the </a:t>
            </a:r>
            <a:r>
              <a:rPr lang="en-US" altLang="en-US" sz="3000" dirty="0" smtClean="0"/>
              <a:t>heartbeat.</a:t>
            </a:r>
            <a:endParaRPr lang="en-US" altLang="en-US" sz="3000" dirty="0"/>
          </a:p>
          <a:p>
            <a:r>
              <a:rPr lang="en-US" altLang="en-US" sz="3000" dirty="0"/>
              <a:t>Normal pulse rate for an adult </a:t>
            </a:r>
            <a:r>
              <a:rPr lang="en-US" altLang="en-US" sz="3000" dirty="0" smtClean="0"/>
              <a:t>is 60 to 100 beats per minute</a:t>
            </a:r>
          </a:p>
          <a:p>
            <a:pPr lvl="1" indent="-382588"/>
            <a:r>
              <a:rPr lang="en-US" altLang="en-US" sz="2600" dirty="0" smtClean="0"/>
              <a:t>Average heart rate is 70 to 80</a:t>
            </a:r>
          </a:p>
          <a:p>
            <a:pPr lvl="1" indent="-382588"/>
            <a:r>
              <a:rPr lang="en-US" altLang="en-US" sz="2600" dirty="0" smtClean="0"/>
              <a:t>Tachycardia: rates higher than 100</a:t>
            </a:r>
            <a:endParaRPr lang="en-US" altLang="en-US" sz="2600" dirty="0"/>
          </a:p>
          <a:p>
            <a:pPr lvl="1" indent="-382588"/>
            <a:r>
              <a:rPr lang="en-US" altLang="en-US" sz="2600" dirty="0" smtClean="0"/>
              <a:t>Bradycardia: rates below 60</a:t>
            </a:r>
          </a:p>
          <a:p>
            <a:pPr lvl="1" indent="-382588"/>
            <a:r>
              <a:rPr lang="en-US" altLang="en-US" sz="2600" dirty="0" smtClean="0"/>
              <a:t>In conditioned athlete, resting pulse is frequently lower (50-60 bmp)</a:t>
            </a:r>
            <a:endParaRPr lang="en-US" alt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Described as </a:t>
            </a:r>
            <a:r>
              <a:rPr lang="en-US" i="1" dirty="0" smtClean="0"/>
              <a:t>regular </a:t>
            </a:r>
            <a:r>
              <a:rPr lang="en-US" dirty="0" smtClean="0"/>
              <a:t>or </a:t>
            </a:r>
            <a:r>
              <a:rPr lang="en-US" i="1" dirty="0" smtClean="0"/>
              <a:t>irregular</a:t>
            </a:r>
          </a:p>
          <a:p>
            <a:r>
              <a:rPr lang="en-US" dirty="0" smtClean="0"/>
              <a:t>Quality refers to strength of the pulse</a:t>
            </a:r>
          </a:p>
          <a:p>
            <a:pPr lvl="1" indent="-373063"/>
            <a:r>
              <a:rPr lang="en-US" i="1" dirty="0" smtClean="0"/>
              <a:t>Weak</a:t>
            </a:r>
            <a:r>
              <a:rPr lang="en-US" i="1" dirty="0"/>
              <a:t>, strong, thready (weak and rapid), bounding</a:t>
            </a:r>
          </a:p>
          <a:p>
            <a:r>
              <a:rPr lang="en-US" dirty="0" smtClean="0"/>
              <a:t>Can be felt in many places on the body</a:t>
            </a:r>
          </a:p>
          <a:p>
            <a:pPr lvl="1" indent="-373063"/>
            <a:r>
              <a:rPr lang="en-US" dirty="0" smtClean="0"/>
              <a:t>Most common: radial and carotid pulse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703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36" y="1600200"/>
            <a:ext cx="7772400" cy="4114800"/>
          </a:xfrm>
        </p:spPr>
        <p:txBody>
          <a:bodyPr/>
          <a:lstStyle/>
          <a:p>
            <a:r>
              <a:rPr lang="en-US" dirty="0" smtClean="0"/>
              <a:t>Other places where the pulse may be felt:</a:t>
            </a:r>
          </a:p>
          <a:p>
            <a:pPr lvl="1" indent="-382588"/>
            <a:r>
              <a:rPr lang="en-US" dirty="0" smtClean="0"/>
              <a:t>Temporal artery</a:t>
            </a:r>
          </a:p>
          <a:p>
            <a:pPr lvl="1" indent="-382588"/>
            <a:r>
              <a:rPr lang="en-US" dirty="0" smtClean="0"/>
              <a:t>Brachial artery</a:t>
            </a:r>
          </a:p>
          <a:p>
            <a:pPr lvl="1" indent="-382588"/>
            <a:r>
              <a:rPr lang="en-US" dirty="0" smtClean="0"/>
              <a:t>Femoral artery</a:t>
            </a:r>
          </a:p>
          <a:p>
            <a:pPr lvl="1" indent="-382588"/>
            <a:r>
              <a:rPr lang="en-US" dirty="0" smtClean="0"/>
              <a:t>Popliteal artery</a:t>
            </a:r>
          </a:p>
          <a:p>
            <a:pPr lvl="1" indent="-382588"/>
            <a:r>
              <a:rPr lang="en-US" dirty="0" smtClean="0"/>
              <a:t>Dorsalis pedis artery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70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/>
              <a:t>Respiration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en-US" dirty="0" smtClean="0"/>
              <a:t>The process </a:t>
            </a:r>
            <a:r>
              <a:rPr lang="en-US" altLang="en-US" dirty="0"/>
              <a:t>of bringing oxygen into </a:t>
            </a:r>
            <a:r>
              <a:rPr lang="en-US" altLang="en-US" dirty="0" smtClean="0"/>
              <a:t>the body where it can be utilized by the cells, and expelling carbon dioxide as a waste product from the cells</a:t>
            </a:r>
            <a:endParaRPr lang="en-US" altLang="en-US" dirty="0"/>
          </a:p>
          <a:p>
            <a:r>
              <a:rPr lang="en-US" altLang="en-US" dirty="0" smtClean="0"/>
              <a:t>A single </a:t>
            </a:r>
            <a:r>
              <a:rPr lang="en-US" altLang="en-US" dirty="0"/>
              <a:t>respiration consists of one inspiration and one </a:t>
            </a:r>
            <a:r>
              <a:rPr lang="en-US" altLang="en-US" dirty="0" smtClean="0"/>
              <a:t>expiration.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/>
              <a:t>Respiration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en-US" dirty="0"/>
              <a:t>General guidelines for normal rates are:</a:t>
            </a:r>
          </a:p>
          <a:p>
            <a:pPr lvl="1" indent="-373063"/>
            <a:r>
              <a:rPr lang="en-US" altLang="en-US" dirty="0" smtClean="0"/>
              <a:t>Age 15 </a:t>
            </a:r>
            <a:r>
              <a:rPr lang="en-US" altLang="en-US" dirty="0"/>
              <a:t>years and older</a:t>
            </a:r>
            <a:r>
              <a:rPr lang="en-US" altLang="en-US" dirty="0" smtClean="0"/>
              <a:t>: 16 to 18 breaths per minute</a:t>
            </a:r>
            <a:endParaRPr lang="en-US" altLang="en-US" dirty="0"/>
          </a:p>
          <a:p>
            <a:pPr lvl="1" indent="-373063"/>
            <a:r>
              <a:rPr lang="en-US" altLang="en-US" dirty="0" smtClean="0"/>
              <a:t>Well-trained athlete: may be lower because of the increase of the lung volume and vital capacity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7949</TotalTime>
  <Words>536</Words>
  <Application>Microsoft Office PowerPoint</Application>
  <PresentationFormat>On-screen Show (4:3)</PresentationFormat>
  <Paragraphs>115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Clover PPT Template</vt:lpstr>
      <vt:lpstr>Chapter 6 </vt:lpstr>
      <vt:lpstr>Vital Signs</vt:lpstr>
      <vt:lpstr>Vital Signs</vt:lpstr>
      <vt:lpstr>Pulse</vt:lpstr>
      <vt:lpstr>Pulse</vt:lpstr>
      <vt:lpstr>Pulse</vt:lpstr>
      <vt:lpstr>Pulse</vt:lpstr>
      <vt:lpstr>Respiration</vt:lpstr>
      <vt:lpstr>Respiration</vt:lpstr>
      <vt:lpstr>Respiratory Patterns</vt:lpstr>
      <vt:lpstr>Blood Pressure</vt:lpstr>
      <vt:lpstr>Blood Pressure Terms</vt:lpstr>
      <vt:lpstr>Temperature</vt:lpstr>
      <vt:lpstr>Temperature</vt:lpstr>
      <vt:lpstr>Weight and Height</vt:lpstr>
      <vt:lpstr>Weight and Height</vt:lpstr>
      <vt:lpstr>Additional Vital Signs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97</cp:revision>
  <dcterms:created xsi:type="dcterms:W3CDTF">2002-12-18T20:40:50Z</dcterms:created>
  <dcterms:modified xsi:type="dcterms:W3CDTF">2015-03-26T05:07:58Z</dcterms:modified>
</cp:coreProperties>
</file>