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488" r:id="rId2"/>
    <p:sldId id="478" r:id="rId3"/>
    <p:sldId id="494" r:id="rId4"/>
    <p:sldId id="477" r:id="rId5"/>
    <p:sldId id="495" r:id="rId6"/>
    <p:sldId id="480" r:id="rId7"/>
    <p:sldId id="479" r:id="rId8"/>
    <p:sldId id="484" r:id="rId9"/>
    <p:sldId id="496" r:id="rId10"/>
    <p:sldId id="485" r:id="rId11"/>
    <p:sldId id="486" r:id="rId12"/>
    <p:sldId id="490" r:id="rId13"/>
    <p:sldId id="487" r:id="rId14"/>
    <p:sldId id="497" r:id="rId15"/>
    <p:sldId id="482" r:id="rId16"/>
    <p:sldId id="498" r:id="rId17"/>
    <p:sldId id="49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Breen Ferraro" initials="AB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94" autoAdjust="0"/>
  </p:normalViewPr>
  <p:slideViewPr>
    <p:cSldViewPr>
      <p:cViewPr varScale="1">
        <p:scale>
          <a:sx n="103" d="100"/>
          <a:sy n="103" d="100"/>
        </p:scale>
        <p:origin x="-1140" y="-90"/>
      </p:cViewPr>
      <p:guideLst>
        <p:guide orient="horz" pos="2160"/>
        <p:guide orient="horz" pos="499"/>
        <p:guide orient="horz" pos="1444"/>
        <p:guide orient="horz" pos="1251"/>
        <p:guide orient="horz" pos="455"/>
        <p:guide pos="498"/>
        <p:guide pos="2832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360A325-82B5-4728-8961-1FF42E9A78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4310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01F8FC6-E776-41EC-B718-79C56A51C5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4674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8C72C4-D883-4E53-8D63-2A9315330A5F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64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431F3A-6A32-4DB2-A266-A889C1BEC1B4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8E2E18-D659-44D6-8AE6-84051696D78D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9D0BD-858C-4519-B192-F6F77AF7FA2B}" type="slidenum">
              <a:rPr lang="en-US" altLang="en-US"/>
              <a:pPr/>
              <a:t>17</a:t>
            </a:fld>
            <a:endParaRPr lang="en-US" altLang="en-US" dirty="0"/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DB917D-04FB-4302-8848-DDD4AB5A57DA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62E1FF-FB46-4D8D-BA41-A4F95BC7C98E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AA0A02-BE3C-431F-9895-E54F184D7CFE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81D527-C41D-4CD4-9C3F-2388C4F457B9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F41E58-48E5-4224-99AC-D1D844633B6B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D6780-6A98-4C48-B44D-9B8A007B4D7A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A539B0-A03F-416D-BC0B-012C238F4DE0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B5352-50E0-4E13-B4E6-99747CE0854F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9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6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549104"/>
            <a:ext cx="9144000" cy="685800"/>
          </a:xfrm>
        </p:spPr>
        <p:txBody>
          <a:bodyPr/>
          <a:lstStyle>
            <a:lvl1pPr>
              <a:defRPr sz="4000">
                <a:solidFill>
                  <a:srgbClr val="00ED00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36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3631779"/>
            <a:ext cx="9144000" cy="1050925"/>
          </a:xfrm>
        </p:spPr>
        <p:txBody>
          <a:bodyPr wrap="none" tIns="0" bIns="0" anchorCtr="1"/>
          <a:lstStyle>
            <a:lvl1pPr marL="0" indent="0" algn="ctr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FC02BD-8818-4BC3-AD76-DF034208DE0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838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7B8FCE2-C8AF-4C6B-9035-663AE1762F2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012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596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618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99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D3F68C-A9E5-47E4-BFF3-52EEE943540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593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21F91B-248F-4654-B85F-5BFD1B07B46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607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DE89FF5-CE74-400D-9478-73EB9AF2EE9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953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561B3D-ACEE-4005-A5C2-E0F1D33C09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303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14E974-ACED-468C-9170-38D13A8672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126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90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9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359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ED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14600"/>
            <a:ext cx="7315200" cy="685800"/>
          </a:xfrm>
        </p:spPr>
        <p:txBody>
          <a:bodyPr/>
          <a:lstStyle/>
          <a:p>
            <a:r>
              <a:rPr lang="en-US" altLang="en-US" sz="4400" dirty="0"/>
              <a:t>Chapter </a:t>
            </a:r>
            <a:r>
              <a:rPr lang="en-US" altLang="en-US" sz="4400" dirty="0" smtClean="0"/>
              <a:t>7</a:t>
            </a:r>
            <a:endParaRPr lang="en-US" altLang="en-US" sz="4400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8077200" cy="1050925"/>
          </a:xfrm>
        </p:spPr>
        <p:txBody>
          <a:bodyPr/>
          <a:lstStyle/>
          <a:p>
            <a:r>
              <a:rPr lang="en-US" altLang="en-US" dirty="0"/>
              <a:t> Basic Life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altLang="en-US" sz="3800" dirty="0"/>
              <a:t>Foreign Body </a:t>
            </a:r>
            <a:br>
              <a:rPr lang="en-US" altLang="en-US" sz="3800" dirty="0"/>
            </a:br>
            <a:r>
              <a:rPr lang="en-US" altLang="en-US" sz="3800" dirty="0"/>
              <a:t>Airway Obstructions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/>
              <a:t>Can occur in a conscious or unconscious person </a:t>
            </a:r>
          </a:p>
          <a:p>
            <a:r>
              <a:rPr lang="en-US" altLang="en-US" dirty="0"/>
              <a:t>When </a:t>
            </a:r>
            <a:r>
              <a:rPr lang="en-US" altLang="en-US" dirty="0" smtClean="0"/>
              <a:t>choking, the victim’s </a:t>
            </a:r>
            <a:r>
              <a:rPr lang="en-US" altLang="en-US" dirty="0"/>
              <a:t>hands </a:t>
            </a:r>
            <a:r>
              <a:rPr lang="en-US" altLang="en-US" dirty="0" smtClean="0"/>
              <a:t>usually grasp the neck.</a:t>
            </a:r>
          </a:p>
          <a:p>
            <a:pPr lvl="1" indent="-382588"/>
            <a:r>
              <a:rPr lang="en-US" altLang="en-US" dirty="0" smtClean="0"/>
              <a:t>Universal </a:t>
            </a:r>
            <a:r>
              <a:rPr lang="en-US" altLang="en-US" dirty="0"/>
              <a:t>sign of choking </a:t>
            </a:r>
          </a:p>
          <a:p>
            <a:r>
              <a:rPr lang="en-US" altLang="en-US" dirty="0"/>
              <a:t>Completely obstructed airway</a:t>
            </a:r>
          </a:p>
          <a:p>
            <a:pPr lvl="1" indent="-382588"/>
            <a:r>
              <a:rPr lang="en-US" altLang="en-US" dirty="0"/>
              <a:t>Victim unable to cough, speak, or breathe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685800"/>
          </a:xfrm>
        </p:spPr>
        <p:txBody>
          <a:bodyPr/>
          <a:lstStyle/>
          <a:p>
            <a:r>
              <a:rPr lang="en-US" altLang="en-US" dirty="0"/>
              <a:t>Obstructed Airway Maneuver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pPr marL="346075" indent="-346075"/>
            <a:r>
              <a:rPr lang="en-US" altLang="en-US" dirty="0"/>
              <a:t>If the victim cannot talk, cough or  breathe, begin </a:t>
            </a:r>
            <a:r>
              <a:rPr lang="en-US" altLang="en-US" dirty="0" smtClean="0"/>
              <a:t>this maneuver.</a:t>
            </a:r>
            <a:endParaRPr lang="en-US" altLang="en-US" dirty="0"/>
          </a:p>
          <a:p>
            <a:pPr marL="746125" lvl="1" indent="-395288"/>
            <a:r>
              <a:rPr lang="en-US" altLang="en-US" dirty="0"/>
              <a:t>Rescuer stands behind conscious victim </a:t>
            </a:r>
            <a:endParaRPr lang="en-US" altLang="en-US" dirty="0" smtClean="0"/>
          </a:p>
          <a:p>
            <a:pPr marL="746125" lvl="1" indent="-395288"/>
            <a:r>
              <a:rPr lang="en-US" altLang="en-US" dirty="0" smtClean="0"/>
              <a:t>Wrap </a:t>
            </a:r>
            <a:r>
              <a:rPr lang="en-US" altLang="en-US" dirty="0"/>
              <a:t>your hands around victim’s waist and make a fist with one </a:t>
            </a:r>
            <a:r>
              <a:rPr lang="en-US" altLang="en-US" dirty="0" smtClean="0"/>
              <a:t>hand</a:t>
            </a:r>
          </a:p>
          <a:p>
            <a:pPr marL="746125" lvl="1" indent="-395288"/>
            <a:r>
              <a:rPr lang="en-US" altLang="en-US" dirty="0" smtClean="0"/>
              <a:t>Place </a:t>
            </a:r>
            <a:r>
              <a:rPr lang="en-US" dirty="0">
                <a:latin typeface="+mn-lt"/>
              </a:rPr>
              <a:t>the thumb side of the fist against the victim’s abdomen directly above the navel but below the </a:t>
            </a:r>
            <a:r>
              <a:rPr lang="en-US" dirty="0" smtClean="0"/>
              <a:t>sternum.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90600"/>
          </a:xfrm>
        </p:spPr>
        <p:txBody>
          <a:bodyPr/>
          <a:lstStyle/>
          <a:p>
            <a:r>
              <a:rPr lang="en-US" altLang="en-US" dirty="0"/>
              <a:t>Obstructed Airway Maneuver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419600"/>
          </a:xfrm>
        </p:spPr>
        <p:txBody>
          <a:bodyPr/>
          <a:lstStyle/>
          <a:p>
            <a:pPr marL="346075" indent="-346075"/>
            <a:r>
              <a:rPr lang="en-US" altLang="en-US" dirty="0" smtClean="0"/>
              <a:t>Grasp </a:t>
            </a:r>
            <a:r>
              <a:rPr lang="en-US" altLang="en-US" dirty="0"/>
              <a:t>fist with </a:t>
            </a:r>
            <a:r>
              <a:rPr lang="en-US" altLang="en-US" dirty="0" smtClean="0"/>
              <a:t>your other hand</a:t>
            </a:r>
          </a:p>
          <a:p>
            <a:pPr marL="746125" lvl="1" indent="-385763"/>
            <a:r>
              <a:rPr lang="en-US" altLang="en-US" dirty="0" smtClean="0"/>
              <a:t>With a quick upward thrust, attempt to knock the wind out of the person to remove the obstruction.</a:t>
            </a:r>
          </a:p>
          <a:p>
            <a:pPr marL="346075" indent="-346075"/>
            <a:r>
              <a:rPr lang="en-US" altLang="en-US" dirty="0" smtClean="0"/>
              <a:t>Continue until the person is able to breathe again.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altLang="en-US" sz="3800" dirty="0"/>
              <a:t>An Unconscious Patient </a:t>
            </a:r>
            <a:br>
              <a:rPr lang="en-US" altLang="en-US" sz="3800" dirty="0"/>
            </a:br>
            <a:r>
              <a:rPr lang="en-US" altLang="en-US" sz="3800" dirty="0"/>
              <a:t>with an Airway Obstruction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pPr marL="346075" indent="-346075"/>
            <a:r>
              <a:rPr lang="en-US" altLang="en-US" dirty="0"/>
              <a:t>Lay </a:t>
            </a:r>
            <a:r>
              <a:rPr lang="en-US" altLang="en-US" dirty="0" smtClean="0"/>
              <a:t>the patient </a:t>
            </a:r>
            <a:r>
              <a:rPr lang="en-US" altLang="en-US" dirty="0"/>
              <a:t>in </a:t>
            </a:r>
            <a:r>
              <a:rPr lang="en-US" altLang="en-US" dirty="0" smtClean="0"/>
              <a:t>a supine position.</a:t>
            </a:r>
          </a:p>
          <a:p>
            <a:pPr marL="346075" indent="-346075"/>
            <a:r>
              <a:rPr lang="en-US" altLang="en-US" dirty="0" smtClean="0"/>
              <a:t>Begin CPR, starting with compressions.</a:t>
            </a:r>
          </a:p>
          <a:p>
            <a:pPr marL="346075" indent="-346075"/>
            <a:r>
              <a:rPr lang="en-US" altLang="en-US" dirty="0" smtClean="0"/>
              <a:t>Look in the patient’s mouth and remove anything seen.</a:t>
            </a:r>
          </a:p>
          <a:p>
            <a:pPr marL="346075" indent="-346075"/>
            <a:r>
              <a:rPr lang="en-US" altLang="en-US" dirty="0" smtClean="0"/>
              <a:t>Stand behind the victim, with your arms under the victim’s armpits, and surround the chest.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Place the thumb side of your fist in the middle of the victim’s </a:t>
            </a:r>
            <a:r>
              <a:rPr lang="en-US" dirty="0" smtClean="0">
                <a:latin typeface="+mn-lt"/>
                <a:ea typeface="+mn-ea"/>
                <a:cs typeface="+mn-cs"/>
              </a:rPr>
              <a:t>chest.</a:t>
            </a:r>
          </a:p>
          <a:p>
            <a:r>
              <a:rPr lang="en-US" dirty="0" smtClean="0"/>
              <a:t>G</a:t>
            </a:r>
            <a:r>
              <a:rPr lang="en-US" dirty="0" smtClean="0">
                <a:latin typeface="+mn-lt"/>
                <a:ea typeface="+mn-ea"/>
                <a:cs typeface="+mn-cs"/>
              </a:rPr>
              <a:t>rab </a:t>
            </a:r>
            <a:r>
              <a:rPr lang="en-US" dirty="0">
                <a:latin typeface="+mn-lt"/>
                <a:ea typeface="+mn-ea"/>
                <a:cs typeface="+mn-cs"/>
              </a:rPr>
              <a:t>your other hand, and with a quick backward thrust, attempt to knock the wind out of the person to remove the obstruction. </a:t>
            </a:r>
            <a:endParaRPr lang="en-US" dirty="0" smtClean="0"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Continue </a:t>
            </a:r>
            <a:r>
              <a:rPr lang="en-US" dirty="0">
                <a:latin typeface="+mn-lt"/>
                <a:ea typeface="+mn-ea"/>
                <a:cs typeface="+mn-cs"/>
              </a:rPr>
              <a:t>until the person is able to breathe again.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altLang="en-US" sz="3800" dirty="0"/>
              <a:t>An Unconscious Patient </a:t>
            </a:r>
            <a:br>
              <a:rPr lang="en-US" altLang="en-US" sz="3800" dirty="0"/>
            </a:br>
            <a:r>
              <a:rPr lang="en-US" altLang="en-US" sz="3800" dirty="0"/>
              <a:t>with an Airway Obstruction</a:t>
            </a:r>
          </a:p>
        </p:txBody>
      </p:sp>
    </p:spTree>
    <p:extLst>
      <p:ext uri="{BB962C8B-B14F-4D97-AF65-F5344CB8AC3E}">
        <p14:creationId xmlns:p14="http://schemas.microsoft.com/office/powerpoint/2010/main" val="112944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685800"/>
          </a:xfrm>
        </p:spPr>
        <p:txBody>
          <a:bodyPr/>
          <a:lstStyle/>
          <a:p>
            <a:r>
              <a:rPr lang="en-US" altLang="en-US" dirty="0"/>
              <a:t>The Log Roll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Log </a:t>
            </a:r>
            <a:r>
              <a:rPr lang="en-US" dirty="0">
                <a:latin typeface="+mn-lt"/>
                <a:ea typeface="+mn-ea"/>
                <a:cs typeface="+mn-cs"/>
              </a:rPr>
              <a:t>roll is a procedure </a:t>
            </a:r>
            <a:r>
              <a:rPr lang="en-US" dirty="0" smtClean="0">
                <a:latin typeface="+mn-lt"/>
                <a:ea typeface="+mn-ea"/>
                <a:cs typeface="+mn-cs"/>
              </a:rPr>
              <a:t>used </a:t>
            </a:r>
            <a:r>
              <a:rPr lang="en-US" dirty="0">
                <a:latin typeface="+mn-lt"/>
                <a:ea typeface="+mn-ea"/>
                <a:cs typeface="+mn-cs"/>
              </a:rPr>
              <a:t>to turn over a patient who is laying face-down without causing additional injury to the </a:t>
            </a:r>
            <a:r>
              <a:rPr lang="en-US" dirty="0" smtClean="0">
                <a:latin typeface="+mn-lt"/>
                <a:ea typeface="+mn-ea"/>
                <a:cs typeface="+mn-cs"/>
              </a:rPr>
              <a:t>spine</a:t>
            </a:r>
          </a:p>
          <a:p>
            <a:r>
              <a:rPr lang="en-US" dirty="0" smtClean="0"/>
              <a:t>Improper lifting and moving is a leading cause of back injury.</a:t>
            </a:r>
          </a:p>
          <a:p>
            <a:pPr lvl="1" indent="-382588"/>
            <a:r>
              <a:rPr lang="en-US" dirty="0" smtClean="0">
                <a:latin typeface="+mn-lt"/>
                <a:ea typeface="+mn-ea"/>
                <a:cs typeface="+mn-cs"/>
              </a:rPr>
              <a:t>Do not practice this move if you have a history of back problems.</a:t>
            </a:r>
          </a:p>
          <a:p>
            <a:pPr marL="457200" lvl="1" indent="0">
              <a:buNone/>
            </a:pP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The Log 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5020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Pay careful attention to proper lifting and moving techniques at all times.</a:t>
            </a:r>
          </a:p>
          <a:p>
            <a:pPr lvl="1" indent="-382588"/>
            <a:r>
              <a:rPr lang="en-US" dirty="0" smtClean="0">
                <a:ea typeface="+mn-ea"/>
                <a:cs typeface="+mn-cs"/>
              </a:rPr>
              <a:t>Use your legs, not your back.</a:t>
            </a:r>
          </a:p>
          <a:p>
            <a:pPr lvl="1" indent="-382588"/>
            <a:r>
              <a:rPr lang="en-US" dirty="0" smtClean="0">
                <a:latin typeface="+mn-lt"/>
                <a:ea typeface="+mn-ea"/>
                <a:cs typeface="+mn-cs"/>
              </a:rPr>
              <a:t>Keep your weight as close to the patient’s body as possible.</a:t>
            </a:r>
          </a:p>
          <a:p>
            <a:pPr lvl="1" indent="-382588"/>
            <a:r>
              <a:rPr lang="en-US" dirty="0" smtClean="0">
                <a:ea typeface="+mn-ea"/>
                <a:cs typeface="+mn-cs"/>
              </a:rPr>
              <a:t>Avoid twisting, sustained or intense exertion, and awkward or extreme postures.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660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685800"/>
          </a:xfrm>
        </p:spPr>
        <p:txBody>
          <a:bodyPr/>
          <a:lstStyle/>
          <a:p>
            <a:r>
              <a:rPr lang="en-US" altLang="en-US" dirty="0"/>
              <a:t>The Log Roll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A single rescuer can accomplish the log roll; however the</a:t>
            </a:r>
            <a:r>
              <a:rPr lang="en-US" dirty="0" smtClean="0"/>
              <a:t> </a:t>
            </a:r>
            <a:r>
              <a:rPr lang="en-US" dirty="0"/>
              <a:t>more rescuers that are available, the safer the log roll is for the patient.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762000"/>
          </a:xfrm>
        </p:spPr>
        <p:txBody>
          <a:bodyPr/>
          <a:lstStyle/>
          <a:p>
            <a:r>
              <a:rPr lang="en-US" altLang="en-US" dirty="0"/>
              <a:t>Life-Saving Procedures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Clearing an obstructed airway</a:t>
            </a:r>
            <a:endParaRPr lang="en-US" altLang="en-US" dirty="0"/>
          </a:p>
          <a:p>
            <a:r>
              <a:rPr lang="en-US" altLang="en-US" dirty="0" smtClean="0"/>
              <a:t>Cardiopulmonary resuscitation (CPR)</a:t>
            </a:r>
            <a:endParaRPr lang="en-US" altLang="en-US" dirty="0"/>
          </a:p>
          <a:p>
            <a:r>
              <a:rPr lang="en-US" altLang="en-US" dirty="0" smtClean="0"/>
              <a:t>Use of automated external defibrillator (AED) </a:t>
            </a:r>
          </a:p>
          <a:p>
            <a:r>
              <a:rPr lang="en-US" altLang="en-US" dirty="0" smtClean="0"/>
              <a:t>NOTE: Proper training and certification are needed to prepare for a lifesaving event.</a:t>
            </a:r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Legal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/>
              <a:t>Good Samaritan Laws</a:t>
            </a:r>
          </a:p>
          <a:p>
            <a:pPr lvl="1" indent="-382588"/>
            <a:r>
              <a:rPr lang="en-US" dirty="0" smtClean="0"/>
              <a:t>Passed in all states to encourage bystanders to provide the required help in all situations</a:t>
            </a:r>
          </a:p>
          <a:p>
            <a:pPr lvl="1" indent="-382588"/>
            <a:r>
              <a:rPr lang="en-US" dirty="0" smtClean="0"/>
              <a:t>Laws vary from state to state.</a:t>
            </a:r>
          </a:p>
          <a:p>
            <a:pPr lvl="1" indent="-382588"/>
            <a:r>
              <a:rPr lang="en-US" dirty="0" smtClean="0"/>
              <a:t>Be familiar with the laws in your state.</a:t>
            </a:r>
          </a:p>
          <a:p>
            <a:r>
              <a:rPr lang="en-US" dirty="0" smtClean="0"/>
              <a:t>Everyone has the right to refuse any medical care.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14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685800"/>
          </a:xfrm>
        </p:spPr>
        <p:txBody>
          <a:bodyPr/>
          <a:lstStyle/>
          <a:p>
            <a:r>
              <a:rPr lang="en-US" altLang="en-US" dirty="0"/>
              <a:t>Cardiopulmonary Resuscitation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8153400" cy="4114800"/>
          </a:xfrm>
        </p:spPr>
        <p:txBody>
          <a:bodyPr/>
          <a:lstStyle/>
          <a:p>
            <a:r>
              <a:rPr lang="en-US" altLang="en-US" dirty="0" smtClean="0"/>
              <a:t>Procedure that combines rescue breathing and chest compressions</a:t>
            </a:r>
          </a:p>
          <a:p>
            <a:pPr lvl="1" indent="-382588"/>
            <a:r>
              <a:rPr lang="en-US" altLang="en-US" dirty="0" smtClean="0"/>
              <a:t>Rescue </a:t>
            </a:r>
            <a:r>
              <a:rPr lang="en-US" altLang="en-US" dirty="0"/>
              <a:t>breathing supplies oxygen to </a:t>
            </a:r>
            <a:r>
              <a:rPr lang="en-US" altLang="en-US" dirty="0" smtClean="0"/>
              <a:t>the lungs.</a:t>
            </a:r>
            <a:endParaRPr lang="en-US" altLang="en-US" dirty="0"/>
          </a:p>
          <a:p>
            <a:pPr lvl="1" indent="-382588"/>
            <a:r>
              <a:rPr lang="en-US" altLang="en-US" dirty="0"/>
              <a:t>Chest </a:t>
            </a:r>
            <a:r>
              <a:rPr lang="en-US" altLang="en-US" dirty="0" smtClean="0"/>
              <a:t>compressions circulate blood </a:t>
            </a:r>
            <a:r>
              <a:rPr lang="en-US" altLang="en-US" dirty="0"/>
              <a:t>throughout the </a:t>
            </a:r>
            <a:r>
              <a:rPr lang="en-US" altLang="en-US" dirty="0" smtClean="0"/>
              <a:t>body. </a:t>
            </a:r>
            <a:endParaRPr lang="en-US" altLang="en-US" dirty="0"/>
          </a:p>
          <a:p>
            <a:r>
              <a:rPr lang="en-US" altLang="en-US" dirty="0"/>
              <a:t>CPR is done whenever </a:t>
            </a:r>
            <a:r>
              <a:rPr lang="en-US" altLang="en-US" dirty="0" smtClean="0"/>
              <a:t>the heart </a:t>
            </a:r>
            <a:r>
              <a:rPr lang="en-US" altLang="en-US" dirty="0"/>
              <a:t>and lungs stop </a:t>
            </a:r>
            <a:r>
              <a:rPr lang="en-US" altLang="en-US" dirty="0" smtClean="0"/>
              <a:t>working. 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7328"/>
            <a:ext cx="7772400" cy="914400"/>
          </a:xfrm>
        </p:spPr>
        <p:txBody>
          <a:bodyPr/>
          <a:lstStyle/>
          <a:p>
            <a:r>
              <a:rPr lang="en-US" dirty="0" smtClean="0"/>
              <a:t>Sudden Cardiac Arrest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/>
              <a:t>Surviving sudden cardiac arrest (SCA) is dependent on how fast a patient is defibrillated.</a:t>
            </a:r>
          </a:p>
          <a:p>
            <a:pPr lvl="1" indent="-382588"/>
            <a:r>
              <a:rPr lang="en-US" dirty="0" smtClean="0"/>
              <a:t>For each minute a patient is in arrest, the chance of survival decreases by about 10%.</a:t>
            </a:r>
          </a:p>
          <a:p>
            <a:pPr lvl="1" indent="-382588"/>
            <a:r>
              <a:rPr lang="en-US" dirty="0" smtClean="0"/>
              <a:t>Very few people are resuscitated after 10 minutes.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539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67328"/>
            <a:ext cx="7772400" cy="838200"/>
          </a:xfrm>
        </p:spPr>
        <p:txBody>
          <a:bodyPr/>
          <a:lstStyle/>
          <a:p>
            <a:r>
              <a:rPr lang="en-US" altLang="en-US" dirty="0"/>
              <a:t>Chain of Survival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62728"/>
            <a:ext cx="8001000" cy="472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000" dirty="0"/>
              <a:t>Immediate recognition and activation of </a:t>
            </a:r>
            <a:r>
              <a:rPr lang="en-US" sz="3000" dirty="0" smtClean="0"/>
              <a:t>EMS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Early CPR with an emphasis on effective chest </a:t>
            </a:r>
            <a:r>
              <a:rPr lang="en-US" sz="3000" dirty="0" smtClean="0"/>
              <a:t>compression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Rapid </a:t>
            </a:r>
            <a:r>
              <a:rPr lang="en-US" sz="3000" dirty="0" smtClean="0"/>
              <a:t>defibrillation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Effective advanced life-support </a:t>
            </a:r>
            <a:r>
              <a:rPr lang="en-US" sz="3000" dirty="0" smtClean="0"/>
              <a:t>procedures (by paramedics or high medical personnel)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Integrated post–cardiac arrest </a:t>
            </a:r>
            <a:r>
              <a:rPr lang="en-US" sz="3000" dirty="0" smtClean="0"/>
              <a:t>care </a:t>
            </a:r>
            <a:endParaRPr lang="en-US" alt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Personal Safety</a:t>
            </a:r>
            <a:endParaRPr lang="en-US" altLang="en-US" dirty="0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419600"/>
          </a:xfrm>
        </p:spPr>
        <p:txBody>
          <a:bodyPr/>
          <a:lstStyle/>
          <a:p>
            <a:pPr marL="360363" indent="-360363"/>
            <a:r>
              <a:rPr lang="en-US" altLang="en-US" dirty="0" smtClean="0"/>
              <a:t>Use the acronym SETUP to remember personal safety:</a:t>
            </a:r>
          </a:p>
          <a:p>
            <a:pPr marL="747713" lvl="1" indent="-387350"/>
            <a:r>
              <a:rPr lang="en-US" altLang="en-US" dirty="0" smtClean="0"/>
              <a:t>Stop</a:t>
            </a:r>
          </a:p>
          <a:p>
            <a:pPr marL="747713" lvl="1" indent="-387350"/>
            <a:r>
              <a:rPr lang="en-US" altLang="en-US" dirty="0" smtClean="0"/>
              <a:t>Environment</a:t>
            </a:r>
          </a:p>
          <a:p>
            <a:pPr marL="747713" lvl="1" indent="-387350"/>
            <a:r>
              <a:rPr lang="en-US" altLang="en-US" dirty="0" smtClean="0"/>
              <a:t>Traffic</a:t>
            </a:r>
          </a:p>
          <a:p>
            <a:pPr marL="747713" lvl="1" indent="-387350"/>
            <a:r>
              <a:rPr lang="en-US" altLang="en-US" dirty="0" smtClean="0"/>
              <a:t>Unknown hazards</a:t>
            </a:r>
          </a:p>
          <a:p>
            <a:pPr marL="747713" lvl="1" indent="-387350"/>
            <a:r>
              <a:rPr lang="en-US" altLang="en-US" dirty="0" smtClean="0"/>
              <a:t>Protect yourself and the patient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6943"/>
            <a:ext cx="7772400" cy="1023257"/>
          </a:xfrm>
        </p:spPr>
        <p:txBody>
          <a:bodyPr/>
          <a:lstStyle/>
          <a:p>
            <a:r>
              <a:rPr lang="en-US" altLang="en-US" sz="3800" dirty="0" smtClean="0"/>
              <a:t>Automated External Defibrillator (AED)</a:t>
            </a:r>
            <a:endParaRPr lang="en-US" altLang="en-US" sz="3800" dirty="0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502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A small, portable device that can accurately identify whether defibrillation is needed</a:t>
            </a:r>
          </a:p>
          <a:p>
            <a:pPr lvl="1" indent="-382588"/>
            <a:r>
              <a:rPr lang="en-US" altLang="en-US" dirty="0" smtClean="0"/>
              <a:t>Analyzes heart rhythm</a:t>
            </a:r>
          </a:p>
          <a:p>
            <a:pPr lvl="1" indent="-382588"/>
            <a:r>
              <a:rPr lang="en-US" altLang="en-US" dirty="0" smtClean="0"/>
              <a:t>Advises rescuer when shock is indicated</a:t>
            </a:r>
          </a:p>
          <a:p>
            <a:pPr lvl="1" indent="-382588"/>
            <a:r>
              <a:rPr lang="en-US" altLang="en-US" dirty="0" smtClean="0"/>
              <a:t>Provides necessary shock to patient through electrodes</a:t>
            </a:r>
          </a:p>
          <a:p>
            <a:pPr lvl="1" indent="-382588"/>
            <a:r>
              <a:rPr lang="en-US" altLang="en-US" dirty="0" smtClean="0"/>
              <a:t>Can dramatically improve survival rate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Careful training is necessary.</a:t>
            </a:r>
          </a:p>
          <a:p>
            <a:pPr lvl="1" indent="-392113"/>
            <a:r>
              <a:rPr lang="en-US" dirty="0" smtClean="0"/>
              <a:t>T</a:t>
            </a:r>
            <a:r>
              <a:rPr lang="en-US" dirty="0" smtClean="0">
                <a:latin typeface="+mn-lt"/>
              </a:rPr>
              <a:t>he </a:t>
            </a:r>
            <a:r>
              <a:rPr lang="en-US" dirty="0">
                <a:latin typeface="+mn-lt"/>
              </a:rPr>
              <a:t>trained rescuer has the ability to provide defibrillation much earlier than EMS when it is </a:t>
            </a:r>
            <a:r>
              <a:rPr lang="en-US" dirty="0" smtClean="0"/>
              <a:t>accessible.</a:t>
            </a:r>
            <a:endParaRPr lang="en-US" alt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6943"/>
            <a:ext cx="7772400" cy="1023257"/>
          </a:xfrm>
        </p:spPr>
        <p:txBody>
          <a:bodyPr/>
          <a:lstStyle/>
          <a:p>
            <a:r>
              <a:rPr lang="en-US" altLang="en-US" sz="3800" dirty="0" smtClean="0"/>
              <a:t>Automated External Defibrillator (AED)</a:t>
            </a:r>
            <a:endParaRPr lang="en-US" altLang="en-US" sz="3800" dirty="0"/>
          </a:p>
        </p:txBody>
      </p:sp>
    </p:spTree>
    <p:extLst>
      <p:ext uri="{BB962C8B-B14F-4D97-AF65-F5344CB8AC3E}">
        <p14:creationId xmlns:p14="http://schemas.microsoft.com/office/powerpoint/2010/main" val="372114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ver PPT Template">
  <a:themeElements>
    <a:clrScheme name="Clov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ver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Clov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C:\Jane's Stuff\SLM\Clover\Transfer\Clover PPT Template.ppt</Template>
  <TotalTime>8002</TotalTime>
  <Words>686</Words>
  <Application>Microsoft Office PowerPoint</Application>
  <PresentationFormat>On-screen Show (4:3)</PresentationFormat>
  <Paragraphs>107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Clover PPT Template</vt:lpstr>
      <vt:lpstr>Chapter 7</vt:lpstr>
      <vt:lpstr>Life-Saving Procedures</vt:lpstr>
      <vt:lpstr>Legal Considerations</vt:lpstr>
      <vt:lpstr>Cardiopulmonary Resuscitation</vt:lpstr>
      <vt:lpstr>Sudden Cardiac Arrest</vt:lpstr>
      <vt:lpstr>Chain of Survival</vt:lpstr>
      <vt:lpstr>Personal Safety</vt:lpstr>
      <vt:lpstr>Automated External Defibrillator (AED)</vt:lpstr>
      <vt:lpstr>Automated External Defibrillator (AED)</vt:lpstr>
      <vt:lpstr>Foreign Body  Airway Obstructions</vt:lpstr>
      <vt:lpstr>Obstructed Airway Maneuver</vt:lpstr>
      <vt:lpstr>Obstructed Airway Maneuver</vt:lpstr>
      <vt:lpstr>An Unconscious Patient  with an Airway Obstruction</vt:lpstr>
      <vt:lpstr>An Unconscious Patient  with an Airway Obstruction</vt:lpstr>
      <vt:lpstr>The Log Roll</vt:lpstr>
      <vt:lpstr>The Log Roll</vt:lpstr>
      <vt:lpstr>The Log Roll</vt:lpstr>
    </vt:vector>
  </TitlesOfParts>
  <Company>Delmar Thomson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Gangadharan Karunakaran</cp:lastModifiedBy>
  <cp:revision>123</cp:revision>
  <dcterms:created xsi:type="dcterms:W3CDTF">2002-12-18T20:40:50Z</dcterms:created>
  <dcterms:modified xsi:type="dcterms:W3CDTF">2015-03-27T11:43:11Z</dcterms:modified>
</cp:coreProperties>
</file>