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690" r:id="rId2"/>
    <p:sldId id="588" r:id="rId3"/>
    <p:sldId id="702" r:id="rId4"/>
    <p:sldId id="703" r:id="rId5"/>
    <p:sldId id="704" r:id="rId6"/>
    <p:sldId id="590" r:id="rId7"/>
    <p:sldId id="705" r:id="rId8"/>
    <p:sldId id="706" r:id="rId9"/>
    <p:sldId id="707" r:id="rId10"/>
    <p:sldId id="708" r:id="rId11"/>
    <p:sldId id="709" r:id="rId12"/>
    <p:sldId id="591" r:id="rId13"/>
    <p:sldId id="693" r:id="rId14"/>
    <p:sldId id="688" r:id="rId15"/>
    <p:sldId id="694" r:id="rId16"/>
    <p:sldId id="592" r:id="rId17"/>
    <p:sldId id="697" r:id="rId18"/>
    <p:sldId id="698" r:id="rId19"/>
    <p:sldId id="689" r:id="rId20"/>
    <p:sldId id="699" r:id="rId21"/>
    <p:sldId id="595" r:id="rId22"/>
    <p:sldId id="691" r:id="rId23"/>
    <p:sldId id="710" r:id="rId24"/>
    <p:sldId id="711" r:id="rId25"/>
    <p:sldId id="71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70"/>
        <p:guide orient="horz" pos="1332"/>
        <p:guide orient="horz" pos="1446"/>
        <p:guide orient="horz" pos="448"/>
        <p:guide pos="2880"/>
        <p:guide pos="499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71C9A14-0E4C-487E-B240-115CC69FD57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09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7037747-CF55-4DF0-ACC5-B7DBF923ACA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0289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2D975-923D-4440-A8FE-3E461B2EF73A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FD34C-0770-4C2E-ADB5-E12F27640D10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F60DB-C9CA-45CB-9AD3-13CC6F2FD822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3F65E-5130-47E7-B90D-E48125523767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C810D-01F8-4282-A2A6-F53DE4CCF116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F4791-9CC2-467D-902D-8908FA7332E7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AE4DE-2589-4525-A5ED-C3902758C817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91801-44ED-4F94-AE3D-AC356DA01B6C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876FA-B641-4E88-B13C-D83250A26C90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2E284-65EA-459F-B2E1-F92558D43760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09A62-9E89-41FB-B631-F753CA5AA383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9ABE4-9891-414A-A596-D0CE8773E00D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0E6BE-3F2C-443D-A9AB-C446F581FAEF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5C6E9-1105-4762-9788-262726934670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5972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FEC30C-BC38-4F7E-9354-69B5886E14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445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66EB17-18D4-43B6-AF0C-D1D43F0A09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67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601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65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37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79D3B0-D087-4B37-B076-DFCADB2769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99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409D30-2A23-4ED2-9C07-A51BBC6632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054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7FC98E-02A6-4871-B19A-125FCF12EAE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84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BDE5C5-9C7C-41A8-B0B5-46D86C1BB6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26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E04AFB-82AC-49F4-BDF7-B6B5B9C5BE1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81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10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44875"/>
            <a:ext cx="8077200" cy="1050925"/>
          </a:xfrm>
        </p:spPr>
        <p:txBody>
          <a:bodyPr/>
          <a:lstStyle/>
          <a:p>
            <a:r>
              <a:rPr lang="en-US" altLang="en-US" dirty="0"/>
              <a:t> Environmental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Heat-Related Illness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343400"/>
          </a:xfrm>
        </p:spPr>
        <p:txBody>
          <a:bodyPr/>
          <a:lstStyle/>
          <a:p>
            <a:r>
              <a:rPr lang="en-US" dirty="0" smtClean="0"/>
              <a:t>Heat cramps (muscle cramps)</a:t>
            </a:r>
          </a:p>
          <a:p>
            <a:pPr lvl="1"/>
            <a:r>
              <a:rPr lang="en-US" dirty="0" smtClean="0">
                <a:latin typeface="+mn-lt"/>
              </a:rPr>
              <a:t>Painful </a:t>
            </a:r>
            <a:r>
              <a:rPr lang="en-US" dirty="0"/>
              <a:t>spasms of skeletal muscle, most commonly occurring in the gastrocnemius, or calf muscle, but possibly in the abdominals as well</a:t>
            </a:r>
            <a:endParaRPr lang="en-US" dirty="0" smtClean="0"/>
          </a:p>
          <a:p>
            <a:r>
              <a:rPr lang="en-US" dirty="0" smtClean="0"/>
              <a:t>Heat exhaustion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Condition </a:t>
            </a:r>
            <a:r>
              <a:rPr lang="en-US" dirty="0">
                <a:latin typeface="+mn-lt"/>
                <a:ea typeface="+mn-ea"/>
                <a:cs typeface="+mn-cs"/>
              </a:rPr>
              <a:t>in which the body becomes dehydrated from water and/or electrolyte </a:t>
            </a:r>
            <a:r>
              <a:rPr lang="en-US" dirty="0" smtClean="0">
                <a:ea typeface="+mn-ea"/>
                <a:cs typeface="+mn-cs"/>
              </a:rPr>
              <a:t>loss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8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Heat-Related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dirty="0" smtClean="0"/>
              <a:t>Heatstroke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medical emergency that can lead to permanent brain damage or </a:t>
            </a:r>
            <a:r>
              <a:rPr lang="en-US" dirty="0" smtClean="0">
                <a:latin typeface="+mn-lt"/>
              </a:rPr>
              <a:t>death</a:t>
            </a:r>
          </a:p>
          <a:p>
            <a:pPr lvl="1"/>
            <a:r>
              <a:rPr lang="en-US" dirty="0" smtClean="0">
                <a:latin typeface="+mn-lt"/>
              </a:rPr>
              <a:t>May </a:t>
            </a:r>
            <a:r>
              <a:rPr lang="en-US" dirty="0">
                <a:latin typeface="+mn-lt"/>
              </a:rPr>
              <a:t>occur suddenly without any other symptoms, or it may arise from heat </a:t>
            </a:r>
            <a:r>
              <a:rPr lang="en-US" dirty="0" smtClean="0">
                <a:latin typeface="+mn-lt"/>
              </a:rPr>
              <a:t>exhaustion</a:t>
            </a:r>
          </a:p>
          <a:p>
            <a:pPr lvl="1"/>
            <a:r>
              <a:rPr lang="en-US" dirty="0" smtClean="0">
                <a:latin typeface="+mn-lt"/>
              </a:rPr>
              <a:t>Characterized </a:t>
            </a:r>
            <a:r>
              <a:rPr lang="en-US" dirty="0"/>
              <a:t>by hot, dry, flushed skin and a high internal body temperature, usually above 104°F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43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8908"/>
            <a:ext cx="7772400" cy="4267200"/>
          </a:xfrm>
        </p:spPr>
        <p:txBody>
          <a:bodyPr/>
          <a:lstStyle/>
          <a:p>
            <a:pPr marL="360363" indent="-360363">
              <a:lnSpc>
                <a:spcPct val="90000"/>
              </a:lnSpc>
            </a:pPr>
            <a:r>
              <a:rPr lang="en-US" altLang="en-US" sz="3000" dirty="0"/>
              <a:t>Record athletes’ weight before and after practice</a:t>
            </a:r>
          </a:p>
          <a:p>
            <a:pPr marL="793750" lvl="1" indent="-433388">
              <a:lnSpc>
                <a:spcPct val="90000"/>
              </a:lnSpc>
            </a:pPr>
            <a:r>
              <a:rPr lang="en-US" altLang="en-US" sz="2600" dirty="0" smtClean="0"/>
              <a:t>Weight loss in excess of 3% </a:t>
            </a:r>
            <a:r>
              <a:rPr lang="en-US" altLang="en-US" sz="2600" dirty="0"/>
              <a:t>of body weight </a:t>
            </a:r>
            <a:r>
              <a:rPr lang="en-US" altLang="en-US" sz="2600" dirty="0" smtClean="0"/>
              <a:t>from sweating should </a:t>
            </a:r>
            <a:r>
              <a:rPr lang="en-US" altLang="en-US" sz="2600" dirty="0"/>
              <a:t>be </a:t>
            </a:r>
            <a:r>
              <a:rPr lang="en-US" altLang="en-US" sz="2600" dirty="0" smtClean="0"/>
              <a:t>noted.</a:t>
            </a:r>
            <a:endParaRPr lang="en-US" altLang="en-US" sz="2600" dirty="0"/>
          </a:p>
          <a:p>
            <a:pPr marL="793750" lvl="1" indent="-433388">
              <a:lnSpc>
                <a:spcPct val="90000"/>
              </a:lnSpc>
            </a:pPr>
            <a:r>
              <a:rPr lang="en-US" altLang="en-US" sz="2600" dirty="0"/>
              <a:t>Observe </a:t>
            </a:r>
            <a:r>
              <a:rPr lang="en-US" altLang="en-US" sz="2600" dirty="0" smtClean="0"/>
              <a:t>for signs </a:t>
            </a:r>
            <a:r>
              <a:rPr lang="en-US" altLang="en-US" sz="2600" dirty="0"/>
              <a:t>of heat exhaustion for those who lose more than 3 percent of their </a:t>
            </a:r>
            <a:r>
              <a:rPr lang="en-US" altLang="en-US" sz="2600" dirty="0" smtClean="0"/>
              <a:t>weight.</a:t>
            </a:r>
            <a:endParaRPr lang="en-US" altLang="en-US" sz="2600" dirty="0"/>
          </a:p>
          <a:p>
            <a:pPr marL="793750" lvl="1" indent="-433388">
              <a:lnSpc>
                <a:spcPct val="90000"/>
              </a:lnSpc>
            </a:pPr>
            <a:r>
              <a:rPr lang="en-US" altLang="en-US" sz="2600" dirty="0"/>
              <a:t>A loss of more than </a:t>
            </a:r>
            <a:r>
              <a:rPr lang="en-US" altLang="en-US" sz="2600" dirty="0" smtClean="0"/>
              <a:t>7% of body weight means </a:t>
            </a:r>
            <a:r>
              <a:rPr lang="en-US" altLang="en-US" sz="2600" dirty="0"/>
              <a:t>that the athlete should see a </a:t>
            </a:r>
            <a:r>
              <a:rPr lang="en-US" altLang="en-US" sz="2600" dirty="0" smtClean="0"/>
              <a:t>physician.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pPr marL="339725" indent="-339725"/>
            <a:r>
              <a:rPr lang="en-US" altLang="en-US" dirty="0" smtClean="0"/>
              <a:t>Check </a:t>
            </a:r>
            <a:r>
              <a:rPr lang="en-US" altLang="en-US" dirty="0"/>
              <a:t>the percentage of body fat for each </a:t>
            </a:r>
            <a:r>
              <a:rPr lang="en-US" altLang="en-US" dirty="0" smtClean="0"/>
              <a:t>athlete.</a:t>
            </a:r>
            <a:endParaRPr lang="en-US" altLang="en-US" dirty="0"/>
          </a:p>
          <a:p>
            <a:pPr marL="839788" lvl="1" indent="-479425">
              <a:tabLst>
                <a:tab pos="858838" algn="l"/>
              </a:tabLst>
            </a:pPr>
            <a:r>
              <a:rPr lang="en-US" altLang="en-US" dirty="0" smtClean="0"/>
              <a:t>Athletes with a  </a:t>
            </a:r>
            <a:r>
              <a:rPr lang="en-US" altLang="en-US" dirty="0"/>
              <a:t>low percentage </a:t>
            </a:r>
            <a:r>
              <a:rPr lang="en-US" altLang="en-US" dirty="0" smtClean="0"/>
              <a:t>will be  more likely to experience heat cramps.</a:t>
            </a:r>
            <a:endParaRPr lang="en-US" altLang="en-US" dirty="0"/>
          </a:p>
          <a:p>
            <a:pPr marL="339725" indent="-339725"/>
            <a:r>
              <a:rPr lang="en-US" altLang="en-US" dirty="0"/>
              <a:t>Check the weather forecast before practice and </a:t>
            </a:r>
            <a:r>
              <a:rPr lang="en-US" altLang="en-US" dirty="0" smtClean="0"/>
              <a:t>competition.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8229600" cy="4114800"/>
          </a:xfrm>
        </p:spPr>
        <p:txBody>
          <a:bodyPr/>
          <a:lstStyle/>
          <a:p>
            <a:pPr marL="339725" indent="-339725"/>
            <a:r>
              <a:rPr lang="en-US" altLang="en-US" dirty="0"/>
              <a:t>Be aware of the duration and intensity of practice in hot and humid </a:t>
            </a:r>
            <a:r>
              <a:rPr lang="en-US" altLang="en-US" dirty="0" smtClean="0"/>
              <a:t>weather.</a:t>
            </a:r>
            <a:endParaRPr lang="en-US" altLang="en-US" dirty="0"/>
          </a:p>
          <a:p>
            <a:pPr marL="339725" indent="-339725"/>
            <a:r>
              <a:rPr lang="en-US" altLang="en-US" dirty="0"/>
              <a:t>Use acclimatization </a:t>
            </a:r>
            <a:r>
              <a:rPr lang="en-US" altLang="en-US" dirty="0" smtClean="0"/>
              <a:t>strategies. </a:t>
            </a:r>
            <a:endParaRPr lang="en-US" altLang="en-US" dirty="0"/>
          </a:p>
          <a:p>
            <a:pPr marL="825500" lvl="1" indent="-465138"/>
            <a:r>
              <a:rPr lang="en-US" altLang="en-US" dirty="0" smtClean="0"/>
              <a:t>Enable athletes to become </a:t>
            </a:r>
            <a:r>
              <a:rPr lang="en-US" altLang="en-US" dirty="0"/>
              <a:t>accustomed to </a:t>
            </a:r>
            <a:r>
              <a:rPr lang="en-US" dirty="0">
                <a:latin typeface="+mn-lt"/>
              </a:rPr>
              <a:t>temperature and environmental conditions that may change between in- and </a:t>
            </a:r>
            <a:r>
              <a:rPr lang="en-US" dirty="0" smtClean="0"/>
              <a:t>off-season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8229600" cy="4114800"/>
          </a:xfrm>
        </p:spPr>
        <p:txBody>
          <a:bodyPr/>
          <a:lstStyle/>
          <a:p>
            <a:pPr marL="339725" indent="-339725"/>
            <a:r>
              <a:rPr lang="en-US" altLang="en-US" dirty="0"/>
              <a:t>Select clothing </a:t>
            </a:r>
            <a:r>
              <a:rPr lang="en-US" altLang="en-US" dirty="0" smtClean="0"/>
              <a:t>in accordance with temperature </a:t>
            </a:r>
            <a:r>
              <a:rPr lang="en-US" altLang="en-US" dirty="0"/>
              <a:t>and </a:t>
            </a:r>
            <a:r>
              <a:rPr lang="en-US" altLang="en-US" dirty="0" smtClean="0"/>
              <a:t>humidity.</a:t>
            </a:r>
            <a:endParaRPr lang="en-US" altLang="en-US" dirty="0"/>
          </a:p>
          <a:p>
            <a:pPr marL="825500" lvl="1" indent="-465138"/>
            <a:r>
              <a:rPr lang="en-US" altLang="en-US" dirty="0"/>
              <a:t>Sweat-soaked shirts should be </a:t>
            </a:r>
            <a:r>
              <a:rPr lang="en-US" altLang="en-US" dirty="0" smtClean="0"/>
              <a:t>changed.</a:t>
            </a:r>
            <a:endParaRPr lang="en-US" altLang="en-US" dirty="0"/>
          </a:p>
          <a:p>
            <a:pPr marL="339725" indent="-339725"/>
            <a:r>
              <a:rPr lang="en-US" altLang="en-US" dirty="0"/>
              <a:t>Athletes should avoid caffeine, alcohol, and carbonated </a:t>
            </a:r>
            <a:r>
              <a:rPr lang="en-US" altLang="en-US" dirty="0" smtClean="0"/>
              <a:t>beverages.</a:t>
            </a:r>
          </a:p>
          <a:p>
            <a:pPr marL="339725" indent="-339725"/>
            <a:r>
              <a:rPr lang="en-US" altLang="en-US" dirty="0" smtClean="0"/>
              <a:t>Be </a:t>
            </a:r>
            <a:r>
              <a:rPr lang="en-US" altLang="en-US" dirty="0"/>
              <a:t>sure </a:t>
            </a:r>
            <a:r>
              <a:rPr lang="en-US" altLang="en-US" dirty="0" smtClean="0"/>
              <a:t>the athletes </a:t>
            </a:r>
            <a:r>
              <a:rPr lang="en-US" altLang="en-US" dirty="0"/>
              <a:t>replenish every lost pound with 20 </a:t>
            </a:r>
            <a:r>
              <a:rPr lang="en-US" altLang="en-US" dirty="0" smtClean="0"/>
              <a:t>ounces </a:t>
            </a:r>
            <a:r>
              <a:rPr lang="en-US" altLang="en-US" dirty="0"/>
              <a:t>of </a:t>
            </a:r>
            <a:r>
              <a:rPr lang="en-US" altLang="en-US" dirty="0" smtClean="0"/>
              <a:t>fluid.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pPr marL="350838" indent="-350838"/>
            <a:r>
              <a:rPr lang="en-US" altLang="en-US" dirty="0"/>
              <a:t>Thirst is not an adequate indicator for water needs during </a:t>
            </a:r>
            <a:r>
              <a:rPr lang="en-US" altLang="en-US" dirty="0" smtClean="0"/>
              <a:t>exercise.</a:t>
            </a:r>
            <a:endParaRPr lang="en-US" altLang="en-US" dirty="0"/>
          </a:p>
          <a:p>
            <a:pPr marL="350838" indent="-350838"/>
            <a:r>
              <a:rPr lang="en-US" altLang="en-US" dirty="0"/>
              <a:t>Be sure athletes drink fluids before </a:t>
            </a:r>
            <a:r>
              <a:rPr lang="en-US" altLang="en-US" dirty="0" smtClean="0"/>
              <a:t>exercising:</a:t>
            </a:r>
            <a:endParaRPr lang="en-US" altLang="en-US" dirty="0"/>
          </a:p>
          <a:p>
            <a:pPr marL="793750" lvl="1" indent="-433388"/>
            <a:r>
              <a:rPr lang="en-US" altLang="en-US" dirty="0" smtClean="0"/>
              <a:t>17-20 ounces 2 </a:t>
            </a:r>
            <a:r>
              <a:rPr lang="en-US" altLang="en-US" dirty="0"/>
              <a:t>to 3 hours before</a:t>
            </a:r>
          </a:p>
          <a:p>
            <a:pPr marL="793750" lvl="1" indent="-433388"/>
            <a:r>
              <a:rPr lang="en-US" altLang="en-US" dirty="0" smtClean="0"/>
              <a:t>7-10 ounces </a:t>
            </a:r>
            <a:r>
              <a:rPr lang="en-US" altLang="en-US" dirty="0"/>
              <a:t>10-20 minutes </a:t>
            </a:r>
            <a:r>
              <a:rPr lang="en-US" altLang="en-US" dirty="0" smtClean="0"/>
              <a:t>before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41944"/>
            <a:ext cx="7772400" cy="4114800"/>
          </a:xfrm>
        </p:spPr>
        <p:txBody>
          <a:bodyPr/>
          <a:lstStyle/>
          <a:p>
            <a:pPr marL="360363" indent="-350838"/>
            <a:r>
              <a:rPr lang="en-US" altLang="en-US" dirty="0"/>
              <a:t>During </a:t>
            </a:r>
            <a:r>
              <a:rPr lang="en-US" altLang="en-US" dirty="0" smtClean="0"/>
              <a:t>exercise.</a:t>
            </a:r>
          </a:p>
          <a:p>
            <a:pPr marL="830263" lvl="1" indent="-433388"/>
            <a:r>
              <a:rPr lang="en-US" altLang="en-US" dirty="0" smtClean="0"/>
              <a:t>Have athletes drink 7-10 ounces of fluid every 10-15 minutes.</a:t>
            </a:r>
          </a:p>
          <a:p>
            <a:pPr marL="830263" lvl="1" indent="-433388"/>
            <a:r>
              <a:rPr lang="en-US" altLang="en-US" dirty="0" smtClean="0"/>
              <a:t>Have water continually available.</a:t>
            </a:r>
          </a:p>
          <a:p>
            <a:pPr marL="360363" indent="-350838"/>
            <a:r>
              <a:rPr lang="en-US" altLang="en-US" dirty="0" smtClean="0"/>
              <a:t>Remind athletes that water from cold fluids empties from the stomach faster than water from warm fluids.</a:t>
            </a:r>
          </a:p>
          <a:p>
            <a:pPr marL="285750" indent="-285750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41944"/>
            <a:ext cx="7772400" cy="4114800"/>
          </a:xfrm>
        </p:spPr>
        <p:txBody>
          <a:bodyPr/>
          <a:lstStyle/>
          <a:p>
            <a:pPr marL="360363" indent="-350838"/>
            <a:r>
              <a:rPr lang="en-US" altLang="en-US" dirty="0"/>
              <a:t>Athletes should monitor </a:t>
            </a:r>
            <a:r>
              <a:rPr lang="en-US" altLang="en-US" dirty="0" smtClean="0"/>
              <a:t>the color </a:t>
            </a:r>
            <a:r>
              <a:rPr lang="en-US" altLang="en-US" dirty="0"/>
              <a:t>and volume of their </a:t>
            </a:r>
            <a:r>
              <a:rPr lang="en-US" altLang="en-US" dirty="0" smtClean="0"/>
              <a:t>urine.</a:t>
            </a:r>
            <a:endParaRPr lang="en-US" altLang="en-US" dirty="0"/>
          </a:p>
          <a:p>
            <a:pPr marL="822325" lvl="1" indent="-461963"/>
            <a:r>
              <a:rPr lang="en-US" altLang="en-US" dirty="0"/>
              <a:t>Light colored urine is </a:t>
            </a:r>
            <a:r>
              <a:rPr lang="en-US" altLang="en-US" dirty="0" smtClean="0"/>
              <a:t>normal.</a:t>
            </a:r>
            <a:endParaRPr lang="en-US" altLang="en-US" dirty="0"/>
          </a:p>
          <a:p>
            <a:pPr marL="822325" lvl="1" indent="-461963"/>
            <a:r>
              <a:rPr lang="en-US" altLang="en-US" dirty="0"/>
              <a:t>Dark yellow urine with a strong odor means </a:t>
            </a:r>
            <a:r>
              <a:rPr lang="en-US" altLang="en-US" dirty="0" smtClean="0"/>
              <a:t>the athlete </a:t>
            </a:r>
            <a:r>
              <a:rPr lang="en-US" altLang="en-US" dirty="0"/>
              <a:t>needs to drink more </a:t>
            </a:r>
            <a:r>
              <a:rPr lang="en-US" altLang="en-US" dirty="0" smtClean="0"/>
              <a:t>fluid.</a:t>
            </a:r>
            <a:endParaRPr lang="en-US" altLang="en-US" dirty="0"/>
          </a:p>
          <a:p>
            <a:pPr marL="822325" lvl="1" indent="-461963"/>
            <a:r>
              <a:rPr lang="en-US" altLang="en-US" dirty="0"/>
              <a:t>Vitamins can change the color and odor of </a:t>
            </a:r>
            <a:r>
              <a:rPr lang="en-US" altLang="en-US" dirty="0" smtClean="0"/>
              <a:t>urine.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altLang="en-US" dirty="0"/>
              <a:t>An athlete with a fever is more susceptible to heat </a:t>
            </a:r>
            <a:r>
              <a:rPr lang="en-US" altLang="en-US" dirty="0" smtClean="0"/>
              <a:t>problems.</a:t>
            </a:r>
            <a:endParaRPr lang="en-US" altLang="en-US" dirty="0"/>
          </a:p>
          <a:p>
            <a:r>
              <a:rPr lang="en-US" altLang="en-US" dirty="0"/>
              <a:t>Fluids that athletes drink during practice should also be available at </a:t>
            </a:r>
            <a:r>
              <a:rPr lang="en-US" altLang="en-US" dirty="0" smtClean="0"/>
              <a:t>competitions.</a:t>
            </a:r>
            <a:endParaRPr lang="en-US" altLang="en-US" dirty="0"/>
          </a:p>
          <a:p>
            <a:r>
              <a:rPr lang="en-US" altLang="en-US" dirty="0"/>
              <a:t>Some sports drinks are better than  water because they contain important </a:t>
            </a:r>
            <a:r>
              <a:rPr lang="en-US" altLang="en-US" dirty="0" smtClean="0"/>
              <a:t>electrolytes.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1892"/>
            <a:ext cx="7772400" cy="1295400"/>
          </a:xfrm>
        </p:spPr>
        <p:txBody>
          <a:bodyPr/>
          <a:lstStyle/>
          <a:p>
            <a:r>
              <a:rPr lang="en-US" altLang="en-US" sz="3800" dirty="0"/>
              <a:t>Environmental </a:t>
            </a:r>
            <a:br>
              <a:rPr lang="en-US" altLang="en-US" sz="3800" dirty="0"/>
            </a:br>
            <a:r>
              <a:rPr lang="en-US" altLang="en-US" sz="3800" dirty="0"/>
              <a:t>Conditions Affecting Athletes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4256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Conditions </a:t>
            </a:r>
            <a:r>
              <a:rPr lang="en-US" dirty="0">
                <a:latin typeface="+mn-lt"/>
                <a:ea typeface="+mn-ea"/>
                <a:cs typeface="+mn-cs"/>
              </a:rPr>
              <a:t>occasionally arise that may prevent the body from maintaining </a:t>
            </a:r>
            <a:r>
              <a:rPr lang="en-US" dirty="0" smtClean="0">
                <a:latin typeface="+mn-lt"/>
                <a:ea typeface="+mn-ea"/>
                <a:cs typeface="+mn-cs"/>
              </a:rPr>
              <a:t>homeostasis.</a:t>
            </a:r>
          </a:p>
          <a:p>
            <a:pPr lvl="1"/>
            <a:r>
              <a:rPr lang="en-US" altLang="en-US" dirty="0" smtClean="0">
                <a:ea typeface="+mn-ea"/>
                <a:cs typeface="+mn-cs"/>
              </a:rPr>
              <a:t>For example, heat and cold</a:t>
            </a:r>
          </a:p>
          <a:p>
            <a:pPr marL="1079500" lvl="2" indent="-322263"/>
            <a:r>
              <a:rPr lang="en-US" altLang="en-US" dirty="0"/>
              <a:t>Particularly damp or windy conditions</a:t>
            </a:r>
          </a:p>
          <a:p>
            <a:pPr lvl="1"/>
            <a:r>
              <a:rPr lang="en-US" altLang="en-US" dirty="0" smtClean="0">
                <a:ea typeface="+mn-ea"/>
                <a:cs typeface="+mn-cs"/>
              </a:rPr>
              <a:t>These conditions may create health problems for athletes in the course of routine practice or competitive play.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altLang="en-US" dirty="0"/>
              <a:t>Salt can be added to water or sports drinks at ½ teaspoon per one </a:t>
            </a:r>
            <a:r>
              <a:rPr lang="en-US" altLang="en-US" dirty="0" smtClean="0"/>
              <a:t>quart.</a:t>
            </a:r>
            <a:endParaRPr lang="en-US" altLang="en-US" dirty="0"/>
          </a:p>
          <a:p>
            <a:r>
              <a:rPr lang="en-US" altLang="en-US" dirty="0" smtClean="0"/>
              <a:t>A well-balanced </a:t>
            </a:r>
            <a:r>
              <a:rPr lang="en-US" altLang="en-US" dirty="0"/>
              <a:t>diet with limited fat consumption </a:t>
            </a:r>
            <a:r>
              <a:rPr lang="en-US" altLang="en-US" dirty="0" smtClean="0"/>
              <a:t>helps </a:t>
            </a:r>
            <a:r>
              <a:rPr lang="en-US" altLang="en-US" dirty="0"/>
              <a:t>to prevent heat </a:t>
            </a:r>
            <a:r>
              <a:rPr lang="en-US" altLang="en-US" dirty="0" smtClean="0"/>
              <a:t>problems.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Be aware of the concern with “energy drinks” and what is in </a:t>
            </a:r>
            <a:r>
              <a:rPr lang="en-US" dirty="0" smtClean="0"/>
              <a:t>them.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892"/>
            <a:ext cx="8229600" cy="12192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Preventing Heat-Related Disorders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Environmental Cold Stress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0436"/>
            <a:ext cx="7772400" cy="4267200"/>
          </a:xfrm>
        </p:spPr>
        <p:txBody>
          <a:bodyPr/>
          <a:lstStyle/>
          <a:p>
            <a:r>
              <a:rPr lang="en-US" altLang="en-US" sz="2800" dirty="0"/>
              <a:t>Wind and moisture can complicate performance in cold </a:t>
            </a:r>
            <a:r>
              <a:rPr lang="en-US" altLang="en-US" sz="2800" dirty="0" smtClean="0"/>
              <a:t>weather. </a:t>
            </a:r>
            <a:endParaRPr lang="en-US" altLang="en-US" sz="2800" dirty="0"/>
          </a:p>
          <a:p>
            <a:r>
              <a:rPr lang="en-US" altLang="en-US" sz="2800" dirty="0" smtClean="0"/>
              <a:t>Wind-chill </a:t>
            </a:r>
            <a:r>
              <a:rPr lang="en-US" altLang="en-US" sz="2800" dirty="0"/>
              <a:t>factor</a:t>
            </a:r>
            <a:r>
              <a:rPr lang="en-US" altLang="en-US" sz="2800" b="1" dirty="0"/>
              <a:t> </a:t>
            </a:r>
          </a:p>
          <a:p>
            <a:pPr lvl="1"/>
            <a:r>
              <a:rPr lang="en-US" altLang="en-US" sz="2400" dirty="0" smtClean="0"/>
              <a:t>Effect of wind in cold temperatures </a:t>
            </a:r>
          </a:p>
          <a:p>
            <a:pPr lvl="1"/>
            <a:r>
              <a:rPr lang="en-US" sz="2400" dirty="0" smtClean="0"/>
              <a:t>Velocity </a:t>
            </a:r>
            <a:r>
              <a:rPr lang="en-US" sz="2400" dirty="0"/>
              <a:t>of wind cools the air, making temperatures even cooler than the thermometer reads</a:t>
            </a:r>
            <a:endParaRPr lang="en-US" altLang="en-US" sz="2400" dirty="0" smtClean="0"/>
          </a:p>
          <a:p>
            <a:r>
              <a:rPr lang="en-US" altLang="en-US" sz="2800" dirty="0" smtClean="0"/>
              <a:t>Precautions must be taken when participating in any cold-weather sport.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dirty="0"/>
              <a:t>Environmental Cold Stress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Hypothermia</a:t>
            </a:r>
          </a:p>
          <a:p>
            <a:pPr lvl="1"/>
            <a:r>
              <a:rPr lang="en-US" dirty="0" smtClean="0">
                <a:latin typeface="+mn-lt"/>
              </a:rPr>
              <a:t>Occurs when the body’s core temperature drops below 95°F</a:t>
            </a:r>
          </a:p>
          <a:p>
            <a:pPr lvl="1"/>
            <a:r>
              <a:rPr lang="en-US" dirty="0" smtClean="0"/>
              <a:t>Death can occur if hypothermia is not properly treated.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Environmental Cold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Frostbite</a:t>
            </a:r>
          </a:p>
          <a:p>
            <a:pPr lvl="1"/>
            <a:r>
              <a:rPr lang="en-US" dirty="0"/>
              <a:t>The freezing of skin and other tissues that results in reduced blood flow and potentially permanent damage to affected areas</a:t>
            </a:r>
            <a:endParaRPr lang="en-US" alt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Lightning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One </a:t>
            </a:r>
            <a:r>
              <a:rPr lang="en-US" dirty="0">
                <a:latin typeface="+mn-lt"/>
                <a:ea typeface="+mn-ea"/>
                <a:cs typeface="+mn-cs"/>
              </a:rPr>
              <a:t>of the top-three causes of weather-related </a:t>
            </a:r>
            <a:r>
              <a:rPr lang="en-US" dirty="0" smtClean="0">
                <a:latin typeface="+mn-lt"/>
                <a:ea typeface="+mn-ea"/>
                <a:cs typeface="+mn-cs"/>
              </a:rPr>
              <a:t>deaths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Always check weather conditions before going outside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Have a lightning safety plan </a:t>
            </a:r>
            <a:r>
              <a:rPr lang="en-US" dirty="0" smtClean="0">
                <a:latin typeface="+mn-lt"/>
                <a:ea typeface="+mn-ea"/>
                <a:cs typeface="+mn-cs"/>
              </a:rPr>
              <a:t>ready.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D</a:t>
            </a:r>
            <a:r>
              <a:rPr lang="en-US" dirty="0" smtClean="0">
                <a:latin typeface="+mn-lt"/>
                <a:ea typeface="+mn-ea"/>
                <a:cs typeface="+mn-cs"/>
              </a:rPr>
              <a:t>esignate </a:t>
            </a:r>
            <a:r>
              <a:rPr lang="en-US" dirty="0">
                <a:latin typeface="+mn-lt"/>
                <a:ea typeface="+mn-ea"/>
                <a:cs typeface="+mn-cs"/>
              </a:rPr>
              <a:t>people to monitor the weather and make decisions about removing athletes from the </a:t>
            </a:r>
            <a:r>
              <a:rPr lang="en-US" dirty="0" smtClean="0">
                <a:ea typeface="+mn-ea"/>
                <a:cs typeface="+mn-cs"/>
              </a:rPr>
              <a:t>site.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18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Lightning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Know where the nearest shelter is and how long it takes to get </a:t>
            </a:r>
            <a:r>
              <a:rPr lang="en-US" dirty="0" smtClean="0">
                <a:latin typeface="+mn-lt"/>
                <a:ea typeface="+mn-ea"/>
                <a:cs typeface="+mn-cs"/>
              </a:rPr>
              <a:t>there.</a:t>
            </a:r>
          </a:p>
          <a:p>
            <a:r>
              <a:rPr lang="en-US" dirty="0" smtClean="0"/>
              <a:t>Flash-to-bang </a:t>
            </a:r>
            <a:r>
              <a:rPr lang="en-US" dirty="0"/>
              <a:t>method </a:t>
            </a:r>
          </a:p>
          <a:p>
            <a:r>
              <a:rPr lang="en-US" dirty="0"/>
              <a:t>30/30 </a:t>
            </a:r>
            <a:r>
              <a:rPr lang="en-US" dirty="0" smtClean="0"/>
              <a:t>rule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43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Environmental Heat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Exertion leads to </a:t>
            </a:r>
            <a:r>
              <a:rPr lang="en-US" dirty="0" smtClean="0">
                <a:latin typeface="+mn-lt"/>
                <a:ea typeface="+mn-ea"/>
                <a:cs typeface="+mn-cs"/>
              </a:rPr>
              <a:t>perspiration.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Perspiration </a:t>
            </a:r>
            <a:r>
              <a:rPr lang="en-US" dirty="0">
                <a:latin typeface="+mn-lt"/>
                <a:ea typeface="+mn-ea"/>
                <a:cs typeface="+mn-cs"/>
              </a:rPr>
              <a:t>(sweat) depletes the body of water, as does </a:t>
            </a:r>
            <a:r>
              <a:rPr lang="en-US" dirty="0" smtClean="0">
                <a:latin typeface="+mn-lt"/>
                <a:ea typeface="+mn-ea"/>
                <a:cs typeface="+mn-cs"/>
              </a:rPr>
              <a:t>urination.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If eliminated fluid is not replaced, dehydration will </a:t>
            </a:r>
            <a:r>
              <a:rPr lang="en-US" dirty="0" smtClean="0">
                <a:latin typeface="+mn-lt"/>
                <a:ea typeface="+mn-ea"/>
                <a:cs typeface="+mn-cs"/>
              </a:rPr>
              <a:t>result.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latin typeface="+mn-lt"/>
                <a:ea typeface="+mn-ea"/>
                <a:cs typeface="+mn-cs"/>
              </a:rPr>
              <a:t>rate at which perspiration evaporates is strongly </a:t>
            </a:r>
            <a:r>
              <a:rPr lang="en-US" dirty="0" smtClean="0">
                <a:latin typeface="+mn-lt"/>
                <a:ea typeface="+mn-ea"/>
                <a:cs typeface="+mn-cs"/>
              </a:rPr>
              <a:t>influenced by </a:t>
            </a:r>
            <a:r>
              <a:rPr lang="en-US" dirty="0" smtClean="0"/>
              <a:t>humidity.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7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Environmental Heat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4256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Humidity is the amount of moisture that is in the </a:t>
            </a:r>
            <a:r>
              <a:rPr lang="en-US" dirty="0" smtClean="0">
                <a:latin typeface="+mn-lt"/>
                <a:ea typeface="+mn-ea"/>
                <a:cs typeface="+mn-cs"/>
              </a:rPr>
              <a:t>air.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Relative humidity is </a:t>
            </a:r>
            <a:r>
              <a:rPr lang="en-US" dirty="0" smtClean="0">
                <a:latin typeface="+mn-lt"/>
                <a:ea typeface="+mn-ea"/>
                <a:cs typeface="+mn-cs"/>
              </a:rPr>
              <a:t>based </a:t>
            </a:r>
            <a:r>
              <a:rPr lang="en-US" dirty="0">
                <a:latin typeface="+mn-lt"/>
                <a:ea typeface="+mn-ea"/>
                <a:cs typeface="+mn-cs"/>
              </a:rPr>
              <a:t>on the difference between the amount of water vapor in the air and the maximum amount the air could contain at the same </a:t>
            </a:r>
            <a:r>
              <a:rPr lang="en-US" dirty="0" smtClean="0">
                <a:latin typeface="+mn-lt"/>
                <a:ea typeface="+mn-ea"/>
                <a:cs typeface="+mn-cs"/>
              </a:rPr>
              <a:t>temperature. 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Used </a:t>
            </a:r>
            <a:r>
              <a:rPr lang="en-US" dirty="0" smtClean="0">
                <a:latin typeface="+mn-lt"/>
                <a:ea typeface="+mn-ea"/>
                <a:cs typeface="+mn-cs"/>
              </a:rPr>
              <a:t>to </a:t>
            </a:r>
            <a:r>
              <a:rPr lang="en-US" dirty="0">
                <a:ea typeface="+mn-ea"/>
                <a:cs typeface="+mn-cs"/>
              </a:rPr>
              <a:t>calculate the Heat Index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01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Environmental Heat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Heat Index combines air temperature and humidity to determine how hot it actually </a:t>
            </a:r>
            <a:r>
              <a:rPr lang="en-US" dirty="0" smtClean="0">
                <a:latin typeface="+mn-lt"/>
                <a:ea typeface="+mn-ea"/>
                <a:cs typeface="+mn-cs"/>
              </a:rPr>
              <a:t>feels</a:t>
            </a:r>
          </a:p>
          <a:p>
            <a:r>
              <a:rPr lang="en-US" dirty="0" smtClean="0"/>
              <a:t>A </a:t>
            </a:r>
            <a:r>
              <a:rPr lang="en-US" dirty="0">
                <a:latin typeface="+mn-lt"/>
                <a:ea typeface="+mn-ea"/>
                <a:cs typeface="+mn-cs"/>
              </a:rPr>
              <a:t>psychrometer can be used to determine the relative </a:t>
            </a:r>
            <a:r>
              <a:rPr lang="en-US" dirty="0" smtClean="0"/>
              <a:t>humidity.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3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r>
              <a:rPr lang="en-US" altLang="en-US" dirty="0" smtClean="0"/>
              <a:t>Environmental Heat Stress</a:t>
            </a:r>
            <a:endParaRPr lang="en-US" altLang="en-US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Sunburn</a:t>
            </a:r>
          </a:p>
          <a:p>
            <a:pPr lvl="1"/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potential hazard for anyone who participates in outdoor activities without proper </a:t>
            </a:r>
            <a:r>
              <a:rPr lang="en-US" dirty="0" smtClean="0">
                <a:latin typeface="+mn-lt"/>
              </a:rPr>
              <a:t>protection</a:t>
            </a:r>
          </a:p>
          <a:p>
            <a:pPr lvl="1"/>
            <a:r>
              <a:rPr lang="en-US" dirty="0" smtClean="0">
                <a:latin typeface="+mn-lt"/>
              </a:rPr>
              <a:t>Caused </a:t>
            </a:r>
            <a:r>
              <a:rPr lang="en-US" dirty="0">
                <a:latin typeface="+mn-lt"/>
              </a:rPr>
              <a:t>by ultraviolet (UV) rays from the sun 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/>
              <a:t>C</a:t>
            </a:r>
            <a:r>
              <a:rPr lang="en-US" dirty="0" smtClean="0">
                <a:latin typeface="+mn-lt"/>
              </a:rPr>
              <a:t>an </a:t>
            </a:r>
            <a:r>
              <a:rPr lang="en-US" dirty="0">
                <a:latin typeface="+mn-lt"/>
              </a:rPr>
              <a:t>cause skin cancer and premature aging of the </a:t>
            </a:r>
            <a:r>
              <a:rPr lang="en-US" dirty="0" smtClean="0"/>
              <a:t>skin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Heat-Related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1944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 </a:t>
            </a:r>
            <a:r>
              <a:rPr lang="en-US" dirty="0">
                <a:latin typeface="+mn-lt"/>
                <a:ea typeface="+mn-ea"/>
                <a:cs typeface="+mn-cs"/>
              </a:rPr>
              <a:t>preventable sports </a:t>
            </a:r>
            <a:r>
              <a:rPr lang="en-US" dirty="0" smtClean="0">
                <a:latin typeface="+mn-lt"/>
                <a:ea typeface="+mn-ea"/>
                <a:cs typeface="+mn-cs"/>
              </a:rPr>
              <a:t>problem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An </a:t>
            </a:r>
            <a:r>
              <a:rPr lang="en-US" dirty="0"/>
              <a:t>accumulation of body heat that results when the body’s ability to cool itself is overwhelmed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6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580"/>
            <a:ext cx="7772400" cy="1219200"/>
          </a:xfrm>
        </p:spPr>
        <p:txBody>
          <a:bodyPr/>
          <a:lstStyle/>
          <a:p>
            <a:r>
              <a:rPr lang="en-US" sz="3800" dirty="0" smtClean="0"/>
              <a:t>Possible Causes of Heat-Related Illness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60416"/>
            <a:ext cx="3810000" cy="4114800"/>
          </a:xfrm>
        </p:spPr>
        <p:txBody>
          <a:bodyPr/>
          <a:lstStyle/>
          <a:p>
            <a:r>
              <a:rPr lang="en-US" sz="3000" dirty="0" smtClean="0">
                <a:latin typeface="+mn-lt"/>
                <a:ea typeface="+mn-ea"/>
                <a:cs typeface="+mn-cs"/>
              </a:rPr>
              <a:t>Inadequate </a:t>
            </a:r>
            <a:r>
              <a:rPr lang="en-US" sz="3000" dirty="0">
                <a:latin typeface="+mn-lt"/>
                <a:ea typeface="+mn-ea"/>
                <a:cs typeface="+mn-cs"/>
              </a:rPr>
              <a:t>heat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acclimatization</a:t>
            </a:r>
          </a:p>
          <a:p>
            <a:r>
              <a:rPr lang="en-US" sz="3000" dirty="0" smtClean="0">
                <a:latin typeface="+mn-lt"/>
                <a:ea typeface="+mn-ea"/>
                <a:cs typeface="+mn-cs"/>
              </a:rPr>
              <a:t>Inadequate </a:t>
            </a:r>
            <a:r>
              <a:rPr lang="en-US" sz="3000" dirty="0">
                <a:latin typeface="+mn-lt"/>
                <a:ea typeface="+mn-ea"/>
                <a:cs typeface="+mn-cs"/>
              </a:rPr>
              <a:t>fitness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level</a:t>
            </a:r>
          </a:p>
          <a:p>
            <a:r>
              <a:rPr lang="en-US" sz="3000" dirty="0" smtClean="0">
                <a:latin typeface="+mn-lt"/>
                <a:ea typeface="+mn-ea"/>
                <a:cs typeface="+mn-cs"/>
              </a:rPr>
              <a:t>Higher </a:t>
            </a:r>
            <a:r>
              <a:rPr lang="en-US" sz="3000" dirty="0">
                <a:latin typeface="+mn-lt"/>
                <a:ea typeface="+mn-ea"/>
                <a:cs typeface="+mn-cs"/>
              </a:rPr>
              <a:t>body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fat</a:t>
            </a:r>
          </a:p>
          <a:p>
            <a:r>
              <a:rPr lang="en-US" sz="3000" dirty="0" smtClean="0">
                <a:latin typeface="+mn-lt"/>
                <a:ea typeface="+mn-ea"/>
                <a:cs typeface="+mn-cs"/>
              </a:rPr>
              <a:t>Dehydration </a:t>
            </a:r>
          </a:p>
          <a:p>
            <a:r>
              <a:rPr lang="en-US" sz="3000" dirty="0" smtClean="0">
                <a:latin typeface="+mn-lt"/>
                <a:ea typeface="+mn-ea"/>
                <a:cs typeface="+mn-cs"/>
              </a:rPr>
              <a:t>Illness </a:t>
            </a:r>
            <a:r>
              <a:rPr lang="en-US" sz="3000" dirty="0">
                <a:latin typeface="+mn-lt"/>
                <a:ea typeface="+mn-ea"/>
                <a:cs typeface="+mn-cs"/>
              </a:rPr>
              <a:t>or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fever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60416"/>
            <a:ext cx="3810000" cy="4114800"/>
          </a:xfrm>
        </p:spPr>
        <p:txBody>
          <a:bodyPr/>
          <a:lstStyle/>
          <a:p>
            <a:r>
              <a:rPr lang="en-US" sz="3000" dirty="0" smtClean="0"/>
              <a:t>Salt deficiency</a:t>
            </a:r>
          </a:p>
          <a:p>
            <a:r>
              <a:rPr lang="en-US" sz="3000" dirty="0" smtClean="0"/>
              <a:t>Presence </a:t>
            </a:r>
            <a:r>
              <a:rPr lang="en-US" sz="3000" dirty="0"/>
              <a:t>of gastrointestinal </a:t>
            </a:r>
            <a:r>
              <a:rPr lang="en-US" sz="3000" dirty="0" smtClean="0"/>
              <a:t>distress</a:t>
            </a:r>
          </a:p>
          <a:p>
            <a:r>
              <a:rPr lang="en-US" sz="3000" dirty="0" smtClean="0"/>
              <a:t>Inadequate meals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21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62728"/>
            <a:ext cx="4038600" cy="4114800"/>
          </a:xfrm>
        </p:spPr>
        <p:txBody>
          <a:bodyPr/>
          <a:lstStyle/>
          <a:p>
            <a:r>
              <a:rPr lang="en-US" sz="3000" dirty="0" smtClean="0"/>
              <a:t>Insufficient energy intake</a:t>
            </a:r>
          </a:p>
          <a:p>
            <a:r>
              <a:rPr lang="en-US" sz="3000" dirty="0" smtClean="0"/>
              <a:t>Skin conditions</a:t>
            </a:r>
          </a:p>
          <a:p>
            <a:r>
              <a:rPr lang="en-US" sz="3000" dirty="0" smtClean="0"/>
              <a:t>Ingestion of medications or dietary supplements</a:t>
            </a:r>
          </a:p>
          <a:p>
            <a:r>
              <a:rPr lang="en-US" sz="3000" dirty="0" smtClean="0"/>
              <a:t>Overly motivated athletes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62728"/>
            <a:ext cx="3810000" cy="4114800"/>
          </a:xfrm>
        </p:spPr>
        <p:txBody>
          <a:bodyPr/>
          <a:lstStyle/>
          <a:p>
            <a:r>
              <a:rPr lang="en-US" sz="3000" dirty="0" smtClean="0"/>
              <a:t>Athletes reluctant to report problems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79580"/>
            <a:ext cx="7772400" cy="1219200"/>
          </a:xfrm>
        </p:spPr>
        <p:txBody>
          <a:bodyPr/>
          <a:lstStyle/>
          <a:p>
            <a:r>
              <a:rPr lang="en-US" sz="3800" dirty="0" smtClean="0"/>
              <a:t>Possible Causes of Heat-Related Illness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621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8064</TotalTime>
  <Words>948</Words>
  <Application>Microsoft Office PowerPoint</Application>
  <PresentationFormat>On-screen Show (4:3)</PresentationFormat>
  <Paragraphs>153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Clover PPT Template</vt:lpstr>
      <vt:lpstr>Chapter 8</vt:lpstr>
      <vt:lpstr>Environmental  Conditions Affecting Athletes</vt:lpstr>
      <vt:lpstr>Environmental Heat Stress</vt:lpstr>
      <vt:lpstr>Environmental Heat Stress</vt:lpstr>
      <vt:lpstr>Environmental Heat Stress</vt:lpstr>
      <vt:lpstr>Environmental Heat Stress</vt:lpstr>
      <vt:lpstr>Heat-Related Illness</vt:lpstr>
      <vt:lpstr>Possible Causes of Heat-Related Illness</vt:lpstr>
      <vt:lpstr>Possible Causes of Heat-Related Illness</vt:lpstr>
      <vt:lpstr>Heat-Related Illness</vt:lpstr>
      <vt:lpstr>Heat-Related Illness</vt:lpstr>
      <vt:lpstr>Guidelines for  Preventing Heat-Related Disorders </vt:lpstr>
      <vt:lpstr>Guidelines for  Preventing Heat-Related Disorders </vt:lpstr>
      <vt:lpstr>Guidelines for  Preventing Heat-Related Disorders </vt:lpstr>
      <vt:lpstr>Guidelines for  Preventing Heat-Related Disorders </vt:lpstr>
      <vt:lpstr>Guidelines for  Preventing Heat-Related Disorders </vt:lpstr>
      <vt:lpstr>Guidelines for  Preventing Heat-Related Disorders </vt:lpstr>
      <vt:lpstr>Guidelines for  Preventing Heat-Related Disorders </vt:lpstr>
      <vt:lpstr>Guidelines for  Preventing Heat-Related Disorders </vt:lpstr>
      <vt:lpstr>Guidelines for  Preventing Heat-Related Disorders </vt:lpstr>
      <vt:lpstr>Environmental Cold Stress</vt:lpstr>
      <vt:lpstr>Environmental Cold Stress</vt:lpstr>
      <vt:lpstr>Environmental Cold Stress</vt:lpstr>
      <vt:lpstr>Lightning</vt:lpstr>
      <vt:lpstr>Lightning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129</cp:revision>
  <dcterms:created xsi:type="dcterms:W3CDTF">2002-12-18T20:40:50Z</dcterms:created>
  <dcterms:modified xsi:type="dcterms:W3CDTF">2015-03-27T11:52:49Z</dcterms:modified>
</cp:coreProperties>
</file>