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515" r:id="rId2"/>
    <p:sldId id="530" r:id="rId3"/>
    <p:sldId id="494" r:id="rId4"/>
    <p:sldId id="529" r:id="rId5"/>
    <p:sldId id="497" r:id="rId6"/>
    <p:sldId id="517" r:id="rId7"/>
    <p:sldId id="498" r:id="rId8"/>
    <p:sldId id="518" r:id="rId9"/>
    <p:sldId id="519" r:id="rId10"/>
    <p:sldId id="531" r:id="rId11"/>
    <p:sldId id="500" r:id="rId12"/>
    <p:sldId id="520" r:id="rId13"/>
    <p:sldId id="501" r:id="rId14"/>
    <p:sldId id="521" r:id="rId15"/>
    <p:sldId id="532" r:id="rId16"/>
    <p:sldId id="502" r:id="rId17"/>
    <p:sldId id="522" r:id="rId18"/>
    <p:sldId id="504" r:id="rId19"/>
    <p:sldId id="505" r:id="rId20"/>
    <p:sldId id="506" r:id="rId21"/>
    <p:sldId id="508" r:id="rId22"/>
    <p:sldId id="509" r:id="rId23"/>
    <p:sldId id="525" r:id="rId24"/>
    <p:sldId id="510" r:id="rId25"/>
    <p:sldId id="511" r:id="rId26"/>
    <p:sldId id="526" r:id="rId27"/>
    <p:sldId id="533" r:id="rId28"/>
    <p:sldId id="514" r:id="rId29"/>
    <p:sldId id="52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0"/>
        <p:guide orient="horz" pos="1264"/>
        <p:guide orient="horz" pos="1440"/>
        <p:guide orient="horz" pos="449"/>
        <p:guide pos="2880"/>
        <p:guide pos="499"/>
        <p:guide pos="7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E7B14FB-4BF3-488C-AF07-E7CF5EFFDD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55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29372B3-A035-4B31-8322-F8C125E43F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426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D83E5-F877-4BD2-8F98-6DAFCDF2E68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8C4F4-1391-49F2-9B72-618EECDBBB94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05197-551D-46E5-98FD-3DDCB585B3AD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9D505-7B01-4B7C-8404-17B3A7490777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DC945-0A00-48E6-8311-523877236668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4E0CF-16E2-4C86-886E-19ADFEF82B90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235F6-555E-465E-B0F3-05E12A45634D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03CD1-82A5-4C75-AC0A-2DA657112F0D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55A85-DE08-4BAB-93A9-113A8C9666E6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2710B-BB9C-4242-A262-50815EDD3AEA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2E5C0-7CF1-4C0E-9F50-FECA1914B4C5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D0A65-0CE0-48C6-8A4B-18DC7089352F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06017-2013-47B6-970B-62C45FBD8CA1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F2C3C-2BED-4930-9B50-F79EB5A77E51}" type="slidenum">
              <a:rPr lang="en-US" altLang="en-US"/>
              <a:pPr/>
              <a:t>25</a:t>
            </a:fld>
            <a:endParaRPr lang="en-US" altLang="en-US" dirty="0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9AE31-8DEA-4136-A427-9ECDFCB1F80C}" type="slidenum">
              <a:rPr lang="en-US" altLang="en-US"/>
              <a:pPr/>
              <a:t>26</a:t>
            </a:fld>
            <a:endParaRPr lang="en-US" altLang="en-US" dirty="0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56FDB-E658-4FB1-A3E2-B71BC5E683B7}" type="slidenum">
              <a:rPr lang="en-US" altLang="en-US"/>
              <a:pPr/>
              <a:t>28</a:t>
            </a:fld>
            <a:endParaRPr lang="en-US" altLang="en-US" dirty="0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BD4FD-A2EC-406F-9788-27978D924162}" type="slidenum">
              <a:rPr lang="en-US" altLang="en-US"/>
              <a:pPr/>
              <a:t>29</a:t>
            </a:fld>
            <a:endParaRPr lang="en-US" altLang="en-US" dirty="0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EC9E7-4CF1-4CF7-BD08-05A336D3632A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55DE1-49E3-442C-9F0A-A6D08515E84D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2C95C-4C4B-456C-A38E-CA7F4ECE0AAE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65EB2-746E-4D88-8D3B-8F88F1AA805E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E0756-0513-485D-9DDF-2F9B7D2FA7E8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0EFF7-4BE8-4A62-96ED-1011472EDFFD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F00BF-814A-4801-84E7-D0EB71F6E098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49104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31779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8E002D-82E2-4CC2-B32C-1176FEF94C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368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708665-E1A9-4754-87F4-B783EC7B0C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132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24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2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45E1F9-1098-4443-8DA4-00065D4F2E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98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432B25-0BB7-4F5B-AE1B-C0F5615318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513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B68C5E-6774-44E8-927A-CCA84B8E35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391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268BE0-4B22-4AA3-A5E7-29272AACD5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751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CA351B-268E-44D4-942D-33A8DFEAFE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25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670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9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050925"/>
          </a:xfrm>
        </p:spPr>
        <p:txBody>
          <a:bodyPr/>
          <a:lstStyle/>
          <a:p>
            <a:r>
              <a:rPr lang="en-US" altLang="en-US" dirty="0"/>
              <a:t>Injuries to the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Controlling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32708"/>
            <a:ext cx="3810000" cy="4114800"/>
          </a:xfrm>
        </p:spPr>
        <p:txBody>
          <a:bodyPr/>
          <a:lstStyle/>
          <a:p>
            <a:r>
              <a:rPr lang="en-US" sz="3200" dirty="0" smtClean="0"/>
              <a:t>Pressure Points</a:t>
            </a:r>
          </a:p>
          <a:p>
            <a:pPr marL="674688" lvl="1" indent="-323850"/>
            <a:r>
              <a:rPr lang="en-US" sz="2800" dirty="0" smtClean="0"/>
              <a:t>Temporal artery</a:t>
            </a:r>
          </a:p>
          <a:p>
            <a:pPr marL="674688" lvl="1" indent="-323850"/>
            <a:r>
              <a:rPr lang="en-US" sz="2800" dirty="0" smtClean="0"/>
              <a:t>Carotid artery</a:t>
            </a:r>
          </a:p>
          <a:p>
            <a:pPr marL="674688" lvl="1" indent="-323850"/>
            <a:r>
              <a:rPr lang="en-US" sz="2800" dirty="0" smtClean="0"/>
              <a:t>Subclavian artery</a:t>
            </a:r>
          </a:p>
          <a:p>
            <a:pPr marL="674688" lvl="1" indent="-323850"/>
            <a:r>
              <a:rPr lang="en-US" sz="2800" dirty="0" smtClean="0"/>
              <a:t>Brachial artery</a:t>
            </a:r>
          </a:p>
          <a:p>
            <a:pPr marL="674688" lvl="1" indent="-323850"/>
            <a:r>
              <a:rPr lang="en-US" sz="2800" dirty="0" smtClean="0"/>
              <a:t>Ulnar artery</a:t>
            </a:r>
          </a:p>
          <a:p>
            <a:pPr marL="674688" lvl="1" indent="-323850"/>
            <a:r>
              <a:rPr lang="en-US" sz="2800" dirty="0" smtClean="0"/>
              <a:t>Iliac artery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7436" y="1932708"/>
            <a:ext cx="3810000" cy="4114800"/>
          </a:xfrm>
        </p:spPr>
        <p:txBody>
          <a:bodyPr/>
          <a:lstStyle/>
          <a:p>
            <a:endParaRPr lang="en-US" dirty="0" smtClean="0"/>
          </a:p>
          <a:p>
            <a:pPr lvl="1"/>
            <a:r>
              <a:rPr lang="en-US" sz="2800" dirty="0" smtClean="0"/>
              <a:t>Femoral artery</a:t>
            </a:r>
          </a:p>
          <a:p>
            <a:pPr lvl="1"/>
            <a:r>
              <a:rPr lang="en-US" sz="2800" dirty="0" smtClean="0"/>
              <a:t>Popliteal artery</a:t>
            </a:r>
          </a:p>
          <a:p>
            <a:pPr lvl="1"/>
            <a:r>
              <a:rPr lang="en-US" sz="2800" dirty="0" smtClean="0"/>
              <a:t>Dorsalis pedis artery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58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0344"/>
            <a:ext cx="7848600" cy="1371600"/>
          </a:xfrm>
        </p:spPr>
        <p:txBody>
          <a:bodyPr/>
          <a:lstStyle/>
          <a:p>
            <a:r>
              <a:rPr lang="en-US" altLang="en-US" sz="3800" dirty="0"/>
              <a:t>General </a:t>
            </a:r>
            <a:br>
              <a:rPr lang="en-US" altLang="en-US" sz="3800" dirty="0"/>
            </a:br>
            <a:r>
              <a:rPr lang="en-US" altLang="en-US" sz="3800" dirty="0"/>
              <a:t>Principles of Wound Care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8305800" cy="4114800"/>
          </a:xfrm>
        </p:spPr>
        <p:txBody>
          <a:bodyPr/>
          <a:lstStyle/>
          <a:p>
            <a:r>
              <a:rPr lang="en-US" altLang="en-US" dirty="0"/>
              <a:t>Always wear gloves when handling </a:t>
            </a:r>
            <a:r>
              <a:rPr lang="en-US" altLang="en-US" dirty="0" smtClean="0"/>
              <a:t>wounds.</a:t>
            </a:r>
            <a:endParaRPr lang="en-US" altLang="en-US" dirty="0"/>
          </a:p>
          <a:p>
            <a:r>
              <a:rPr lang="en-US" altLang="en-US" dirty="0"/>
              <a:t>Control any </a:t>
            </a:r>
            <a:r>
              <a:rPr lang="en-US" altLang="en-US" dirty="0" smtClean="0"/>
              <a:t>bleeding.</a:t>
            </a:r>
            <a:endParaRPr lang="en-US" altLang="en-US" dirty="0"/>
          </a:p>
          <a:p>
            <a:r>
              <a:rPr lang="en-US" altLang="en-US" dirty="0"/>
              <a:t>Cleanse </a:t>
            </a:r>
            <a:r>
              <a:rPr lang="en-US" altLang="en-US" dirty="0" smtClean="0"/>
              <a:t>the wound.</a:t>
            </a:r>
          </a:p>
          <a:p>
            <a:r>
              <a:rPr lang="en-US" altLang="en-US" dirty="0" smtClean="0"/>
              <a:t>Immobilize the injured part.</a:t>
            </a:r>
          </a:p>
          <a:p>
            <a:r>
              <a:rPr lang="en-US" altLang="en-US" dirty="0" smtClean="0"/>
              <a:t>Apply ice (except for snakebite).</a:t>
            </a:r>
          </a:p>
          <a:p>
            <a:r>
              <a:rPr lang="en-US" altLang="en-US" dirty="0" smtClean="0"/>
              <a:t>Handle the wound gently.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Have a physician rule out infections.</a:t>
            </a:r>
          </a:p>
          <a:p>
            <a:pPr lvl="1" indent="-363538"/>
            <a:r>
              <a:rPr lang="en-US" altLang="en-US" dirty="0" smtClean="0"/>
              <a:t>MRSA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0344"/>
            <a:ext cx="7848600" cy="1371600"/>
          </a:xfrm>
        </p:spPr>
        <p:txBody>
          <a:bodyPr/>
          <a:lstStyle/>
          <a:p>
            <a:r>
              <a:rPr lang="en-US" altLang="en-US" sz="3800" dirty="0"/>
              <a:t>General </a:t>
            </a:r>
            <a:br>
              <a:rPr lang="en-US" altLang="en-US" sz="3800" dirty="0"/>
            </a:br>
            <a:r>
              <a:rPr lang="en-US" altLang="en-US" sz="3800" dirty="0"/>
              <a:t>Principles of Wound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70344"/>
            <a:ext cx="7848600" cy="1371600"/>
          </a:xfrm>
        </p:spPr>
        <p:txBody>
          <a:bodyPr/>
          <a:lstStyle/>
          <a:p>
            <a:r>
              <a:rPr lang="en-US" altLang="en-US" sz="3800" dirty="0"/>
              <a:t>Guidelines for</a:t>
            </a:r>
            <a:br>
              <a:rPr lang="en-US" altLang="en-US" sz="3800" dirty="0"/>
            </a:br>
            <a:r>
              <a:rPr lang="en-US" altLang="en-US" sz="3800" dirty="0"/>
              <a:t> Applying Bandages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3733800"/>
          </a:xfrm>
        </p:spPr>
        <p:txBody>
          <a:bodyPr/>
          <a:lstStyle/>
          <a:p>
            <a:r>
              <a:rPr lang="en-US" altLang="en-US" dirty="0"/>
              <a:t>Always remove </a:t>
            </a:r>
            <a:r>
              <a:rPr lang="en-US" dirty="0">
                <a:latin typeface="+mn-lt"/>
                <a:ea typeface="+mn-ea"/>
                <a:cs typeface="+mn-cs"/>
              </a:rPr>
              <a:t>rings, watches, or bracelets from the patient if dressing a hand or </a:t>
            </a:r>
            <a:r>
              <a:rPr lang="en-US" dirty="0" smtClean="0"/>
              <a:t>wrist.</a:t>
            </a:r>
            <a:endParaRPr lang="en-US" altLang="en-US" dirty="0"/>
          </a:p>
          <a:p>
            <a:r>
              <a:rPr lang="en-US" altLang="en-US" dirty="0" smtClean="0"/>
              <a:t>Try to leave </a:t>
            </a:r>
            <a:r>
              <a:rPr lang="en-US" altLang="en-US" dirty="0"/>
              <a:t>fingers and toes exposed to </a:t>
            </a:r>
            <a:r>
              <a:rPr lang="en-US" altLang="en-US" dirty="0" smtClean="0"/>
              <a:t>check on circulation </a:t>
            </a:r>
            <a:r>
              <a:rPr lang="en-US" altLang="en-US" dirty="0"/>
              <a:t>and </a:t>
            </a:r>
            <a:r>
              <a:rPr lang="en-US" altLang="en-US" dirty="0" smtClean="0"/>
              <a:t>sensation.</a:t>
            </a:r>
            <a:endParaRPr lang="en-US" altLang="en-US" dirty="0"/>
          </a:p>
          <a:p>
            <a:r>
              <a:rPr lang="en-US" altLang="en-US" dirty="0"/>
              <a:t>Use sterile </a:t>
            </a:r>
            <a:r>
              <a:rPr lang="en-US" altLang="en-US" dirty="0" smtClean="0"/>
              <a:t>material.</a:t>
            </a:r>
            <a:endParaRPr lang="en-US" altLang="en-US" dirty="0"/>
          </a:p>
          <a:p>
            <a:r>
              <a:rPr lang="en-US" altLang="en-US" dirty="0"/>
              <a:t>Control any </a:t>
            </a:r>
            <a:r>
              <a:rPr lang="en-US" altLang="en-US" dirty="0" smtClean="0"/>
              <a:t>bleeding.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3886200"/>
          </a:xfrm>
        </p:spPr>
        <p:txBody>
          <a:bodyPr/>
          <a:lstStyle/>
          <a:p>
            <a:r>
              <a:rPr lang="en-US" altLang="en-US" dirty="0"/>
              <a:t>Open the dressing </a:t>
            </a:r>
            <a:r>
              <a:rPr lang="en-US" altLang="en-US" dirty="0" smtClean="0"/>
              <a:t>package using sterile technique.</a:t>
            </a:r>
            <a:endParaRPr lang="en-US" altLang="en-US" dirty="0"/>
          </a:p>
          <a:p>
            <a:pPr marL="757238" lvl="1" indent="-396875"/>
            <a:r>
              <a:rPr lang="en-US" altLang="en-US" dirty="0" smtClean="0"/>
              <a:t>Touch </a:t>
            </a:r>
            <a:r>
              <a:rPr lang="en-US" altLang="en-US" dirty="0"/>
              <a:t>only the </a:t>
            </a:r>
            <a:r>
              <a:rPr lang="en-US" altLang="en-US" dirty="0" smtClean="0"/>
              <a:t>corners.</a:t>
            </a:r>
            <a:endParaRPr lang="en-US" altLang="en-US" dirty="0"/>
          </a:p>
          <a:p>
            <a:r>
              <a:rPr lang="en-US" altLang="en-US" dirty="0"/>
              <a:t>Cover </a:t>
            </a:r>
            <a:r>
              <a:rPr lang="en-US" altLang="en-US" dirty="0" smtClean="0"/>
              <a:t>the entire wound.</a:t>
            </a:r>
            <a:endParaRPr lang="en-US" altLang="en-US" dirty="0"/>
          </a:p>
          <a:p>
            <a:r>
              <a:rPr lang="en-US" altLang="en-US" dirty="0"/>
              <a:t>Apply </a:t>
            </a:r>
            <a:r>
              <a:rPr lang="en-US" altLang="en-US" dirty="0" smtClean="0"/>
              <a:t>bandage </a:t>
            </a:r>
            <a:r>
              <a:rPr lang="en-US" altLang="en-US" dirty="0"/>
              <a:t>snugly but not too </a:t>
            </a:r>
            <a:r>
              <a:rPr lang="en-US" altLang="en-US" dirty="0" smtClean="0"/>
              <a:t>tightly</a:t>
            </a:r>
          </a:p>
          <a:p>
            <a:pPr marL="757238" lvl="1" indent="-396875"/>
            <a:r>
              <a:rPr lang="en-US" altLang="en-US" dirty="0" smtClean="0"/>
              <a:t>Check for circulation.</a:t>
            </a:r>
            <a:endParaRPr lang="en-US" altLang="en-US" dirty="0"/>
          </a:p>
          <a:p>
            <a:r>
              <a:rPr lang="en-US" altLang="en-US" dirty="0"/>
              <a:t>Secure all loose ends with </a:t>
            </a:r>
            <a:r>
              <a:rPr lang="en-US" altLang="en-US" dirty="0" smtClean="0"/>
              <a:t>tape.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70344"/>
            <a:ext cx="7848600" cy="1371600"/>
          </a:xfrm>
        </p:spPr>
        <p:txBody>
          <a:bodyPr/>
          <a:lstStyle/>
          <a:p>
            <a:r>
              <a:rPr lang="en-US" altLang="en-US" sz="3800" dirty="0"/>
              <a:t>Guidelines for</a:t>
            </a:r>
            <a:br>
              <a:rPr lang="en-US" altLang="en-US" sz="3800" dirty="0"/>
            </a:br>
            <a:r>
              <a:rPr lang="en-US" altLang="en-US" sz="3800" dirty="0"/>
              <a:t> Applying Bandages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Put the bandage on in the position in which it is to </a:t>
            </a:r>
            <a:r>
              <a:rPr lang="en-US" dirty="0" smtClean="0">
                <a:latin typeface="+mn-lt"/>
                <a:ea typeface="+mn-ea"/>
                <a:cs typeface="+mn-cs"/>
              </a:rPr>
              <a:t>remain.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Ask the patient how the dressing feels. </a:t>
            </a:r>
            <a:r>
              <a:rPr lang="en-US" dirty="0" smtClean="0">
                <a:latin typeface="+mn-lt"/>
                <a:ea typeface="+mn-ea"/>
                <a:cs typeface="+mn-cs"/>
              </a:rPr>
              <a:t>	If </a:t>
            </a:r>
            <a:r>
              <a:rPr lang="en-US" dirty="0">
                <a:latin typeface="+mn-lt"/>
                <a:ea typeface="+mn-ea"/>
                <a:cs typeface="+mn-cs"/>
              </a:rPr>
              <a:t>it is uncomfortable, rearrange it.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Stay within </a:t>
            </a:r>
            <a:r>
              <a:rPr lang="en-US" dirty="0" smtClean="0">
                <a:latin typeface="+mn-lt"/>
                <a:ea typeface="+mn-ea"/>
                <a:cs typeface="+mn-cs"/>
              </a:rPr>
              <a:t>OSHA guidelines. </a:t>
            </a:r>
          </a:p>
          <a:p>
            <a:r>
              <a:rPr lang="en-US" dirty="0" smtClean="0"/>
              <a:t>Provide the patient with instructions for wound care.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70344"/>
            <a:ext cx="7848600" cy="1371600"/>
          </a:xfrm>
        </p:spPr>
        <p:txBody>
          <a:bodyPr/>
          <a:lstStyle/>
          <a:p>
            <a:r>
              <a:rPr lang="en-US" altLang="en-US" sz="3800" dirty="0"/>
              <a:t>Guidelines for</a:t>
            </a:r>
            <a:br>
              <a:rPr lang="en-US" altLang="en-US" sz="3800" dirty="0"/>
            </a:br>
            <a:r>
              <a:rPr lang="en-US" altLang="en-US" sz="3800" dirty="0"/>
              <a:t> Applying Bandages</a:t>
            </a:r>
          </a:p>
        </p:txBody>
      </p:sp>
    </p:spTree>
    <p:extLst>
      <p:ext uri="{BB962C8B-B14F-4D97-AF65-F5344CB8AC3E}">
        <p14:creationId xmlns:p14="http://schemas.microsoft.com/office/powerpoint/2010/main" val="15123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892"/>
            <a:ext cx="7772400" cy="1295400"/>
          </a:xfrm>
        </p:spPr>
        <p:txBody>
          <a:bodyPr/>
          <a:lstStyle/>
          <a:p>
            <a:r>
              <a:rPr lang="en-US" altLang="en-US" sz="3800" dirty="0"/>
              <a:t>Superficial </a:t>
            </a:r>
            <a:br>
              <a:rPr lang="en-US" altLang="en-US" sz="3800" dirty="0"/>
            </a:br>
            <a:r>
              <a:rPr lang="en-US" altLang="en-US" sz="3800" dirty="0"/>
              <a:t>Injuries to Soft Tissues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0386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Involve </a:t>
            </a:r>
            <a:r>
              <a:rPr lang="en-US" dirty="0"/>
              <a:t>damage to one or more of the tissues surrounding the bones and joints</a:t>
            </a:r>
            <a:endParaRPr lang="en-US" altLang="en-US" dirty="0" smtClean="0"/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Can </a:t>
            </a:r>
            <a:r>
              <a:rPr lang="en-US" dirty="0">
                <a:latin typeface="+mn-lt"/>
                <a:ea typeface="+mn-ea"/>
                <a:cs typeface="+mn-cs"/>
              </a:rPr>
              <a:t>involve the skin, fascia, cartilage, muscles, tendons, ligaments, veins, or </a:t>
            </a:r>
            <a:r>
              <a:rPr lang="en-US" dirty="0" smtClean="0">
                <a:latin typeface="+mn-lt"/>
                <a:ea typeface="+mn-ea"/>
                <a:cs typeface="+mn-cs"/>
              </a:rPr>
              <a:t>arteries</a:t>
            </a:r>
          </a:p>
          <a:p>
            <a:r>
              <a:rPr lang="en-US" altLang="en-US" dirty="0" smtClean="0"/>
              <a:t>Wounds are open or closed.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932708"/>
            <a:ext cx="3810000" cy="4114800"/>
          </a:xfrm>
        </p:spPr>
        <p:txBody>
          <a:bodyPr/>
          <a:lstStyle/>
          <a:p>
            <a:r>
              <a:rPr lang="en-US" altLang="en-US" sz="3200" dirty="0" smtClean="0"/>
              <a:t>Abrasions</a:t>
            </a:r>
          </a:p>
          <a:p>
            <a:r>
              <a:rPr lang="en-US" altLang="en-US" sz="3200" dirty="0" smtClean="0"/>
              <a:t>Lacerations</a:t>
            </a:r>
          </a:p>
          <a:p>
            <a:r>
              <a:rPr lang="en-US" altLang="en-US" sz="3200" dirty="0" smtClean="0"/>
              <a:t>Avulsions </a:t>
            </a:r>
          </a:p>
          <a:p>
            <a:r>
              <a:rPr lang="en-US" altLang="en-US" sz="3200" dirty="0" smtClean="0"/>
              <a:t>Puncture Wounds</a:t>
            </a:r>
          </a:p>
          <a:p>
            <a:r>
              <a:rPr lang="en-US" altLang="en-US" sz="3200" dirty="0" smtClean="0"/>
              <a:t>Incisions</a:t>
            </a:r>
          </a:p>
          <a:p>
            <a:r>
              <a:rPr lang="en-US" altLang="en-US" sz="3200" dirty="0" smtClean="0"/>
              <a:t>Avulsions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932708"/>
            <a:ext cx="3810000" cy="4114800"/>
          </a:xfrm>
        </p:spPr>
        <p:txBody>
          <a:bodyPr/>
          <a:lstStyle/>
          <a:p>
            <a:r>
              <a:rPr lang="en-US" altLang="en-US" sz="3200" dirty="0" smtClean="0"/>
              <a:t>Calluses </a:t>
            </a:r>
          </a:p>
          <a:p>
            <a:r>
              <a:rPr lang="en-US" altLang="en-US" sz="3200" dirty="0" smtClean="0"/>
              <a:t>Blisters </a:t>
            </a:r>
          </a:p>
          <a:p>
            <a:r>
              <a:rPr lang="en-US" sz="3200" dirty="0" smtClean="0"/>
              <a:t>Bites and Stings</a:t>
            </a:r>
          </a:p>
          <a:p>
            <a:r>
              <a:rPr lang="en-US" sz="3200" dirty="0" smtClean="0"/>
              <a:t>Hematomas</a:t>
            </a:r>
          </a:p>
          <a:p>
            <a:r>
              <a:rPr lang="en-US" sz="3200" dirty="0" smtClean="0"/>
              <a:t>Contusions</a:t>
            </a:r>
          </a:p>
          <a:p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892"/>
            <a:ext cx="7772400" cy="1295400"/>
          </a:xfrm>
        </p:spPr>
        <p:txBody>
          <a:bodyPr/>
          <a:lstStyle/>
          <a:p>
            <a:r>
              <a:rPr lang="en-US" altLang="en-US" sz="3800" dirty="0"/>
              <a:t>Superficial </a:t>
            </a:r>
            <a:br>
              <a:rPr lang="en-US" altLang="en-US" sz="3800" dirty="0"/>
            </a:br>
            <a:r>
              <a:rPr lang="en-US" altLang="en-US" sz="3800" dirty="0"/>
              <a:t>Injuries to Soft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The Muscular </a:t>
            </a:r>
            <a:r>
              <a:rPr lang="en-US" altLang="en-US" dirty="0"/>
              <a:t>System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Composed of over 600 </a:t>
            </a:r>
            <a:r>
              <a:rPr lang="en-US" altLang="en-US" dirty="0"/>
              <a:t>muscles </a:t>
            </a:r>
            <a:endParaRPr lang="en-US" altLang="en-US" dirty="0" smtClean="0"/>
          </a:p>
          <a:p>
            <a:r>
              <a:rPr lang="en-US" altLang="en-US" dirty="0" smtClean="0"/>
              <a:t>Muscles are made </a:t>
            </a:r>
            <a:r>
              <a:rPr lang="en-US" altLang="en-US" dirty="0"/>
              <a:t>up of bundles of tiny contractile muscle </a:t>
            </a:r>
            <a:r>
              <a:rPr lang="en-US" altLang="en-US" dirty="0" smtClean="0"/>
              <a:t>fibers.</a:t>
            </a:r>
            <a:endParaRPr lang="en-US" altLang="en-US" dirty="0"/>
          </a:p>
          <a:p>
            <a:pPr lvl="1" indent="-373063"/>
            <a:r>
              <a:rPr lang="en-US" altLang="en-US" dirty="0"/>
              <a:t>Held together by connective tissue </a:t>
            </a:r>
          </a:p>
          <a:p>
            <a:r>
              <a:rPr lang="en-US" altLang="en-US" dirty="0"/>
              <a:t>Fibers initiate movement when they are stimulated by nerve </a:t>
            </a:r>
            <a:r>
              <a:rPr lang="en-US" altLang="en-US" dirty="0" smtClean="0"/>
              <a:t>endings.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Types of Movement</a:t>
            </a:r>
            <a:endParaRPr lang="en-US" altLang="en-US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32708"/>
            <a:ext cx="3810000" cy="4114800"/>
          </a:xfrm>
        </p:spPr>
        <p:txBody>
          <a:bodyPr/>
          <a:lstStyle/>
          <a:p>
            <a:r>
              <a:rPr lang="en-US" altLang="en-US" sz="3200" dirty="0" smtClean="0"/>
              <a:t>Rotation</a:t>
            </a:r>
          </a:p>
          <a:p>
            <a:r>
              <a:rPr lang="en-US" altLang="en-US" sz="3200" dirty="0" smtClean="0"/>
              <a:t>Adduction</a:t>
            </a:r>
          </a:p>
          <a:p>
            <a:r>
              <a:rPr lang="en-US" altLang="en-US" sz="3200" dirty="0" smtClean="0"/>
              <a:t>Abduction</a:t>
            </a:r>
          </a:p>
          <a:p>
            <a:r>
              <a:rPr lang="en-US" altLang="en-US" sz="3200" dirty="0" smtClean="0"/>
              <a:t>Extension</a:t>
            </a:r>
            <a:endParaRPr lang="en-US" altLang="en-US" sz="3200" dirty="0"/>
          </a:p>
          <a:p>
            <a:r>
              <a:rPr lang="en-US" altLang="en-US" sz="3200" dirty="0" smtClean="0"/>
              <a:t>Plantar flexion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932708"/>
            <a:ext cx="3810000" cy="4114800"/>
          </a:xfrm>
        </p:spPr>
        <p:txBody>
          <a:bodyPr/>
          <a:lstStyle/>
          <a:p>
            <a:r>
              <a:rPr lang="en-US" altLang="en-US" sz="3200" dirty="0" smtClean="0"/>
              <a:t>Palmar flexion</a:t>
            </a:r>
          </a:p>
          <a:p>
            <a:r>
              <a:rPr lang="en-US" altLang="en-US" sz="3200" dirty="0" smtClean="0"/>
              <a:t>Dorsiflexion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Eversion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Inversion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Types of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32708"/>
            <a:ext cx="3810000" cy="4114800"/>
          </a:xfrm>
        </p:spPr>
        <p:txBody>
          <a:bodyPr/>
          <a:lstStyle/>
          <a:p>
            <a:r>
              <a:rPr lang="en-US" sz="3200" dirty="0" smtClean="0"/>
              <a:t>Cuts</a:t>
            </a:r>
          </a:p>
          <a:p>
            <a:r>
              <a:rPr lang="en-US" sz="3200" dirty="0" smtClean="0"/>
              <a:t>Abrasions</a:t>
            </a:r>
          </a:p>
          <a:p>
            <a:r>
              <a:rPr lang="en-US" sz="3200" dirty="0" smtClean="0"/>
              <a:t>Contusions</a:t>
            </a:r>
          </a:p>
          <a:p>
            <a:r>
              <a:rPr lang="en-US" sz="3200" dirty="0" smtClean="0"/>
              <a:t>Muscle strains</a:t>
            </a:r>
          </a:p>
          <a:p>
            <a:r>
              <a:rPr lang="en-US" sz="3200" dirty="0" smtClean="0"/>
              <a:t>Ligament strains</a:t>
            </a:r>
          </a:p>
          <a:p>
            <a:r>
              <a:rPr lang="en-US" sz="3200" dirty="0" smtClean="0"/>
              <a:t>Inflammation of the tendons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932708"/>
            <a:ext cx="3810000" cy="4114800"/>
          </a:xfrm>
        </p:spPr>
        <p:txBody>
          <a:bodyPr/>
          <a:lstStyle/>
          <a:p>
            <a:r>
              <a:rPr lang="en-US" sz="3200" dirty="0" smtClean="0"/>
              <a:t>Joint dislocations</a:t>
            </a:r>
          </a:p>
          <a:p>
            <a:r>
              <a:rPr lang="en-US" sz="3200" dirty="0" smtClean="0"/>
              <a:t>Fractures</a:t>
            </a:r>
          </a:p>
          <a:p>
            <a:r>
              <a:rPr lang="en-US" sz="3200" dirty="0" smtClean="0"/>
              <a:t>Injuries to specific organs</a:t>
            </a:r>
          </a:p>
          <a:p>
            <a:r>
              <a:rPr lang="en-US" sz="3200" dirty="0" smtClean="0"/>
              <a:t>Overuse injuries of the limbs and joints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Types of Muscle Tissue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46075" indent="-346075"/>
            <a:r>
              <a:rPr lang="en-US" altLang="en-US" dirty="0" smtClean="0"/>
              <a:t>Cardiac muscle</a:t>
            </a:r>
            <a:endParaRPr lang="en-US" altLang="en-US" dirty="0"/>
          </a:p>
          <a:p>
            <a:pPr marL="785813" lvl="1" indent="-406400">
              <a:buFont typeface="Tahoma" charset="0"/>
              <a:buChar char="–"/>
            </a:pPr>
            <a:r>
              <a:rPr lang="en-US" altLang="en-US" dirty="0" smtClean="0"/>
              <a:t>Makes </a:t>
            </a:r>
            <a:r>
              <a:rPr lang="en-US" altLang="en-US" dirty="0"/>
              <a:t>up the walls of the </a:t>
            </a:r>
            <a:r>
              <a:rPr lang="en-US" altLang="en-US" dirty="0" smtClean="0"/>
              <a:t>heart</a:t>
            </a:r>
          </a:p>
          <a:p>
            <a:pPr marL="346075" indent="-346075"/>
            <a:r>
              <a:rPr lang="en-US" altLang="en-US" dirty="0" smtClean="0"/>
              <a:t>Smooth </a:t>
            </a:r>
            <a:r>
              <a:rPr lang="en-US" altLang="en-US" dirty="0"/>
              <a:t>(visceral</a:t>
            </a:r>
            <a:r>
              <a:rPr lang="en-US" altLang="en-US" dirty="0" smtClean="0"/>
              <a:t>) muscle</a:t>
            </a:r>
            <a:endParaRPr lang="en-US" altLang="en-US" dirty="0"/>
          </a:p>
          <a:p>
            <a:pPr marL="812800" lvl="1" indent="-442913"/>
            <a:r>
              <a:rPr lang="en-US" altLang="en-US" dirty="0"/>
              <a:t>Found throughout the body in the internal </a:t>
            </a:r>
            <a:r>
              <a:rPr lang="en-US" altLang="en-US" dirty="0" smtClean="0"/>
              <a:t>organs</a:t>
            </a:r>
          </a:p>
          <a:p>
            <a:pPr marL="346075" indent="-346075"/>
            <a:r>
              <a:rPr lang="en-US" altLang="en-US" dirty="0" smtClean="0"/>
              <a:t>Skeletal (striated) muscle</a:t>
            </a:r>
          </a:p>
          <a:p>
            <a:pPr marL="831850" lvl="1" indent="-461963">
              <a:buFont typeface="Tahoma" charset="0"/>
              <a:buChar char="–"/>
            </a:pPr>
            <a:r>
              <a:rPr lang="en-US" altLang="en-US" dirty="0" smtClean="0"/>
              <a:t>Attached to bones and produce movement upon command from brain</a:t>
            </a:r>
          </a:p>
          <a:p>
            <a:pPr marL="1025525" lvl="1" indent="-333375">
              <a:buFont typeface="Tahoma" charset="0"/>
              <a:buChar char="–"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Injuries to the Muscle Tissue</a:t>
            </a:r>
            <a:endParaRPr lang="en-US" alt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Muscle </a:t>
            </a:r>
            <a:r>
              <a:rPr lang="en-US" altLang="en-US" dirty="0" smtClean="0"/>
              <a:t>strain</a:t>
            </a:r>
          </a:p>
          <a:p>
            <a:pPr marL="711200" lvl="1" indent="-350838"/>
            <a:r>
              <a:rPr lang="en-US" dirty="0" smtClean="0"/>
              <a:t>An </a:t>
            </a:r>
            <a:r>
              <a:rPr lang="en-US" dirty="0" smtClean="0">
                <a:latin typeface="+mn-lt"/>
              </a:rPr>
              <a:t>overstretching </a:t>
            </a:r>
            <a:r>
              <a:rPr lang="en-US" dirty="0"/>
              <a:t>or tearing of the muscles and/or adjacent tissues</a:t>
            </a:r>
            <a:endParaRPr lang="en-US" altLang="en-US" dirty="0"/>
          </a:p>
          <a:p>
            <a:r>
              <a:rPr lang="en-US" altLang="en-US" dirty="0"/>
              <a:t>Myositis </a:t>
            </a:r>
            <a:r>
              <a:rPr lang="en-US" altLang="en-US" dirty="0" smtClean="0"/>
              <a:t>ossificans</a:t>
            </a:r>
          </a:p>
          <a:p>
            <a:pPr marL="711200" lvl="1" indent="-350838"/>
            <a:r>
              <a:rPr lang="en-US" dirty="0" smtClean="0">
                <a:latin typeface="+mn-lt"/>
              </a:rPr>
              <a:t>A condition </a:t>
            </a:r>
            <a:r>
              <a:rPr lang="en-US" dirty="0"/>
              <a:t>in which calcium is produced within the muscle after a blow</a:t>
            </a:r>
            <a:endParaRPr lang="en-US" altLang="en-US" dirty="0"/>
          </a:p>
          <a:p>
            <a:r>
              <a:rPr lang="en-US" altLang="en-US" dirty="0" smtClean="0"/>
              <a:t>Tendonitis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pPr marL="711200" lvl="1" indent="-350838"/>
            <a:r>
              <a:rPr lang="en-US" dirty="0" smtClean="0">
                <a:latin typeface="+mn-lt"/>
                <a:ea typeface="+mn-ea"/>
                <a:cs typeface="+mn-cs"/>
              </a:rPr>
              <a:t>Inflammation </a:t>
            </a:r>
            <a:r>
              <a:rPr lang="en-US" dirty="0">
                <a:ea typeface="+mn-ea"/>
                <a:cs typeface="+mn-cs"/>
              </a:rPr>
              <a:t>of the tendon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The Joints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pPr marL="395288" indent="-395288"/>
            <a:r>
              <a:rPr lang="en-US" altLang="en-US" dirty="0" smtClean="0"/>
              <a:t>Allow movement according to their range of motion. Three categories:</a:t>
            </a:r>
            <a:endParaRPr lang="en-US" altLang="en-US" dirty="0"/>
          </a:p>
          <a:p>
            <a:pPr marL="887413" lvl="1" indent="-517525">
              <a:buFontTx/>
              <a:buAutoNum type="arabicPeriod"/>
            </a:pPr>
            <a:r>
              <a:rPr lang="en-US" altLang="en-US" dirty="0"/>
              <a:t>Fibrous</a:t>
            </a:r>
          </a:p>
          <a:p>
            <a:pPr marL="1376363" lvl="2" indent="-471488">
              <a:buFontTx/>
              <a:buChar char="–"/>
            </a:pPr>
            <a:r>
              <a:rPr lang="en-US" altLang="en-US" dirty="0"/>
              <a:t>Immovable joints </a:t>
            </a:r>
            <a:r>
              <a:rPr lang="en-US" altLang="en-US" dirty="0" smtClean="0"/>
              <a:t>including </a:t>
            </a:r>
            <a:r>
              <a:rPr lang="en-US" altLang="en-US" dirty="0"/>
              <a:t>bones of </a:t>
            </a:r>
            <a:r>
              <a:rPr lang="en-US" altLang="en-US" dirty="0" smtClean="0"/>
              <a:t>the cranium, or skull</a:t>
            </a:r>
            <a:endParaRPr lang="en-US" altLang="en-US" dirty="0"/>
          </a:p>
          <a:p>
            <a:pPr marL="887413" lvl="1" indent="-517525">
              <a:buFontTx/>
              <a:buAutoNum type="arabicPeriod"/>
            </a:pPr>
            <a:r>
              <a:rPr lang="en-US" altLang="en-US" dirty="0"/>
              <a:t>Cartilaginous</a:t>
            </a:r>
          </a:p>
          <a:p>
            <a:pPr marL="1376363" lvl="2" indent="-471488">
              <a:buFontTx/>
              <a:buChar char="–"/>
            </a:pPr>
            <a:r>
              <a:rPr lang="en-US" altLang="en-US" dirty="0"/>
              <a:t>Slightly </a:t>
            </a:r>
            <a:r>
              <a:rPr lang="en-US" altLang="en-US" dirty="0" smtClean="0"/>
              <a:t>moveable</a:t>
            </a:r>
          </a:p>
          <a:p>
            <a:pPr marL="1376363" lvl="2" indent="-471488">
              <a:buFontTx/>
              <a:buChar char="–"/>
            </a:pPr>
            <a:r>
              <a:rPr lang="en-US" altLang="en-US" dirty="0" smtClean="0"/>
              <a:t>Includes </a:t>
            </a:r>
            <a:r>
              <a:rPr lang="en-US" altLang="en-US" dirty="0"/>
              <a:t>vertebra </a:t>
            </a:r>
            <a:r>
              <a:rPr lang="en-US" altLang="en-US" dirty="0" smtClean="0"/>
              <a:t>in the spine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The Joints</a:t>
            </a:r>
          </a:p>
        </p:txBody>
      </p:sp>
      <p:sp>
        <p:nvSpPr>
          <p:cNvPr id="64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pPr marL="339725" indent="-339725"/>
            <a:r>
              <a:rPr lang="en-US" altLang="en-US" dirty="0"/>
              <a:t>Three </a:t>
            </a:r>
            <a:r>
              <a:rPr lang="en-US" altLang="en-US" dirty="0" smtClean="0"/>
              <a:t>categories, continued:</a:t>
            </a:r>
            <a:endParaRPr lang="en-US" altLang="en-US" dirty="0"/>
          </a:p>
          <a:p>
            <a:pPr marL="839788" lvl="1" indent="-469900">
              <a:buFontTx/>
              <a:buNone/>
            </a:pPr>
            <a:r>
              <a:rPr lang="en-US" altLang="en-US" dirty="0"/>
              <a:t>3.  Synovial</a:t>
            </a:r>
          </a:p>
          <a:p>
            <a:pPr marL="1311275" lvl="2" indent="-423863">
              <a:buFontTx/>
              <a:buChar char="–"/>
            </a:pPr>
            <a:r>
              <a:rPr lang="en-US" altLang="en-US" dirty="0"/>
              <a:t>Freely </a:t>
            </a:r>
            <a:r>
              <a:rPr lang="en-US" altLang="en-US" dirty="0" smtClean="0"/>
              <a:t>moveable</a:t>
            </a:r>
          </a:p>
          <a:p>
            <a:pPr marL="1311275" lvl="2" indent="-423863">
              <a:buFontTx/>
              <a:buChar char="–"/>
            </a:pPr>
            <a:r>
              <a:rPr lang="en-US" altLang="en-US" dirty="0" smtClean="0"/>
              <a:t>Includes the </a:t>
            </a:r>
            <a:r>
              <a:rPr lang="en-US" altLang="en-US" dirty="0"/>
              <a:t>elbow, knee, </a:t>
            </a:r>
            <a:r>
              <a:rPr lang="en-US" altLang="en-US" dirty="0" smtClean="0"/>
              <a:t>fingers, etc.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Joints</a:t>
            </a:r>
            <a:endParaRPr lang="en-US" altLang="en-US" sz="4000" b="1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Ligament or capsular sprains</a:t>
            </a:r>
          </a:p>
          <a:p>
            <a:r>
              <a:rPr lang="en-US" altLang="en-US" dirty="0"/>
              <a:t>Dislocations and subluxations</a:t>
            </a:r>
          </a:p>
          <a:p>
            <a:r>
              <a:rPr lang="en-US" altLang="en-US" dirty="0"/>
              <a:t>Synovitis and bursitis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The Skeletal System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343400"/>
          </a:xfrm>
        </p:spPr>
        <p:txBody>
          <a:bodyPr/>
          <a:lstStyle/>
          <a:p>
            <a:pPr marL="369888" indent="-369888"/>
            <a:r>
              <a:rPr lang="en-US" dirty="0" smtClean="0">
                <a:latin typeface="+mn-lt"/>
                <a:ea typeface="+mn-ea"/>
                <a:cs typeface="+mn-cs"/>
              </a:rPr>
              <a:t>Provides </a:t>
            </a:r>
            <a:r>
              <a:rPr lang="en-US" dirty="0">
                <a:latin typeface="+mn-lt"/>
                <a:ea typeface="+mn-ea"/>
                <a:cs typeface="+mn-cs"/>
              </a:rPr>
              <a:t>a framework of support for the soft tissues of the body and protects the internal organs from damage</a:t>
            </a:r>
            <a:r>
              <a:rPr lang="en-US" altLang="en-US" dirty="0" smtClean="0"/>
              <a:t> </a:t>
            </a:r>
          </a:p>
          <a:p>
            <a:pPr marL="369888" indent="-369888"/>
            <a:r>
              <a:rPr lang="en-US" dirty="0" smtClean="0">
                <a:latin typeface="+mn-lt"/>
                <a:ea typeface="+mn-ea"/>
                <a:cs typeface="+mn-cs"/>
              </a:rPr>
              <a:t>There are 206 </a:t>
            </a:r>
            <a:r>
              <a:rPr lang="en-US" dirty="0">
                <a:latin typeface="+mn-lt"/>
                <a:ea typeface="+mn-ea"/>
                <a:cs typeface="+mn-cs"/>
              </a:rPr>
              <a:t>bones that form the human </a:t>
            </a:r>
            <a:r>
              <a:rPr lang="en-US" dirty="0" smtClean="0">
                <a:latin typeface="+mn-lt"/>
                <a:ea typeface="+mn-ea"/>
                <a:cs typeface="+mn-cs"/>
              </a:rPr>
              <a:t>skeleton and affect </a:t>
            </a:r>
            <a:r>
              <a:rPr lang="en-US" dirty="0">
                <a:latin typeface="+mn-lt"/>
                <a:ea typeface="+mn-ea"/>
                <a:cs typeface="+mn-cs"/>
              </a:rPr>
              <a:t>our movement in some </a:t>
            </a:r>
            <a:r>
              <a:rPr lang="en-US" dirty="0" smtClean="0"/>
              <a:t>way.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1892"/>
            <a:ext cx="7772400" cy="1371600"/>
          </a:xfrm>
        </p:spPr>
        <p:txBody>
          <a:bodyPr/>
          <a:lstStyle/>
          <a:p>
            <a:r>
              <a:rPr lang="en-US" altLang="en-US" sz="3800" dirty="0" smtClean="0"/>
              <a:t>Five Functions of The </a:t>
            </a:r>
            <a:r>
              <a:rPr lang="en-US" altLang="en-US" sz="3800" dirty="0"/>
              <a:t>Skeletal System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36" y="1958104"/>
            <a:ext cx="8677564" cy="4191000"/>
          </a:xfrm>
        </p:spPr>
        <p:txBody>
          <a:bodyPr/>
          <a:lstStyle/>
          <a:p>
            <a:pPr marL="1085850" lvl="1" indent="-514350">
              <a:buFont typeface="+mj-lt"/>
              <a:buAutoNum type="arabicPeriod"/>
            </a:pPr>
            <a:r>
              <a:rPr lang="en-US" altLang="en-US" sz="3000" dirty="0" smtClean="0"/>
              <a:t>Provides </a:t>
            </a:r>
            <a:r>
              <a:rPr lang="en-US" altLang="en-US" sz="3000" dirty="0"/>
              <a:t>support for muscles, fat, and soft tissues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altLang="en-US" sz="3000" dirty="0" smtClean="0"/>
              <a:t>Protects </a:t>
            </a:r>
            <a:r>
              <a:rPr lang="en-US" altLang="en-US" sz="3000" dirty="0"/>
              <a:t>internal organs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altLang="en-US" sz="3000" dirty="0" smtClean="0"/>
              <a:t>Provides </a:t>
            </a:r>
            <a:r>
              <a:rPr lang="en-US" altLang="en-US" sz="3000" dirty="0"/>
              <a:t>leverage for lifting and movement through the attachment of muscles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altLang="en-US" sz="3000" dirty="0" smtClean="0"/>
              <a:t>Produces </a:t>
            </a:r>
            <a:r>
              <a:rPr lang="en-US" altLang="en-US" sz="3000" dirty="0"/>
              <a:t>blood cells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altLang="en-US" sz="3000" dirty="0" smtClean="0"/>
              <a:t>Stores majority </a:t>
            </a:r>
            <a:r>
              <a:rPr lang="en-US" altLang="en-US" sz="3000" dirty="0"/>
              <a:t>of the body’s calcium supply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1892"/>
            <a:ext cx="7772400" cy="914400"/>
          </a:xfrm>
        </p:spPr>
        <p:txBody>
          <a:bodyPr/>
          <a:lstStyle/>
          <a:p>
            <a:r>
              <a:rPr lang="en-US" sz="3800" dirty="0" smtClean="0"/>
              <a:t>Signs and Symptoms of Bone Fracture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036" y="1951180"/>
            <a:ext cx="3810000" cy="4114800"/>
          </a:xfrm>
        </p:spPr>
        <p:txBody>
          <a:bodyPr/>
          <a:lstStyle/>
          <a:p>
            <a:r>
              <a:rPr lang="en-US" sz="3000" dirty="0" smtClean="0"/>
              <a:t>Pain at the site</a:t>
            </a:r>
          </a:p>
          <a:p>
            <a:r>
              <a:rPr lang="en-US" sz="3000" dirty="0" smtClean="0"/>
              <a:t>Deformity</a:t>
            </a:r>
            <a:endParaRPr lang="en-US" sz="3000" dirty="0"/>
          </a:p>
          <a:p>
            <a:r>
              <a:rPr lang="en-US" sz="3000" dirty="0" smtClean="0"/>
              <a:t>Edema (swelling) at injury site</a:t>
            </a:r>
            <a:endParaRPr lang="en-US" sz="3000" dirty="0"/>
          </a:p>
          <a:p>
            <a:r>
              <a:rPr lang="en-US" sz="3000" dirty="0" smtClean="0"/>
              <a:t>Ecchymosis (bruising)</a:t>
            </a:r>
            <a:endParaRPr lang="en-US" sz="3000" dirty="0"/>
          </a:p>
          <a:p>
            <a:r>
              <a:rPr lang="en-US" sz="3000" dirty="0" smtClean="0"/>
              <a:t>Grating or crepitus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7436" y="1951180"/>
            <a:ext cx="3810000" cy="4114800"/>
          </a:xfrm>
        </p:spPr>
        <p:txBody>
          <a:bodyPr/>
          <a:lstStyle/>
          <a:p>
            <a:r>
              <a:rPr lang="en-US" sz="3000" dirty="0" smtClean="0"/>
              <a:t>Immobility</a:t>
            </a:r>
          </a:p>
          <a:p>
            <a:r>
              <a:rPr lang="en-US" sz="3000" dirty="0" smtClean="0"/>
              <a:t>Numbness or tingling</a:t>
            </a:r>
          </a:p>
          <a:p>
            <a:r>
              <a:rPr lang="en-US" sz="3000" dirty="0" smtClean="0"/>
              <a:t>Pale or cold skin due to impaired circulation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8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Types of Fractures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Closed (does not break skin)</a:t>
            </a:r>
          </a:p>
          <a:p>
            <a:r>
              <a:rPr lang="en-US" altLang="en-US" dirty="0" smtClean="0"/>
              <a:t>Open (bone protrudes through skin)</a:t>
            </a:r>
            <a:endParaRPr lang="en-US" altLang="en-US" dirty="0"/>
          </a:p>
          <a:p>
            <a:r>
              <a:rPr lang="en-US" altLang="en-US" dirty="0" smtClean="0"/>
              <a:t>Avulsion </a:t>
            </a:r>
            <a:endParaRPr lang="en-US" altLang="en-US" dirty="0"/>
          </a:p>
          <a:p>
            <a:r>
              <a:rPr lang="en-US" altLang="en-US" dirty="0"/>
              <a:t>Stress </a:t>
            </a:r>
          </a:p>
          <a:p>
            <a:r>
              <a:rPr lang="en-US" altLang="en-US" dirty="0"/>
              <a:t>Greenstick </a:t>
            </a:r>
          </a:p>
          <a:p>
            <a:r>
              <a:rPr lang="en-US" altLang="en-US" dirty="0"/>
              <a:t>Impacted </a:t>
            </a:r>
          </a:p>
          <a:p>
            <a:r>
              <a:rPr lang="en-US" altLang="en-US" dirty="0"/>
              <a:t>Longitudinal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Types of Fractures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419600"/>
          </a:xfrm>
        </p:spPr>
        <p:txBody>
          <a:bodyPr/>
          <a:lstStyle/>
          <a:p>
            <a:r>
              <a:rPr lang="en-US" altLang="en-US" dirty="0"/>
              <a:t>Oblique </a:t>
            </a:r>
          </a:p>
          <a:p>
            <a:r>
              <a:rPr lang="en-US" altLang="en-US" dirty="0"/>
              <a:t>Spiral </a:t>
            </a:r>
          </a:p>
          <a:p>
            <a:r>
              <a:rPr lang="en-US" altLang="en-US" dirty="0"/>
              <a:t>Transverse </a:t>
            </a:r>
          </a:p>
          <a:p>
            <a:r>
              <a:rPr lang="en-US" altLang="en-US" dirty="0"/>
              <a:t>Comminuted </a:t>
            </a:r>
          </a:p>
          <a:p>
            <a:r>
              <a:rPr lang="en-US" altLang="en-US" dirty="0" smtClean="0"/>
              <a:t>Blowout</a:t>
            </a:r>
          </a:p>
          <a:p>
            <a:r>
              <a:rPr lang="en-US" altLang="en-US" dirty="0" smtClean="0"/>
              <a:t>Salter-Harris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856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Cell</a:t>
            </a:r>
            <a:endParaRPr lang="en-US" altLang="en-US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51180"/>
            <a:ext cx="7772400" cy="4419600"/>
          </a:xfrm>
        </p:spPr>
        <p:txBody>
          <a:bodyPr/>
          <a:lstStyle/>
          <a:p>
            <a:r>
              <a:rPr lang="en-US" altLang="en-US" sz="3000" dirty="0"/>
              <a:t>Basic structural and functional unit of all living organisms </a:t>
            </a:r>
          </a:p>
          <a:p>
            <a:pPr marL="701675" lvl="1" indent="-331788"/>
            <a:r>
              <a:rPr lang="en-US" altLang="en-US" sz="2600" dirty="0"/>
              <a:t>Smallest structure capable of performing all activities vital to life </a:t>
            </a:r>
            <a:endParaRPr lang="en-US" altLang="en-US" sz="2600" dirty="0" smtClean="0"/>
          </a:p>
          <a:p>
            <a:r>
              <a:rPr lang="en-US" altLang="en-US" sz="3000" dirty="0" smtClean="0"/>
              <a:t>Cells and the tissues they form allow the body to perform the functions that are vital to life.</a:t>
            </a:r>
            <a:endParaRPr lang="en-US" altLang="en-US" sz="3000" dirty="0"/>
          </a:p>
          <a:p>
            <a:pPr marL="701675" lvl="1" indent="-331788"/>
            <a:r>
              <a:rPr lang="en-US" sz="2600" dirty="0" smtClean="0"/>
              <a:t>Breathing</a:t>
            </a:r>
            <a:r>
              <a:rPr lang="en-US" sz="2600" dirty="0"/>
              <a:t>, eliminating waste products, and maintaining homeostasis</a:t>
            </a:r>
            <a:endParaRPr lang="en-US" alt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Composed </a:t>
            </a:r>
            <a:r>
              <a:rPr lang="en-US" dirty="0">
                <a:latin typeface="+mn-lt"/>
                <a:ea typeface="+mn-ea"/>
                <a:cs typeface="+mn-cs"/>
              </a:rPr>
              <a:t>of similar cells that are specialized to perform a particular </a:t>
            </a:r>
            <a:r>
              <a:rPr lang="en-US" dirty="0" smtClean="0">
                <a:latin typeface="+mn-lt"/>
                <a:ea typeface="+mn-ea"/>
                <a:cs typeface="+mn-cs"/>
              </a:rPr>
              <a:t>function</a:t>
            </a:r>
          </a:p>
          <a:p>
            <a:r>
              <a:rPr lang="en-US" dirty="0" smtClean="0"/>
              <a:t>Four main categories</a:t>
            </a:r>
          </a:p>
          <a:p>
            <a:pPr marL="701675" lvl="1" indent="-331788"/>
            <a:r>
              <a:rPr lang="en-US" dirty="0" smtClean="0"/>
              <a:t>Epithelial</a:t>
            </a:r>
          </a:p>
          <a:p>
            <a:pPr marL="701675" lvl="1" indent="-331788"/>
            <a:r>
              <a:rPr lang="en-US" dirty="0" smtClean="0"/>
              <a:t>Connective</a:t>
            </a:r>
          </a:p>
          <a:p>
            <a:pPr marL="701675" lvl="1" indent="-331788"/>
            <a:r>
              <a:rPr lang="en-US" dirty="0" smtClean="0"/>
              <a:t>Nerve</a:t>
            </a:r>
          </a:p>
          <a:p>
            <a:pPr marL="701675" lvl="1" indent="-331788"/>
            <a:r>
              <a:rPr lang="en-US" dirty="0" smtClean="0"/>
              <a:t>Muscle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49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Controlling Bleeding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All bleeding must be controlled.</a:t>
            </a:r>
          </a:p>
          <a:p>
            <a:r>
              <a:rPr lang="en-US" altLang="en-US" dirty="0" smtClean="0"/>
              <a:t>Always wear gloves </a:t>
            </a:r>
            <a:r>
              <a:rPr lang="en-US" altLang="en-US" dirty="0"/>
              <a:t>when dealing with blood or other body </a:t>
            </a:r>
            <a:r>
              <a:rPr lang="en-US" altLang="en-US" dirty="0" smtClean="0"/>
              <a:t>fluids. </a:t>
            </a:r>
            <a:endParaRPr lang="en-US" altLang="en-US" dirty="0"/>
          </a:p>
          <a:p>
            <a:r>
              <a:rPr lang="en-US" altLang="en-US" dirty="0"/>
              <a:t>Profuse </a:t>
            </a:r>
            <a:r>
              <a:rPr lang="en-US" altLang="en-US" dirty="0" smtClean="0"/>
              <a:t>bleeding (hemorrhage) is a serious, life-threatening condition.</a:t>
            </a:r>
            <a:endParaRPr lang="en-US" altLang="en-US" dirty="0"/>
          </a:p>
          <a:p>
            <a:pPr marL="701675" lvl="1" indent="-331788"/>
            <a:r>
              <a:rPr lang="en-US" altLang="en-US" dirty="0" smtClean="0"/>
              <a:t>Can lead to shock and death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Controlling Bleeding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Bleeding can be internal or external.</a:t>
            </a:r>
          </a:p>
          <a:p>
            <a:pPr marL="684213" lvl="1" indent="-314325"/>
            <a:r>
              <a:rPr lang="en-US" altLang="en-US" dirty="0" smtClean="0"/>
              <a:t>Internal is often result of blunt trauma or a medical condition</a:t>
            </a:r>
          </a:p>
          <a:p>
            <a:pPr marL="684213" lvl="1" indent="-314325"/>
            <a:r>
              <a:rPr lang="en-US" altLang="en-US" dirty="0" smtClean="0"/>
              <a:t>External can occur from capillaries</a:t>
            </a:r>
            <a:r>
              <a:rPr lang="en-US" altLang="en-US" dirty="0"/>
              <a:t>, veins, or arteries </a:t>
            </a:r>
          </a:p>
          <a:p>
            <a:pPr marL="996950" lvl="2" indent="-276225"/>
            <a:r>
              <a:rPr lang="en-US" altLang="en-US" dirty="0"/>
              <a:t>Capillary bleeding is the most </a:t>
            </a:r>
            <a:r>
              <a:rPr lang="en-US" altLang="en-US" dirty="0" smtClean="0"/>
              <a:t>common type and occurs with most injuries</a:t>
            </a:r>
            <a:endParaRPr lang="en-US" altLang="en-US" dirty="0"/>
          </a:p>
          <a:p>
            <a:pPr marL="684213" lvl="1" indent="-314325"/>
            <a:r>
              <a:rPr lang="en-US" altLang="en-US" dirty="0"/>
              <a:t>Applying a sterile pad and compression will usually control bleeding in minor </a:t>
            </a:r>
            <a:r>
              <a:rPr lang="en-US" altLang="en-US" dirty="0" smtClean="0"/>
              <a:t>cuts.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1143000"/>
          </a:xfrm>
        </p:spPr>
        <p:txBody>
          <a:bodyPr/>
          <a:lstStyle/>
          <a:p>
            <a:r>
              <a:rPr lang="en-US" altLang="en-US" dirty="0"/>
              <a:t>Controlling Bleeding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436" y="1953492"/>
            <a:ext cx="8525164" cy="4724400"/>
          </a:xfrm>
        </p:spPr>
        <p:txBody>
          <a:bodyPr/>
          <a:lstStyle/>
          <a:p>
            <a:pPr marL="517525" lvl="1" indent="-293688">
              <a:buFontTx/>
              <a:buChar char="•"/>
            </a:pPr>
            <a:r>
              <a:rPr lang="en-US" altLang="en-US" sz="3000" dirty="0"/>
              <a:t>Venous bleeding </a:t>
            </a:r>
          </a:p>
          <a:p>
            <a:pPr marL="950913" lvl="2" indent="-350838">
              <a:buFontTx/>
              <a:buChar char="–"/>
            </a:pPr>
            <a:r>
              <a:rPr lang="en-US" altLang="en-US" sz="2600" dirty="0"/>
              <a:t>Controlled by placing a sterile compress over </a:t>
            </a:r>
            <a:r>
              <a:rPr lang="en-US" altLang="en-US" sz="2600" dirty="0" smtClean="0"/>
              <a:t>the wound </a:t>
            </a:r>
            <a:endParaRPr lang="en-US" altLang="en-US" sz="2600" dirty="0"/>
          </a:p>
          <a:p>
            <a:pPr marL="950913" lvl="2" indent="-350838">
              <a:buFontTx/>
              <a:buChar char="–"/>
            </a:pPr>
            <a:r>
              <a:rPr lang="en-US" altLang="en-US" sz="2600" dirty="0" smtClean="0"/>
              <a:t>A gloved </a:t>
            </a:r>
            <a:r>
              <a:rPr lang="en-US" altLang="en-US" sz="2600" dirty="0"/>
              <a:t>hand </a:t>
            </a:r>
            <a:r>
              <a:rPr lang="en-US" altLang="en-US" sz="2600" dirty="0" smtClean="0"/>
              <a:t>applies direct pressure </a:t>
            </a:r>
            <a:r>
              <a:rPr lang="en-US" altLang="en-US" sz="2600" dirty="0"/>
              <a:t>to the </a:t>
            </a:r>
            <a:r>
              <a:rPr lang="en-US" altLang="en-US" sz="2600" dirty="0" smtClean="0"/>
              <a:t>site.</a:t>
            </a:r>
            <a:endParaRPr lang="en-US" altLang="en-US" sz="2600" dirty="0"/>
          </a:p>
          <a:p>
            <a:pPr marL="950913" lvl="2" indent="-350838">
              <a:buFontTx/>
              <a:buChar char="–"/>
            </a:pPr>
            <a:r>
              <a:rPr lang="en-US" altLang="en-US" sz="2600" dirty="0" smtClean="0"/>
              <a:t>Normal blood takes 4-6 </a:t>
            </a:r>
            <a:r>
              <a:rPr lang="en-US" altLang="en-US" sz="2600" dirty="0"/>
              <a:t>minutes to </a:t>
            </a:r>
            <a:r>
              <a:rPr lang="en-US" altLang="en-US" sz="2600" dirty="0" smtClean="0"/>
              <a:t>clot; pressure </a:t>
            </a:r>
            <a:r>
              <a:rPr lang="en-US" altLang="en-US" sz="2600" dirty="0"/>
              <a:t>should </a:t>
            </a:r>
            <a:r>
              <a:rPr lang="en-US" altLang="en-US" sz="2600" dirty="0" smtClean="0"/>
              <a:t>last at least </a:t>
            </a:r>
            <a:r>
              <a:rPr lang="en-US" altLang="en-US" sz="2600" dirty="0"/>
              <a:t>6 </a:t>
            </a:r>
            <a:r>
              <a:rPr lang="en-US" altLang="en-US" sz="2600" dirty="0" smtClean="0"/>
              <a:t>minutes.</a:t>
            </a:r>
            <a:endParaRPr lang="en-US" altLang="en-US" sz="2600" dirty="0"/>
          </a:p>
          <a:p>
            <a:pPr marL="950913" lvl="2" indent="-350838">
              <a:buFontTx/>
              <a:buChar char="–"/>
            </a:pPr>
            <a:r>
              <a:rPr lang="en-US" altLang="en-US" sz="2600" dirty="0" smtClean="0"/>
              <a:t>Blood may take longer to clot due to some </a:t>
            </a:r>
            <a:r>
              <a:rPr lang="en-US" altLang="en-US" sz="2600" dirty="0"/>
              <a:t>conditions </a:t>
            </a:r>
            <a:r>
              <a:rPr lang="en-US" altLang="en-US" sz="2600" dirty="0" smtClean="0"/>
              <a:t>(e.g., a </a:t>
            </a:r>
            <a:r>
              <a:rPr lang="en-US" altLang="en-US" sz="2600" dirty="0"/>
              <a:t>patient on blood thinners</a:t>
            </a:r>
            <a:r>
              <a:rPr lang="en-US" altLang="en-US" sz="2600" dirty="0" smtClean="0"/>
              <a:t>).</a:t>
            </a:r>
            <a:endParaRPr lang="en-US" altLang="en-US" sz="26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Controlling Bleeding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928" y="1932708"/>
            <a:ext cx="7772400" cy="4572000"/>
          </a:xfrm>
        </p:spPr>
        <p:txBody>
          <a:bodyPr/>
          <a:lstStyle/>
          <a:p>
            <a:pPr marL="461963" lvl="1" indent="-293688">
              <a:buFontTx/>
              <a:buChar char="•"/>
            </a:pPr>
            <a:r>
              <a:rPr lang="en-US" altLang="en-US" sz="3200" dirty="0"/>
              <a:t>Arterial bleeding</a:t>
            </a:r>
          </a:p>
          <a:p>
            <a:pPr marL="877888" lvl="2" indent="-342900">
              <a:buFontTx/>
              <a:buChar char="–"/>
            </a:pPr>
            <a:r>
              <a:rPr lang="en-US" altLang="en-US" sz="2800" dirty="0"/>
              <a:t>Caused by a punctured or severed artery</a:t>
            </a:r>
          </a:p>
          <a:p>
            <a:pPr marL="877888" lvl="2" indent="-342900">
              <a:buFontTx/>
              <a:buChar char="–"/>
            </a:pPr>
            <a:r>
              <a:rPr lang="en-US" altLang="en-US" sz="2800" dirty="0"/>
              <a:t>Arterial blood is bright red and pulsates (spurts) because it is under </a:t>
            </a:r>
            <a:r>
              <a:rPr lang="en-US" altLang="en-US" sz="2800" dirty="0" smtClean="0"/>
              <a:t>pressure. </a:t>
            </a:r>
            <a:endParaRPr lang="en-US" altLang="en-US" sz="2800" dirty="0"/>
          </a:p>
          <a:p>
            <a:pPr marL="877888" lvl="2" indent="-342900">
              <a:buFontTx/>
              <a:buChar char="–"/>
            </a:pPr>
            <a:r>
              <a:rPr lang="en-US" altLang="en-US" sz="2800" dirty="0"/>
              <a:t>Must be controlled </a:t>
            </a:r>
            <a:r>
              <a:rPr lang="en-US" altLang="en-US" sz="2800" dirty="0" smtClean="0"/>
              <a:t>immediately to prevent shock</a:t>
            </a:r>
          </a:p>
          <a:p>
            <a:pPr marL="877888" lvl="2" indent="-342900">
              <a:buFontTx/>
              <a:buChar char="–"/>
            </a:pPr>
            <a:r>
              <a:rPr lang="en-US" altLang="en-US" sz="2800" dirty="0" smtClean="0"/>
              <a:t>Direct pressure is the best method for controlling arterial bleeding.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Controlling Bleeding</a:t>
            </a:r>
          </a:p>
        </p:txBody>
      </p:sp>
      <p:sp>
        <p:nvSpPr>
          <p:cNvPr id="6420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9552" y="1932708"/>
            <a:ext cx="7772400" cy="4572000"/>
          </a:xfrm>
        </p:spPr>
        <p:txBody>
          <a:bodyPr/>
          <a:lstStyle/>
          <a:p>
            <a:pPr marL="461963" lvl="1" indent="-293688">
              <a:buFontTx/>
              <a:buChar char="•"/>
            </a:pPr>
            <a:r>
              <a:rPr lang="en-US" altLang="en-US" sz="3200" dirty="0"/>
              <a:t>Arterial bleeding</a:t>
            </a:r>
            <a:r>
              <a:rPr lang="en-US" altLang="en-US" dirty="0"/>
              <a:t> </a:t>
            </a:r>
          </a:p>
          <a:p>
            <a:pPr marL="895350" lvl="2" indent="-350838">
              <a:buFontTx/>
              <a:buChar char="–"/>
            </a:pPr>
            <a:r>
              <a:rPr lang="en-US" altLang="en-US" sz="2800" dirty="0" smtClean="0"/>
              <a:t>Elevating the injured part can also help; however, do not move the extremity when there is a fracture or spinal cord injury.</a:t>
            </a:r>
            <a:endParaRPr lang="en-US" altLang="en-US" sz="2800" dirty="0"/>
          </a:p>
          <a:p>
            <a:pPr marL="895350" lvl="2" indent="-350838">
              <a:buFontTx/>
              <a:buChar char="–"/>
            </a:pPr>
            <a:r>
              <a:rPr lang="en-US" altLang="en-US" sz="2800" dirty="0" smtClean="0"/>
              <a:t>If indirect pressure with elevation is not successful, use indirect pressure.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8076</TotalTime>
  <Words>957</Words>
  <Application>Microsoft Office PowerPoint</Application>
  <PresentationFormat>On-screen Show (4:3)</PresentationFormat>
  <Paragraphs>237</Paragraphs>
  <Slides>29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Clover PPT Template</vt:lpstr>
      <vt:lpstr>Chapter 9</vt:lpstr>
      <vt:lpstr>Types of Injuries</vt:lpstr>
      <vt:lpstr>Cell</vt:lpstr>
      <vt:lpstr>Tissues</vt:lpstr>
      <vt:lpstr>Controlling Bleeding</vt:lpstr>
      <vt:lpstr>Controlling Bleeding</vt:lpstr>
      <vt:lpstr>Controlling Bleeding</vt:lpstr>
      <vt:lpstr>Controlling Bleeding</vt:lpstr>
      <vt:lpstr>Controlling Bleeding</vt:lpstr>
      <vt:lpstr>Controlling Bleeding</vt:lpstr>
      <vt:lpstr>General  Principles of Wound Care</vt:lpstr>
      <vt:lpstr>General  Principles of Wound Care</vt:lpstr>
      <vt:lpstr>Guidelines for  Applying Bandages</vt:lpstr>
      <vt:lpstr>Guidelines for  Applying Bandages</vt:lpstr>
      <vt:lpstr>Guidelines for  Applying Bandages</vt:lpstr>
      <vt:lpstr>Superficial  Injuries to Soft Tissues</vt:lpstr>
      <vt:lpstr>Superficial  Injuries to Soft Tissues</vt:lpstr>
      <vt:lpstr>The Muscular System</vt:lpstr>
      <vt:lpstr>Types of Movement</vt:lpstr>
      <vt:lpstr>Types of Muscle Tissue</vt:lpstr>
      <vt:lpstr>Injuries to the Muscle Tissue</vt:lpstr>
      <vt:lpstr>The Joints</vt:lpstr>
      <vt:lpstr>The Joints</vt:lpstr>
      <vt:lpstr>Injuries to the Joints</vt:lpstr>
      <vt:lpstr>The Skeletal System</vt:lpstr>
      <vt:lpstr>Five Functions of The Skeletal System</vt:lpstr>
      <vt:lpstr>Signs and Symptoms of Bone Fracture</vt:lpstr>
      <vt:lpstr>Types of Fractures</vt:lpstr>
      <vt:lpstr>Types of Fractures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164</cp:revision>
  <dcterms:created xsi:type="dcterms:W3CDTF">2002-12-18T20:40:50Z</dcterms:created>
  <dcterms:modified xsi:type="dcterms:W3CDTF">2015-03-27T12:05:33Z</dcterms:modified>
</cp:coreProperties>
</file>