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47" r:id="rId2"/>
    <p:sldId id="435" r:id="rId3"/>
    <p:sldId id="437" r:id="rId4"/>
    <p:sldId id="448" r:id="rId5"/>
    <p:sldId id="438" r:id="rId6"/>
    <p:sldId id="449" r:id="rId7"/>
    <p:sldId id="439" r:id="rId8"/>
    <p:sldId id="457" r:id="rId9"/>
    <p:sldId id="440" r:id="rId10"/>
    <p:sldId id="450" r:id="rId11"/>
    <p:sldId id="441" r:id="rId12"/>
    <p:sldId id="458" r:id="rId13"/>
    <p:sldId id="459" r:id="rId14"/>
    <p:sldId id="442" r:id="rId15"/>
    <p:sldId id="451" r:id="rId16"/>
    <p:sldId id="443" r:id="rId17"/>
    <p:sldId id="452" r:id="rId18"/>
    <p:sldId id="444" r:id="rId19"/>
    <p:sldId id="460" r:id="rId20"/>
    <p:sldId id="461" r:id="rId21"/>
    <p:sldId id="446" r:id="rId22"/>
    <p:sldId id="45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1236"/>
        <p:guide orient="horz" pos="1445"/>
        <p:guide orient="horz" pos="443"/>
        <p:guide pos="2880"/>
        <p:guide pos="503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9FAA0FD-6626-4E15-AC71-4CDB704CCF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083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DF62427-1A8E-4970-860F-0E5F7F9F6A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0996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8D134-C791-4968-BB7E-35CCC957BDAD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7EFEE-57B3-4F85-8BA0-B0EDD5724D14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6E50-5D3C-4141-9BA7-2D676B0BD3C9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1A502-3549-46CC-AD99-CFE1C8D54DC5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79FF2-5782-4CF9-85DD-1055B6D6299E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9D829-A04D-4354-919A-F2E7A242E3FE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2E6EB-AF81-4821-9FD0-8A5212D6014F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05B04-932F-4CB6-89C9-B2FFD4453A90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372BE-A4C5-4586-B8F2-24F4EC7D18EA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63333-22DB-4602-9E10-60181CC4EAD6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16F73-6BF0-40B7-8053-B34F61C6081D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BCB20-B6B7-4696-A97B-8E80B994E639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31F27-1943-4246-A6F8-7F9E5210D96A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AE13A-719B-4A05-81C6-A13F154A3D54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A75E3-01BE-4790-B7B2-690A3FB31435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C8761-60E8-433C-8B4E-AB38670C56B1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51171-1198-4EA5-81FB-D603B603B2FA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73548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56223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768AAD-56F0-4B20-AC42-3F6EAFCBAE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82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14B047-F2BF-4D44-9CCB-3B755A4A55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848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093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0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495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DDF54-F049-4B12-8220-33F5AAF3BF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70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05BB04-3C51-4E9B-9EB2-39C2A17A9C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1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F94D10-8141-4E12-9786-B8700B2597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067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37C322-B229-40BA-95E2-DA039100FE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86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0D861B-80D7-4F16-83DF-563B34A77D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304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315200" cy="685800"/>
          </a:xfrm>
        </p:spPr>
        <p:txBody>
          <a:bodyPr/>
          <a:lstStyle/>
          <a:p>
            <a:r>
              <a:rPr lang="en-US" altLang="en-US" dirty="0"/>
              <a:t>Chapter 10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8077200" cy="1050925"/>
          </a:xfrm>
        </p:spPr>
        <p:txBody>
          <a:bodyPr/>
          <a:lstStyle/>
          <a:p>
            <a:r>
              <a:rPr lang="en-US" altLang="en-US" dirty="0"/>
              <a:t>Assembling </a:t>
            </a:r>
            <a:r>
              <a:rPr lang="en-US" altLang="en-US" dirty="0" smtClean="0"/>
              <a:t>the First </a:t>
            </a:r>
            <a:r>
              <a:rPr lang="en-US" altLang="en-US" dirty="0"/>
              <a:t>Aid </a:t>
            </a:r>
          </a:p>
          <a:p>
            <a:r>
              <a:rPr lang="en-US" altLang="en-US" dirty="0"/>
              <a:t>Kits and Equipment Bags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Injury and treatment recording documents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Emergency phone numbers for parents or guardians, coaches, administrators, physician, local EMS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Laminated kit contents card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To ensure the kit is properly stocked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10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Paperwork in </a:t>
            </a:r>
            <a:br>
              <a:rPr lang="en-US" altLang="en-US" sz="3800" dirty="0"/>
            </a:br>
            <a:r>
              <a:rPr lang="en-US" altLang="en-US" sz="3800" dirty="0"/>
              <a:t>the Basic First Aid 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2656"/>
            <a:ext cx="7772400" cy="1371600"/>
          </a:xfrm>
        </p:spPr>
        <p:txBody>
          <a:bodyPr/>
          <a:lstStyle/>
          <a:p>
            <a:r>
              <a:rPr lang="en-US" altLang="en-US" sz="3800" dirty="0"/>
              <a:t>Five Forms Athletic Trainer </a:t>
            </a:r>
            <a:br>
              <a:rPr lang="en-US" altLang="en-US" sz="3800" dirty="0"/>
            </a:br>
            <a:r>
              <a:rPr lang="en-US" altLang="en-US" sz="3800" dirty="0"/>
              <a:t>Needs at Practices and Games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Injury reports</a:t>
            </a:r>
          </a:p>
          <a:p>
            <a:r>
              <a:rPr lang="en-US" altLang="en-US" dirty="0"/>
              <a:t>Treatment records</a:t>
            </a:r>
          </a:p>
          <a:p>
            <a:r>
              <a:rPr lang="en-US" altLang="en-US" dirty="0"/>
              <a:t>Athletic trainer’s injury reports</a:t>
            </a:r>
          </a:p>
          <a:p>
            <a:r>
              <a:rPr lang="en-US" altLang="en-US" dirty="0"/>
              <a:t>Physician’s reports</a:t>
            </a:r>
          </a:p>
          <a:p>
            <a:r>
              <a:rPr lang="en-US" altLang="en-US" dirty="0"/>
              <a:t>Head injury and concussion information sheets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Personal Kit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Airway (CPR mask)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4" </a:t>
            </a:r>
            <a:r>
              <a:rPr lang="en-US" dirty="0">
                <a:latin typeface="+mn-lt"/>
                <a:ea typeface="+mn-ea"/>
                <a:cs typeface="+mn-cs"/>
              </a:rPr>
              <a:t>× 4" sponge </a:t>
            </a:r>
            <a:r>
              <a:rPr lang="en-US" dirty="0" smtClean="0">
                <a:latin typeface="+mn-lt"/>
                <a:ea typeface="+mn-ea"/>
                <a:cs typeface="+mn-cs"/>
              </a:rPr>
              <a:t>gauze</a:t>
            </a:r>
          </a:p>
          <a:p>
            <a:r>
              <a:rPr lang="en-US" dirty="0" smtClean="0"/>
              <a:t>Gloves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Scissors</a:t>
            </a:r>
            <a:r>
              <a:rPr lang="en-US" dirty="0">
                <a:latin typeface="+mn-lt"/>
                <a:ea typeface="+mn-ea"/>
                <a:cs typeface="+mn-cs"/>
              </a:rPr>
              <a:t>,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Hydrogen peroxide 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Liquid soap </a:t>
            </a:r>
          </a:p>
          <a:p>
            <a:r>
              <a:rPr lang="en-US" dirty="0" smtClean="0"/>
              <a:t>Flashlight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EpiPen®</a:t>
            </a:r>
          </a:p>
          <a:p>
            <a:r>
              <a:rPr lang="en-US" dirty="0" smtClean="0"/>
              <a:t>G</a:t>
            </a:r>
            <a:r>
              <a:rPr lang="en-US" dirty="0" smtClean="0">
                <a:latin typeface="+mn-lt"/>
                <a:ea typeface="+mn-ea"/>
                <a:cs typeface="+mn-cs"/>
              </a:rPr>
              <a:t>lucose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  <a:ea typeface="+mn-ea"/>
                <a:cs typeface="+mn-cs"/>
              </a:rPr>
              <a:t>terile saline</a:t>
            </a:r>
          </a:p>
          <a:p>
            <a:r>
              <a:rPr lang="en-US" dirty="0" smtClean="0"/>
              <a:t>F</a:t>
            </a:r>
            <a:r>
              <a:rPr lang="en-US" dirty="0" smtClean="0">
                <a:latin typeface="+mn-lt"/>
                <a:ea typeface="+mn-ea"/>
                <a:cs typeface="+mn-cs"/>
              </a:rPr>
              <a:t>irst aid cream</a:t>
            </a:r>
          </a:p>
          <a:p>
            <a:r>
              <a:rPr lang="en-US" dirty="0" smtClean="0"/>
              <a:t>N</a:t>
            </a:r>
            <a:r>
              <a:rPr lang="en-US" dirty="0" smtClean="0">
                <a:latin typeface="+mn-lt"/>
                <a:ea typeface="+mn-ea"/>
                <a:cs typeface="+mn-cs"/>
              </a:rPr>
              <a:t>on-stick pads</a:t>
            </a:r>
          </a:p>
          <a:p>
            <a:r>
              <a:rPr lang="en-US" dirty="0" smtClean="0"/>
              <a:t>Any other item particularly useful in treating athletes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71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6564"/>
            <a:ext cx="7772400" cy="1143000"/>
          </a:xfrm>
        </p:spPr>
        <p:txBody>
          <a:bodyPr/>
          <a:lstStyle/>
          <a:p>
            <a:r>
              <a:rPr lang="en-US" sz="3800" dirty="0"/>
              <a:t>First Aid Kits for Transport Vehicles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Compact</a:t>
            </a:r>
            <a:r>
              <a:rPr lang="en-US" dirty="0">
                <a:latin typeface="+mn-lt"/>
                <a:ea typeface="+mn-ea"/>
                <a:cs typeface="+mn-cs"/>
              </a:rPr>
              <a:t>, ready-made first aid </a:t>
            </a:r>
            <a:r>
              <a:rPr lang="en-US" dirty="0" smtClean="0">
                <a:latin typeface="+mn-lt"/>
                <a:ea typeface="+mn-ea"/>
                <a:cs typeface="+mn-cs"/>
              </a:rPr>
              <a:t>kit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At minimum, it should </a:t>
            </a:r>
            <a:r>
              <a:rPr lang="en-US" dirty="0" smtClean="0">
                <a:latin typeface="+mn-lt"/>
                <a:ea typeface="+mn-ea"/>
                <a:cs typeface="+mn-cs"/>
              </a:rPr>
              <a:t>include: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C</a:t>
            </a:r>
            <a:r>
              <a:rPr lang="en-US" dirty="0" smtClean="0">
                <a:latin typeface="+mn-lt"/>
                <a:ea typeface="+mn-ea"/>
                <a:cs typeface="+mn-cs"/>
              </a:rPr>
              <a:t>old compresses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B</a:t>
            </a:r>
            <a:r>
              <a:rPr lang="en-US" dirty="0" smtClean="0">
                <a:latin typeface="+mn-lt"/>
                <a:ea typeface="+mn-ea"/>
                <a:cs typeface="+mn-cs"/>
              </a:rPr>
              <a:t>andages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G</a:t>
            </a:r>
            <a:r>
              <a:rPr lang="en-US" dirty="0" smtClean="0">
                <a:latin typeface="+mn-lt"/>
                <a:ea typeface="+mn-ea"/>
                <a:cs typeface="+mn-cs"/>
              </a:rPr>
              <a:t>auze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T</a:t>
            </a:r>
            <a:r>
              <a:rPr lang="en-US" dirty="0" smtClean="0">
                <a:latin typeface="+mn-lt"/>
                <a:ea typeface="+mn-ea"/>
                <a:cs typeface="+mn-cs"/>
              </a:rPr>
              <a:t>ape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G</a:t>
            </a:r>
            <a:r>
              <a:rPr lang="en-US" dirty="0" smtClean="0">
                <a:latin typeface="+mn-lt"/>
                <a:ea typeface="+mn-ea"/>
                <a:cs typeface="+mn-cs"/>
              </a:rPr>
              <a:t>loves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F</a:t>
            </a:r>
            <a:r>
              <a:rPr lang="en-US" dirty="0" smtClean="0">
                <a:latin typeface="+mn-lt"/>
                <a:ea typeface="+mn-ea"/>
                <a:cs typeface="+mn-cs"/>
              </a:rPr>
              <a:t>irst </a:t>
            </a:r>
            <a:r>
              <a:rPr lang="en-US" dirty="0">
                <a:latin typeface="+mn-lt"/>
                <a:ea typeface="+mn-ea"/>
                <a:cs typeface="+mn-cs"/>
              </a:rPr>
              <a:t>aid </a:t>
            </a:r>
            <a:r>
              <a:rPr lang="en-US" dirty="0" smtClean="0">
                <a:ea typeface="+mn-ea"/>
                <a:cs typeface="+mn-cs"/>
              </a:rPr>
              <a:t>manual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1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Enhancing the Basic Kit</a:t>
            </a:r>
            <a:endParaRPr lang="en-US" altLang="en-US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Anti-fog and cleaner for glasses</a:t>
            </a:r>
          </a:p>
          <a:p>
            <a:r>
              <a:rPr lang="en-US" altLang="en-US" dirty="0"/>
              <a:t>Antifungal spray for feet and other areas</a:t>
            </a:r>
          </a:p>
          <a:p>
            <a:r>
              <a:rPr lang="en-US" altLang="en-US" dirty="0"/>
              <a:t>Antiseptic towelettes</a:t>
            </a:r>
          </a:p>
          <a:p>
            <a:r>
              <a:rPr lang="en-US" altLang="en-US" dirty="0" smtClean="0"/>
              <a:t>Batteries (penlights, thermometer, etc.)</a:t>
            </a:r>
            <a:endParaRPr lang="en-US" altLang="en-US" dirty="0"/>
          </a:p>
          <a:p>
            <a:r>
              <a:rPr lang="en-US" altLang="en-US" dirty="0"/>
              <a:t>Blood pressure cuff and stethoscope</a:t>
            </a:r>
          </a:p>
          <a:p>
            <a:r>
              <a:rPr lang="en-US" altLang="en-US" dirty="0"/>
              <a:t>Cold spray (ethyl chloride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Contact lens case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Enhancing the Basic Kit</a:t>
            </a:r>
            <a:endParaRPr lang="en-US" altLang="en-US" dirty="0"/>
          </a:p>
        </p:txBody>
      </p:sp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Ear </a:t>
            </a:r>
            <a:r>
              <a:rPr lang="en-US" altLang="en-US" dirty="0"/>
              <a:t>plugs</a:t>
            </a:r>
          </a:p>
          <a:p>
            <a:r>
              <a:rPr lang="en-US" altLang="en-US" dirty="0"/>
              <a:t>Elastic adhesive tape</a:t>
            </a:r>
          </a:p>
          <a:p>
            <a:pPr lvl="1" indent="-382588"/>
            <a:r>
              <a:rPr lang="en-US" altLang="en-US" dirty="0"/>
              <a:t>Various sizes: 1”, 2”, 3</a:t>
            </a:r>
            <a:r>
              <a:rPr lang="en-US" altLang="en-US" dirty="0" smtClean="0"/>
              <a:t>” – two each</a:t>
            </a:r>
            <a:endParaRPr lang="en-US" altLang="en-US" dirty="0"/>
          </a:p>
          <a:p>
            <a:r>
              <a:rPr lang="en-US" altLang="en-US" dirty="0"/>
              <a:t>Extra-long elastic wraps (4” and 6”)</a:t>
            </a:r>
          </a:p>
          <a:p>
            <a:pPr lvl="1" indent="-382588"/>
            <a:r>
              <a:rPr lang="en-US" altLang="en-US" dirty="0"/>
              <a:t>Two each</a:t>
            </a:r>
          </a:p>
          <a:p>
            <a:r>
              <a:rPr lang="en-US" altLang="en-US" dirty="0"/>
              <a:t>Eye </a:t>
            </a:r>
            <a:r>
              <a:rPr lang="en-US" altLang="en-US" dirty="0" smtClean="0"/>
              <a:t>patch</a:t>
            </a:r>
          </a:p>
          <a:p>
            <a:r>
              <a:rPr lang="en-US" altLang="en-US" dirty="0" smtClean="0"/>
              <a:t>Eyeglass repair kit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Enhancing the Basic Kit</a:t>
            </a:r>
            <a:endParaRPr lang="en-US" alt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/>
              <a:t>Eyeglass repair kit</a:t>
            </a:r>
          </a:p>
          <a:p>
            <a:r>
              <a:rPr lang="en-US" altLang="en-US" dirty="0"/>
              <a:t>Felt and foam of various thickness</a:t>
            </a:r>
          </a:p>
          <a:p>
            <a:pPr lvl="1" indent="-392113"/>
            <a:r>
              <a:rPr lang="en-US" altLang="en-US" dirty="0"/>
              <a:t>Foam open and closed cell</a:t>
            </a:r>
          </a:p>
          <a:p>
            <a:r>
              <a:rPr lang="en-US" altLang="en-US" dirty="0" smtClean="0"/>
              <a:t>Flexible bandage wrap</a:t>
            </a:r>
            <a:endParaRPr lang="en-US" altLang="en-US" dirty="0"/>
          </a:p>
          <a:p>
            <a:r>
              <a:rPr lang="en-US" altLang="en-US" dirty="0"/>
              <a:t>Gauze (non-sterile</a:t>
            </a:r>
            <a:r>
              <a:rPr lang="en-US" altLang="en-US" dirty="0" smtClean="0"/>
              <a:t>), several rolls</a:t>
            </a:r>
          </a:p>
          <a:p>
            <a:r>
              <a:rPr lang="en-US" altLang="en-US" dirty="0" smtClean="0"/>
              <a:t>Large assortment of bandages (knuckles, extra large, etc.)</a:t>
            </a:r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Enhancing the Basic Kit</a:t>
            </a:r>
            <a:endParaRPr lang="en-US" altLang="en-US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Light </a:t>
            </a:r>
            <a:r>
              <a:rPr lang="en-US" altLang="en-US" dirty="0"/>
              <a:t>key</a:t>
            </a:r>
          </a:p>
          <a:p>
            <a:r>
              <a:rPr lang="en-US" altLang="en-US" dirty="0"/>
              <a:t>Lip protection </a:t>
            </a:r>
          </a:p>
          <a:p>
            <a:r>
              <a:rPr lang="en-US" altLang="en-US" dirty="0"/>
              <a:t>Magnifying glass with or without </a:t>
            </a:r>
            <a:r>
              <a:rPr lang="en-US" altLang="en-US" dirty="0" smtClean="0"/>
              <a:t>light</a:t>
            </a:r>
          </a:p>
          <a:p>
            <a:r>
              <a:rPr lang="en-US" altLang="en-US" dirty="0" smtClean="0"/>
              <a:t>Plastic cups</a:t>
            </a:r>
          </a:p>
          <a:p>
            <a:r>
              <a:rPr lang="en-US" altLang="en-US" dirty="0" smtClean="0"/>
              <a:t>Razor blades</a:t>
            </a:r>
          </a:p>
          <a:p>
            <a:r>
              <a:rPr lang="en-US" altLang="en-US" dirty="0" smtClean="0"/>
              <a:t>Splint for fracture splinting</a:t>
            </a:r>
          </a:p>
          <a:p>
            <a:r>
              <a:rPr lang="en-US" altLang="en-US" dirty="0" smtClean="0"/>
              <a:t>Sewing kit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Enhancing the Basic Kit</a:t>
            </a:r>
            <a:endParaRPr lang="en-US" alt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Shoelaces (assorted sizes)</a:t>
            </a:r>
          </a:p>
          <a:p>
            <a:r>
              <a:rPr lang="en-US" altLang="en-US" dirty="0" smtClean="0"/>
              <a:t>Sunscreen</a:t>
            </a:r>
          </a:p>
          <a:p>
            <a:r>
              <a:rPr lang="en-US" altLang="en-US" dirty="0" smtClean="0"/>
              <a:t>Tape cutters (2 each)</a:t>
            </a:r>
          </a:p>
          <a:p>
            <a:r>
              <a:rPr lang="en-US" altLang="en-US" dirty="0" smtClean="0"/>
              <a:t>Tape measure</a:t>
            </a:r>
          </a:p>
          <a:p>
            <a:r>
              <a:rPr lang="en-US" altLang="en-US" dirty="0" smtClean="0"/>
              <a:t>Thermometer (battery operated)</a:t>
            </a:r>
          </a:p>
          <a:p>
            <a:r>
              <a:rPr lang="en-US" altLang="en-US" dirty="0" smtClean="0"/>
              <a:t>Tweezers</a:t>
            </a:r>
          </a:p>
          <a:p>
            <a:r>
              <a:rPr lang="en-US" altLang="en-US" dirty="0" smtClean="0"/>
              <a:t>Water faucet key (various sizes)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8800"/>
            <a:ext cx="7772400" cy="1193800"/>
          </a:xfrm>
        </p:spPr>
        <p:txBody>
          <a:bodyPr/>
          <a:lstStyle/>
          <a:p>
            <a:r>
              <a:rPr lang="en-US" sz="3800" dirty="0" smtClean="0"/>
              <a:t>Over-the-Counter (OTC) Medications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Providing a single dose of a nonprescription medication to a high school athlete in most cases is </a:t>
            </a:r>
            <a:r>
              <a:rPr lang="en-US" dirty="0" smtClean="0">
                <a:latin typeface="+mn-lt"/>
                <a:ea typeface="+mn-ea"/>
                <a:cs typeface="+mn-cs"/>
              </a:rPr>
              <a:t>prohibited.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Check </a:t>
            </a:r>
            <a:r>
              <a:rPr lang="en-US" dirty="0">
                <a:latin typeface="+mn-lt"/>
                <a:ea typeface="+mn-ea"/>
                <a:cs typeface="+mn-cs"/>
              </a:rPr>
              <a:t>with the school administration and family to determine whether this is </a:t>
            </a:r>
            <a:r>
              <a:rPr lang="en-US" dirty="0" smtClean="0"/>
              <a:t>permitted.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50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Basic First Aid </a:t>
            </a:r>
            <a:r>
              <a:rPr lang="en-US" altLang="en-US" dirty="0" smtClean="0"/>
              <a:t>Kit</a:t>
            </a:r>
            <a:endParaRPr lang="en-US" alt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91000"/>
          </a:xfrm>
        </p:spPr>
        <p:txBody>
          <a:bodyPr/>
          <a:lstStyle/>
          <a:p>
            <a:r>
              <a:rPr lang="en-US" altLang="en-US" dirty="0" smtClean="0"/>
              <a:t>Supplies used by the athletic trainer are best  kept in one or more organized kits.</a:t>
            </a:r>
          </a:p>
          <a:p>
            <a:pPr lvl="1" indent="-382588"/>
            <a:r>
              <a:rPr lang="en-US" altLang="en-US" dirty="0" smtClean="0"/>
              <a:t>Number of kits depends on the number of sports covered and the budget of the school or organization</a:t>
            </a:r>
            <a:endParaRPr lang="en-US" altLang="en-US" dirty="0"/>
          </a:p>
          <a:p>
            <a:r>
              <a:rPr lang="en-US" altLang="en-US" dirty="0" smtClean="0"/>
              <a:t>Athletic trainer is responsible for making </a:t>
            </a:r>
            <a:r>
              <a:rPr lang="en-US" altLang="en-US" dirty="0"/>
              <a:t>sure that kits are properly stocked </a:t>
            </a:r>
            <a:endParaRPr lang="en-US" altLang="en-US" dirty="0" smtClean="0"/>
          </a:p>
          <a:p>
            <a:pPr lvl="1" indent="-382588"/>
            <a:r>
              <a:rPr lang="en-US" altLang="en-US" dirty="0" smtClean="0"/>
              <a:t>Laminated checklist is helpful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6544"/>
            <a:ext cx="7772400" cy="914400"/>
          </a:xfrm>
        </p:spPr>
        <p:txBody>
          <a:bodyPr/>
          <a:lstStyle/>
          <a:p>
            <a:r>
              <a:rPr lang="en-US" dirty="0" smtClean="0"/>
              <a:t>Athlete-Specific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3492"/>
            <a:ext cx="7772400" cy="4419600"/>
          </a:xfrm>
        </p:spPr>
        <p:txBody>
          <a:bodyPr/>
          <a:lstStyle/>
          <a:p>
            <a:r>
              <a:rPr lang="en-US" sz="3000" dirty="0" smtClean="0">
                <a:latin typeface="+mn-lt"/>
                <a:ea typeface="+mn-ea"/>
                <a:cs typeface="+mn-cs"/>
              </a:rPr>
              <a:t>Contains </a:t>
            </a:r>
            <a:r>
              <a:rPr lang="en-US" sz="3000" dirty="0">
                <a:latin typeface="+mn-lt"/>
                <a:ea typeface="+mn-ea"/>
                <a:cs typeface="+mn-cs"/>
              </a:rPr>
              <a:t>medications and items that athletes with preexisting illnesses may give to the athletic trainer to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carry</a:t>
            </a:r>
          </a:p>
          <a:p>
            <a:r>
              <a:rPr lang="en-US" sz="3000" dirty="0" smtClean="0">
                <a:latin typeface="+mn-lt"/>
                <a:ea typeface="+mn-ea"/>
                <a:cs typeface="+mn-cs"/>
              </a:rPr>
              <a:t>Items </a:t>
            </a:r>
            <a:r>
              <a:rPr lang="en-US" sz="3000" dirty="0">
                <a:latin typeface="+mn-lt"/>
                <a:ea typeface="+mn-ea"/>
                <a:cs typeface="+mn-cs"/>
              </a:rPr>
              <a:t>must be accompanied with a note from the physician and family of the method, amount, and time they are to be dispensed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.</a:t>
            </a:r>
          </a:p>
          <a:p>
            <a:pPr lvl="1" indent="-382588"/>
            <a:r>
              <a:rPr lang="en-US" sz="2600" dirty="0" smtClean="0">
                <a:ea typeface="+mn-ea"/>
                <a:cs typeface="+mn-cs"/>
              </a:rPr>
              <a:t>Asthma inhaler, </a:t>
            </a:r>
            <a:r>
              <a:rPr lang="en-US" sz="2600" dirty="0"/>
              <a:t>EpiPen</a:t>
            </a:r>
            <a:r>
              <a:rPr lang="en-US" sz="2600" baseline="30000" dirty="0"/>
              <a:t>®</a:t>
            </a:r>
            <a:r>
              <a:rPr lang="en-US" sz="2600" dirty="0"/>
              <a:t> </a:t>
            </a:r>
            <a:r>
              <a:rPr lang="en-US" sz="2600" dirty="0" smtClean="0"/>
              <a:t>, Glucose supplement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8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7328"/>
            <a:ext cx="7772400" cy="1219200"/>
          </a:xfrm>
        </p:spPr>
        <p:txBody>
          <a:bodyPr/>
          <a:lstStyle/>
          <a:p>
            <a:r>
              <a:rPr lang="en-US" altLang="en-US" dirty="0" smtClean="0"/>
              <a:t>Sport-Specific </a:t>
            </a:r>
            <a:r>
              <a:rPr lang="en-US" altLang="en-US" dirty="0"/>
              <a:t>Kit Upgrades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sz="2800" dirty="0" smtClean="0"/>
              <a:t>Basketball, tennis, and volleyball</a:t>
            </a:r>
          </a:p>
          <a:p>
            <a:r>
              <a:rPr lang="en-US" altLang="en-US" sz="2800" dirty="0" smtClean="0"/>
              <a:t>Track and cross-country</a:t>
            </a:r>
          </a:p>
          <a:p>
            <a:r>
              <a:rPr lang="en-US" altLang="en-US" sz="2800" dirty="0" smtClean="0"/>
              <a:t>Baseball </a:t>
            </a:r>
            <a:r>
              <a:rPr lang="en-US" altLang="en-US" sz="2800" dirty="0"/>
              <a:t>and softball </a:t>
            </a:r>
            <a:endParaRPr lang="en-US" altLang="en-US" sz="2800" dirty="0" smtClean="0"/>
          </a:p>
          <a:p>
            <a:r>
              <a:rPr lang="en-US" altLang="en-US" sz="2800" dirty="0" smtClean="0"/>
              <a:t>Football</a:t>
            </a:r>
            <a:r>
              <a:rPr lang="en-US" altLang="en-US" sz="2800" dirty="0"/>
              <a:t>, soccer, lacrosse, ice hockey, and rugby </a:t>
            </a:r>
            <a:endParaRPr lang="en-US" altLang="en-US" sz="2800" dirty="0" smtClean="0"/>
          </a:p>
          <a:p>
            <a:r>
              <a:rPr lang="en-US" altLang="en-US" sz="2800" dirty="0" smtClean="0"/>
              <a:t>Gymnastics </a:t>
            </a:r>
          </a:p>
          <a:p>
            <a:r>
              <a:rPr lang="en-US" altLang="en-US" sz="2800" dirty="0" smtClean="0"/>
              <a:t>Swimming</a:t>
            </a:r>
            <a:r>
              <a:rPr lang="en-US" altLang="en-US" sz="2800" dirty="0"/>
              <a:t>, diving, and water </a:t>
            </a:r>
            <a:r>
              <a:rPr lang="en-US" altLang="en-US" sz="2800" dirty="0" smtClean="0"/>
              <a:t>polo</a:t>
            </a:r>
          </a:p>
          <a:p>
            <a:r>
              <a:rPr lang="en-US" altLang="en-US" sz="2800" dirty="0" smtClean="0"/>
              <a:t>Wrestling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72656"/>
            <a:ext cx="7772400" cy="1219200"/>
          </a:xfrm>
        </p:spPr>
        <p:txBody>
          <a:bodyPr/>
          <a:lstStyle/>
          <a:p>
            <a:r>
              <a:rPr lang="en-US" altLang="en-US" sz="3800" dirty="0" smtClean="0"/>
              <a:t>Additional Supplies, Equipment, and Considerations</a:t>
            </a:r>
            <a:endParaRPr lang="en-US" altLang="en-US" sz="3800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sz="2800" dirty="0" smtClean="0"/>
              <a:t>Football field kit</a:t>
            </a:r>
          </a:p>
          <a:p>
            <a:r>
              <a:rPr lang="en-US" altLang="en-US" sz="2800" dirty="0" smtClean="0"/>
              <a:t>Helmet equipment kit</a:t>
            </a:r>
          </a:p>
          <a:p>
            <a:r>
              <a:rPr lang="en-US" altLang="en-US" sz="2800" dirty="0" smtClean="0"/>
              <a:t>Shoulder bag equipment kit</a:t>
            </a:r>
          </a:p>
          <a:p>
            <a:r>
              <a:rPr lang="en-US" altLang="en-US" sz="2800" dirty="0" smtClean="0"/>
              <a:t>Football tape bag</a:t>
            </a:r>
          </a:p>
          <a:p>
            <a:r>
              <a:rPr lang="en-US" altLang="en-US" sz="2800" dirty="0" smtClean="0"/>
              <a:t>Injury pad bag</a:t>
            </a:r>
          </a:p>
          <a:p>
            <a:r>
              <a:rPr lang="en-US" altLang="en-US" sz="2800" dirty="0" smtClean="0"/>
              <a:t>Physician’s kit</a:t>
            </a:r>
          </a:p>
          <a:p>
            <a:r>
              <a:rPr lang="en-US" altLang="en-US" sz="2800" dirty="0" smtClean="0"/>
              <a:t>Away-game items</a:t>
            </a:r>
          </a:p>
          <a:p>
            <a:r>
              <a:rPr lang="en-US" altLang="en-US" sz="2800" dirty="0" smtClean="0"/>
              <a:t>Home- and away-game field setup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The Basic Kit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Adhesive tape 1 ½ inch (5 or more rolls)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Analgesic/massage </a:t>
            </a:r>
            <a:r>
              <a:rPr lang="en-US" altLang="en-US" dirty="0" smtClean="0"/>
              <a:t>lotion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Antacids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Antibiotic cream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Adhesive bandages </a:t>
            </a:r>
            <a:r>
              <a:rPr lang="en-US" altLang="en-US" dirty="0"/>
              <a:t>in a variety of sizes and shapes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Barriers </a:t>
            </a:r>
          </a:p>
          <a:p>
            <a:pPr lvl="1" indent="-392113">
              <a:lnSpc>
                <a:spcPct val="90000"/>
              </a:lnSpc>
            </a:pPr>
            <a:r>
              <a:rPr lang="en-US" altLang="en-US" dirty="0" smtClean="0"/>
              <a:t>Gloves, eye protection, and airways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The Basic Kit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Blister kit </a:t>
            </a:r>
          </a:p>
          <a:p>
            <a:pPr lvl="1" indent="-382588"/>
            <a:r>
              <a:rPr lang="en-US" altLang="en-US" dirty="0" smtClean="0"/>
              <a:t>Liquid skin, felt, toe blister protectors</a:t>
            </a:r>
          </a:p>
          <a:p>
            <a:r>
              <a:rPr lang="en-US" altLang="en-US" dirty="0" smtClean="0"/>
              <a:t>Bug spray</a:t>
            </a:r>
          </a:p>
          <a:p>
            <a:r>
              <a:rPr lang="en-US" altLang="en-US" dirty="0" smtClean="0"/>
              <a:t>Butterfly </a:t>
            </a:r>
            <a:r>
              <a:rPr lang="en-US" altLang="en-US" dirty="0"/>
              <a:t>strips, sterile strips</a:t>
            </a:r>
          </a:p>
          <a:p>
            <a:r>
              <a:rPr lang="en-US" altLang="en-US" dirty="0"/>
              <a:t>Cotton swabs</a:t>
            </a:r>
          </a:p>
          <a:p>
            <a:r>
              <a:rPr lang="en-US" altLang="en-US" dirty="0"/>
              <a:t>Disinfectant</a:t>
            </a:r>
          </a:p>
          <a:p>
            <a:r>
              <a:rPr lang="en-US" altLang="en-US" dirty="0"/>
              <a:t>Disposable hazardous waste </a:t>
            </a:r>
            <a:r>
              <a:rPr lang="en-US" altLang="en-US" dirty="0" smtClean="0"/>
              <a:t>bags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The Basic Kit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Elastic wraps (2”, 4”, 6”) </a:t>
            </a:r>
          </a:p>
          <a:p>
            <a:pPr lvl="1" indent="-373063"/>
            <a:r>
              <a:rPr lang="en-US" altLang="en-US" dirty="0" smtClean="0"/>
              <a:t>Two of each size</a:t>
            </a:r>
          </a:p>
          <a:p>
            <a:r>
              <a:rPr lang="en-US" altLang="en-US" dirty="0" smtClean="0"/>
              <a:t>Heel and lace pads</a:t>
            </a:r>
          </a:p>
          <a:p>
            <a:r>
              <a:rPr lang="en-US" altLang="en-US" dirty="0" smtClean="0"/>
              <a:t>Liquid </a:t>
            </a:r>
            <a:r>
              <a:rPr lang="en-US" altLang="en-US" dirty="0"/>
              <a:t>soap and hand wipes</a:t>
            </a:r>
          </a:p>
          <a:p>
            <a:r>
              <a:rPr lang="en-US" altLang="en-US" dirty="0"/>
              <a:t>Lubricating ointment</a:t>
            </a:r>
          </a:p>
          <a:p>
            <a:r>
              <a:rPr lang="en-US" altLang="en-US" dirty="0"/>
              <a:t>Mirror</a:t>
            </a:r>
          </a:p>
          <a:p>
            <a:r>
              <a:rPr lang="en-US" altLang="en-US" dirty="0"/>
              <a:t>Mouth </a:t>
            </a:r>
            <a:r>
              <a:rPr lang="en-US" altLang="en-US" dirty="0" smtClean="0"/>
              <a:t>guards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Nail clippers</a:t>
            </a:r>
          </a:p>
          <a:p>
            <a:r>
              <a:rPr lang="en-US" altLang="en-US" dirty="0" smtClean="0"/>
              <a:t>Non-sterile gauze pads (4”)</a:t>
            </a:r>
          </a:p>
          <a:p>
            <a:pPr lvl="1" indent="-382588"/>
            <a:r>
              <a:rPr lang="en-US" altLang="en-US" dirty="0" smtClean="0"/>
              <a:t>One box (thicker for soaking up blood)</a:t>
            </a:r>
          </a:p>
          <a:p>
            <a:r>
              <a:rPr lang="en-US" altLang="en-US" dirty="0" smtClean="0"/>
              <a:t>Nose plugs for bleeding</a:t>
            </a:r>
          </a:p>
          <a:p>
            <a:r>
              <a:rPr lang="en-US" altLang="en-US" dirty="0" smtClean="0"/>
              <a:t>Pen/chalk/whiteboard </a:t>
            </a:r>
            <a:r>
              <a:rPr lang="en-US" altLang="en-US" dirty="0"/>
              <a:t>marker</a:t>
            </a:r>
          </a:p>
          <a:p>
            <a:r>
              <a:rPr lang="en-US" altLang="en-US" dirty="0" smtClean="0"/>
              <a:t>Penlight</a:t>
            </a:r>
          </a:p>
          <a:p>
            <a:r>
              <a:rPr lang="en-US" altLang="en-US" dirty="0" smtClean="0"/>
              <a:t>Peroxide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The Basic 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The Basic Kit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Pocket knife</a:t>
            </a:r>
          </a:p>
          <a:p>
            <a:r>
              <a:rPr lang="en-US" altLang="en-US" dirty="0" smtClean="0"/>
              <a:t>Pre-wrap (Two or more rolls)</a:t>
            </a:r>
          </a:p>
          <a:p>
            <a:r>
              <a:rPr lang="en-US" altLang="en-US" dirty="0" smtClean="0"/>
              <a:t>Saline solution</a:t>
            </a:r>
          </a:p>
          <a:p>
            <a:r>
              <a:rPr lang="en-US" altLang="en-US" dirty="0" smtClean="0"/>
              <a:t>Spray adhesive</a:t>
            </a:r>
          </a:p>
          <a:p>
            <a:r>
              <a:rPr lang="en-US" altLang="en-US" dirty="0" smtClean="0"/>
              <a:t>Sterile gauze pads (4”, 1 box)</a:t>
            </a:r>
          </a:p>
          <a:p>
            <a:r>
              <a:rPr lang="en-US" altLang="en-US" dirty="0" smtClean="0"/>
              <a:t>Tampons </a:t>
            </a:r>
            <a:endParaRPr lang="en-US" altLang="en-US" dirty="0"/>
          </a:p>
          <a:p>
            <a:r>
              <a:rPr lang="en-US" altLang="en-US" dirty="0" smtClean="0"/>
              <a:t>Tape </a:t>
            </a:r>
            <a:r>
              <a:rPr lang="en-US" altLang="en-US" dirty="0"/>
              <a:t>adherent </a:t>
            </a:r>
            <a:r>
              <a:rPr lang="en-US" altLang="en-US" dirty="0" smtClean="0"/>
              <a:t>spray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The Basic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Tape scissors</a:t>
            </a:r>
          </a:p>
          <a:p>
            <a:r>
              <a:rPr lang="en-US" altLang="en-US" dirty="0" smtClean="0"/>
              <a:t>Tongue depressors</a:t>
            </a:r>
          </a:p>
          <a:p>
            <a:r>
              <a:rPr lang="en-US" altLang="en-US" dirty="0" smtClean="0"/>
              <a:t>Triangular bandages</a:t>
            </a:r>
          </a:p>
          <a:p>
            <a:r>
              <a:rPr lang="en-US" altLang="en-US" dirty="0" smtClean="0"/>
              <a:t>Tweezers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1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10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Paperwork in </a:t>
            </a:r>
            <a:br>
              <a:rPr lang="en-US" altLang="en-US" sz="3800" dirty="0"/>
            </a:br>
            <a:r>
              <a:rPr lang="en-US" altLang="en-US" sz="3800" dirty="0"/>
              <a:t>the Basic First Aid Kit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888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Emergency cards for athletes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Emergency numbers, insurance information, parental release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Physician’s </a:t>
            </a:r>
            <a:r>
              <a:rPr lang="en-US" altLang="en-US" dirty="0" smtClean="0"/>
              <a:t>reports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 smtClean="0"/>
              <a:t>Duplicate copies, one for your records, one to give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Athletic trainer’s reports</a:t>
            </a:r>
          </a:p>
          <a:p>
            <a:pPr lvl="1" indent="-382588">
              <a:lnSpc>
                <a:spcPct val="90000"/>
              </a:lnSpc>
            </a:pPr>
            <a:r>
              <a:rPr lang="en-US" altLang="en-US" dirty="0" smtClean="0"/>
              <a:t>Duplicate copies: one for your records, one to give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7968</TotalTime>
  <Words>754</Words>
  <Application>Microsoft Office PowerPoint</Application>
  <PresentationFormat>On-screen Show (4:3)</PresentationFormat>
  <Paragraphs>195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Clover PPT Template</vt:lpstr>
      <vt:lpstr>Chapter 10</vt:lpstr>
      <vt:lpstr>Basic First Aid Kit</vt:lpstr>
      <vt:lpstr>The Basic Kit</vt:lpstr>
      <vt:lpstr>The Basic Kit</vt:lpstr>
      <vt:lpstr>The Basic Kit</vt:lpstr>
      <vt:lpstr>The Basic Kit</vt:lpstr>
      <vt:lpstr>The Basic Kit</vt:lpstr>
      <vt:lpstr>The Basic Kit</vt:lpstr>
      <vt:lpstr>Paperwork in  the Basic First Aid Kit</vt:lpstr>
      <vt:lpstr>Paperwork in  the Basic First Aid Kit</vt:lpstr>
      <vt:lpstr>Five Forms Athletic Trainer  Needs at Practices and Games</vt:lpstr>
      <vt:lpstr>Personal Kit</vt:lpstr>
      <vt:lpstr>First Aid Kits for Transport Vehicles</vt:lpstr>
      <vt:lpstr>Enhancing the Basic Kit</vt:lpstr>
      <vt:lpstr>Enhancing the Basic Kit</vt:lpstr>
      <vt:lpstr>Enhancing the Basic Kit</vt:lpstr>
      <vt:lpstr>Enhancing the Basic Kit</vt:lpstr>
      <vt:lpstr>Enhancing the Basic Kit</vt:lpstr>
      <vt:lpstr>Over-the-Counter (OTC) Medications</vt:lpstr>
      <vt:lpstr>Athlete-Specific Kit</vt:lpstr>
      <vt:lpstr>Sport-Specific Kit Upgrades</vt:lpstr>
      <vt:lpstr>Additional Supplies, Equipment, and Considerations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111</cp:revision>
  <dcterms:created xsi:type="dcterms:W3CDTF">2002-12-18T20:40:50Z</dcterms:created>
  <dcterms:modified xsi:type="dcterms:W3CDTF">2015-03-27T12:15:51Z</dcterms:modified>
</cp:coreProperties>
</file>