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8"/>
  </p:notesMasterIdLst>
  <p:handoutMasterIdLst>
    <p:handoutMasterId r:id="rId19"/>
  </p:handoutMasterIdLst>
  <p:sldIdLst>
    <p:sldId id="618" r:id="rId2"/>
    <p:sldId id="610" r:id="rId3"/>
    <p:sldId id="619" r:id="rId4"/>
    <p:sldId id="634" r:id="rId5"/>
    <p:sldId id="635" r:id="rId6"/>
    <p:sldId id="611" r:id="rId7"/>
    <p:sldId id="613" r:id="rId8"/>
    <p:sldId id="621" r:id="rId9"/>
    <p:sldId id="614" r:id="rId10"/>
    <p:sldId id="623" r:id="rId11"/>
    <p:sldId id="615" r:id="rId12"/>
    <p:sldId id="624" r:id="rId13"/>
    <p:sldId id="625" r:id="rId14"/>
    <p:sldId id="617" r:id="rId15"/>
    <p:sldId id="627" r:id="rId16"/>
    <p:sldId id="636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is Breen Ferraro" initials="AB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94" autoAdjust="0"/>
  </p:normalViewPr>
  <p:slideViewPr>
    <p:cSldViewPr>
      <p:cViewPr varScale="1">
        <p:scale>
          <a:sx n="103" d="100"/>
          <a:sy n="103" d="100"/>
        </p:scale>
        <p:origin x="-1140" y="-90"/>
      </p:cViewPr>
      <p:guideLst>
        <p:guide orient="horz" pos="2160"/>
        <p:guide orient="horz" pos="499"/>
        <p:guide orient="horz" pos="1442"/>
        <p:guide orient="horz" pos="1242"/>
        <p:guide orient="horz" pos="454"/>
        <p:guide pos="2880"/>
        <p:guide pos="497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C8365383-1334-43F5-80FC-0FD0B54C6EB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9561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98652ED6-9223-4922-9235-1459D066017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1020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05C5BE-4D5C-4CF5-BB1D-1B0172B77D56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64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7D3EE6-69AE-46DB-A15F-C426D7E18A64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65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5C0EB3-12B1-4D26-B50E-13DDB9410500}" type="slidenum">
              <a:rPr lang="en-US" altLang="en-US"/>
              <a:pPr/>
              <a:t>11</a:t>
            </a:fld>
            <a:endParaRPr lang="en-US" altLang="en-US" dirty="0"/>
          </a:p>
        </p:txBody>
      </p:sp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5DD141-0809-43BF-A9A2-180CDAC7F50B}" type="slidenum">
              <a:rPr lang="en-US" altLang="en-US"/>
              <a:pPr/>
              <a:t>12</a:t>
            </a:fld>
            <a:endParaRPr lang="en-US" altLang="en-US" dirty="0"/>
          </a:p>
        </p:txBody>
      </p:sp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267B04-59A6-449E-908A-B07373F27141}" type="slidenum">
              <a:rPr lang="en-US" altLang="en-US"/>
              <a:pPr/>
              <a:t>13</a:t>
            </a:fld>
            <a:endParaRPr lang="en-US" altLang="en-US" dirty="0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F3B4D1-D3F1-4436-B424-CBACC0DFC590}" type="slidenum">
              <a:rPr lang="en-US" altLang="en-US"/>
              <a:pPr/>
              <a:t>14</a:t>
            </a:fld>
            <a:endParaRPr lang="en-US" altLang="en-US" dirty="0"/>
          </a:p>
        </p:txBody>
      </p:sp>
      <p:sp>
        <p:nvSpPr>
          <p:cNvPr id="66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5A3733-2AA2-40EB-8E19-1404FBFF0E08}" type="slidenum">
              <a:rPr lang="en-US" altLang="en-US"/>
              <a:pPr/>
              <a:t>15</a:t>
            </a:fld>
            <a:endParaRPr lang="en-US" altLang="en-US" dirty="0"/>
          </a:p>
        </p:txBody>
      </p:sp>
      <p:sp>
        <p:nvSpPr>
          <p:cNvPr id="66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6B8C41-6DF3-41AD-9B2C-3818A5A6F0E3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7B4E04-2B04-4250-9616-C3A8F9A3A607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65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082D07-449D-4659-A773-259FCDB2A869}" type="slidenum">
              <a:rPr lang="en-US" altLang="en-US"/>
              <a:pPr/>
              <a:t>4</a:t>
            </a:fld>
            <a:endParaRPr lang="en-US" altLang="en-US" dirty="0"/>
          </a:p>
        </p:txBody>
      </p:sp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ED6DC-C773-4265-B3A7-CEE4A84D03F2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56BCE2-9998-4EDF-BC25-100FBFDE16C4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0483B-907E-4521-A108-A948649E28D0}" type="slidenum">
              <a:rPr lang="en-US" altLang="en-US"/>
              <a:pPr/>
              <a:t>7</a:t>
            </a:fld>
            <a:endParaRPr lang="en-US" altLang="en-US" dirty="0"/>
          </a:p>
        </p:txBody>
      </p:sp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734BC1-2080-4AAE-B3CC-A8E2D00C43C9}" type="slidenum">
              <a:rPr lang="en-US" altLang="en-US"/>
              <a:pPr/>
              <a:t>8</a:t>
            </a:fld>
            <a:endParaRPr lang="en-US" altLang="en-US" dirty="0"/>
          </a:p>
        </p:txBody>
      </p:sp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1E1BFE-89C0-4BC0-97FD-94852E6FA110}" type="slidenum">
              <a:rPr lang="en-US" altLang="en-US"/>
              <a:pPr/>
              <a:t>9</a:t>
            </a:fld>
            <a:endParaRPr lang="en-US" altLang="en-US" dirty="0"/>
          </a:p>
        </p:txBody>
      </p:sp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6930" name="Picture 10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693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2514600"/>
            <a:ext cx="9144000" cy="685800"/>
          </a:xfrm>
        </p:spPr>
        <p:txBody>
          <a:bodyPr/>
          <a:lstStyle>
            <a:lvl1pPr>
              <a:defRPr sz="4400">
                <a:solidFill>
                  <a:srgbClr val="00ED00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</a:p>
        </p:txBody>
      </p:sp>
      <p:sp>
        <p:nvSpPr>
          <p:cNvPr id="63693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0" y="3597275"/>
            <a:ext cx="9144000" cy="1050925"/>
          </a:xfrm>
        </p:spPr>
        <p:txBody>
          <a:bodyPr wrap="none" tIns="0" bIns="0" anchorCtr="1"/>
          <a:lstStyle>
            <a:lvl1pPr marL="0" indent="0" algn="ctr"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CF69CB5-BB38-4418-A7F3-7280DBC8176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6793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AEED5F5-4740-46BA-9CAB-5EA9CF7E4C1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69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295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60929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747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BFCE25E-2FC5-43F3-9A4F-4DA151C623E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0640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ED91B22-EFE1-4B73-90C5-8503D12871A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780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C7C06EC-EDFC-4040-A6FD-00DBDFB768D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837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AF0559D-3F64-41C9-9244-8785674D0A5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5170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EEB8AE1-9216-43D0-B2CF-5089397DF1E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5804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90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59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6359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ED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438400"/>
            <a:ext cx="7315200" cy="685800"/>
          </a:xfrm>
        </p:spPr>
        <p:txBody>
          <a:bodyPr/>
          <a:lstStyle/>
          <a:p>
            <a:r>
              <a:rPr lang="en-US" altLang="en-US" dirty="0"/>
              <a:t>Chapter </a:t>
            </a:r>
            <a:r>
              <a:rPr lang="en-US" altLang="en-US" dirty="0" smtClean="0"/>
              <a:t>11 </a:t>
            </a:r>
            <a:endParaRPr lang="en-US" altLang="en-US" dirty="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352800"/>
            <a:ext cx="8077200" cy="1050925"/>
          </a:xfrm>
        </p:spPr>
        <p:txBody>
          <a:bodyPr/>
          <a:lstStyle/>
          <a:p>
            <a:r>
              <a:rPr lang="en-US" altLang="en-US" b="1" dirty="0"/>
              <a:t> </a:t>
            </a:r>
            <a:r>
              <a:rPr lang="en-US" altLang="en-US" dirty="0"/>
              <a:t>Taping and Wrapping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1371600"/>
          </a:xfrm>
        </p:spPr>
        <p:txBody>
          <a:bodyPr/>
          <a:lstStyle/>
          <a:p>
            <a:r>
              <a:rPr lang="en-US" altLang="en-US" dirty="0" smtClean="0"/>
              <a:t>Taping Pitfalls to Avoid</a:t>
            </a:r>
            <a:endParaRPr lang="en-US" altLang="en-US" dirty="0"/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/>
              <a:t>Keeping tape smooth and wrinkle-free can be </a:t>
            </a:r>
            <a:r>
              <a:rPr lang="en-US" altLang="en-US" dirty="0" smtClean="0"/>
              <a:t>difficult.</a:t>
            </a:r>
            <a:endParaRPr lang="en-US" altLang="en-US" dirty="0"/>
          </a:p>
          <a:p>
            <a:r>
              <a:rPr lang="en-US" altLang="en-US" dirty="0"/>
              <a:t>Inexperience can lead to the tape being too loose or too </a:t>
            </a:r>
            <a:r>
              <a:rPr lang="en-US" altLang="en-US" dirty="0" smtClean="0"/>
              <a:t>tight.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4232"/>
            <a:ext cx="7772400" cy="762000"/>
          </a:xfrm>
        </p:spPr>
        <p:txBody>
          <a:bodyPr/>
          <a:lstStyle/>
          <a:p>
            <a:r>
              <a:rPr lang="en-US" altLang="en-US" dirty="0"/>
              <a:t>Removal of Adhesive Tape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564" y="1981200"/>
            <a:ext cx="8305800" cy="4648200"/>
          </a:xfrm>
        </p:spPr>
        <p:txBody>
          <a:bodyPr/>
          <a:lstStyle/>
          <a:p>
            <a:r>
              <a:rPr lang="en-US" altLang="en-US" sz="2800" dirty="0"/>
              <a:t>Use bandage scissors or a special tape </a:t>
            </a:r>
            <a:r>
              <a:rPr lang="en-US" altLang="en-US" sz="2800" dirty="0" smtClean="0"/>
              <a:t>cutter. </a:t>
            </a:r>
            <a:endParaRPr lang="en-US" altLang="en-US" sz="2800" dirty="0"/>
          </a:p>
          <a:p>
            <a:r>
              <a:rPr lang="en-US" altLang="en-US" sz="2800" dirty="0"/>
              <a:t>Lubricant on the blunt edge of the scissors or cutter </a:t>
            </a:r>
            <a:r>
              <a:rPr lang="en-US" sz="2800" dirty="0"/>
              <a:t>will allow sliding under the edge of the tape with </a:t>
            </a:r>
            <a:r>
              <a:rPr lang="en-US" sz="2800" dirty="0" smtClean="0"/>
              <a:t>ease.</a:t>
            </a:r>
            <a:endParaRPr lang="en-US" altLang="en-US" sz="2800" dirty="0"/>
          </a:p>
          <a:p>
            <a:r>
              <a:rPr lang="en-US" altLang="en-US" sz="2800" dirty="0"/>
              <a:t>Move </a:t>
            </a:r>
            <a:r>
              <a:rPr lang="en-US" altLang="en-US" sz="2800" dirty="0" smtClean="0"/>
              <a:t>the scissors or cutter along </a:t>
            </a:r>
            <a:r>
              <a:rPr lang="en-US" altLang="en-US" sz="2800" dirty="0"/>
              <a:t>natural </a:t>
            </a:r>
            <a:r>
              <a:rPr lang="en-US" altLang="en-US" sz="2800" dirty="0" smtClean="0"/>
              <a:t>channels or areas of greatest soft-tissue cushion.</a:t>
            </a:r>
            <a:endParaRPr lang="en-US" altLang="en-US" sz="2800" dirty="0"/>
          </a:p>
          <a:p>
            <a:pPr lvl="1" indent="-382588"/>
            <a:r>
              <a:rPr lang="en-US" altLang="en-US" sz="2400" dirty="0"/>
              <a:t>Avoid bony </a:t>
            </a:r>
            <a:r>
              <a:rPr lang="en-US" altLang="en-US" sz="2400" dirty="0" smtClean="0"/>
              <a:t>prominences. </a:t>
            </a:r>
            <a:endParaRPr lang="en-US" alt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76564" y="1932708"/>
            <a:ext cx="7772400" cy="4648200"/>
          </a:xfrm>
        </p:spPr>
        <p:txBody>
          <a:bodyPr/>
          <a:lstStyle/>
          <a:p>
            <a:r>
              <a:rPr lang="en-US" dirty="0">
                <a:latin typeface="+mn-lt"/>
                <a:ea typeface="+mn-ea"/>
                <a:cs typeface="+mn-cs"/>
              </a:rPr>
              <a:t>Peel the tape off directly back against itself at an angle as close to 180° as </a:t>
            </a:r>
            <a:r>
              <a:rPr lang="en-US" dirty="0" smtClean="0">
                <a:latin typeface="+mn-lt"/>
                <a:ea typeface="+mn-ea"/>
                <a:cs typeface="+mn-cs"/>
              </a:rPr>
              <a:t>possible.</a:t>
            </a:r>
          </a:p>
          <a:p>
            <a:r>
              <a:rPr lang="en-US" altLang="en-US" dirty="0" smtClean="0"/>
              <a:t>Careful observation allows the trainer </a:t>
            </a:r>
            <a:r>
              <a:rPr lang="en-US" altLang="en-US" dirty="0"/>
              <a:t>to stop if </a:t>
            </a:r>
            <a:r>
              <a:rPr lang="en-US" altLang="en-US" dirty="0" smtClean="0"/>
              <a:t>evidence </a:t>
            </a:r>
            <a:r>
              <a:rPr lang="en-US" altLang="en-US" dirty="0"/>
              <a:t>of blistering or skin being pulled off with the </a:t>
            </a:r>
            <a:r>
              <a:rPr lang="en-US" altLang="en-US" dirty="0" smtClean="0"/>
              <a:t>tape is seen.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4232"/>
            <a:ext cx="7772400" cy="762000"/>
          </a:xfrm>
        </p:spPr>
        <p:txBody>
          <a:bodyPr/>
          <a:lstStyle/>
          <a:p>
            <a:r>
              <a:rPr lang="en-US" altLang="en-US" dirty="0"/>
              <a:t>Removal of Adhesive Tape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658092"/>
            <a:ext cx="8305800" cy="762000"/>
          </a:xfrm>
        </p:spPr>
        <p:txBody>
          <a:bodyPr/>
          <a:lstStyle/>
          <a:p>
            <a:r>
              <a:rPr lang="en-US" altLang="en-US" dirty="0" smtClean="0"/>
              <a:t>Common </a:t>
            </a:r>
            <a:r>
              <a:rPr lang="en-US" altLang="en-US" dirty="0"/>
              <a:t>Areas for Taping</a:t>
            </a:r>
            <a:r>
              <a:rPr lang="en-US" altLang="en-US" sz="4000" dirty="0"/>
              <a:t> 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564" y="1978745"/>
            <a:ext cx="8229600" cy="4678363"/>
          </a:xfrm>
        </p:spPr>
        <p:txBody>
          <a:bodyPr/>
          <a:lstStyle/>
          <a:p>
            <a:r>
              <a:rPr lang="en-US" altLang="en-US" sz="2800" dirty="0" smtClean="0"/>
              <a:t>Basic ankle strapping</a:t>
            </a:r>
          </a:p>
          <a:p>
            <a:r>
              <a:rPr lang="en-US" altLang="en-US" sz="2800" dirty="0" smtClean="0"/>
              <a:t>Combination elastic and nonelastic tape ankle strapping</a:t>
            </a:r>
          </a:p>
          <a:p>
            <a:r>
              <a:rPr lang="en-US" altLang="en-US" sz="2800" dirty="0" smtClean="0"/>
              <a:t>Lower tibia taping</a:t>
            </a:r>
          </a:p>
          <a:p>
            <a:r>
              <a:rPr lang="en-US" altLang="en-US" sz="2800" dirty="0" smtClean="0"/>
              <a:t>Turf toe taping</a:t>
            </a:r>
          </a:p>
          <a:p>
            <a:r>
              <a:rPr lang="en-US" altLang="en-US" sz="2800" dirty="0" smtClean="0"/>
              <a:t>Arch taping</a:t>
            </a:r>
          </a:p>
          <a:p>
            <a:r>
              <a:rPr lang="en-US" altLang="en-US" sz="2800" dirty="0" smtClean="0"/>
              <a:t>Basic knee strapping</a:t>
            </a:r>
          </a:p>
          <a:p>
            <a:r>
              <a:rPr lang="en-US" altLang="en-US" sz="2800" dirty="0" smtClean="0"/>
              <a:t>Achilles tendon taping</a:t>
            </a:r>
            <a:endParaRPr lang="en-US" alt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8092"/>
            <a:ext cx="8229600" cy="914400"/>
          </a:xfrm>
        </p:spPr>
        <p:txBody>
          <a:bodyPr/>
          <a:lstStyle/>
          <a:p>
            <a:r>
              <a:rPr lang="en-US" altLang="en-US" dirty="0" smtClean="0"/>
              <a:t>Common </a:t>
            </a:r>
            <a:r>
              <a:rPr lang="en-US" altLang="en-US" dirty="0"/>
              <a:t>Areas for Taping</a:t>
            </a:r>
            <a:r>
              <a:rPr lang="en-US" altLang="en-US" sz="4000" b="1" dirty="0"/>
              <a:t> </a:t>
            </a:r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564" y="1932708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Elbow </a:t>
            </a:r>
            <a:r>
              <a:rPr lang="en-US" altLang="en-US" dirty="0"/>
              <a:t>taping</a:t>
            </a:r>
          </a:p>
          <a:p>
            <a:r>
              <a:rPr lang="en-US" altLang="en-US" dirty="0"/>
              <a:t>Wrist </a:t>
            </a:r>
            <a:r>
              <a:rPr lang="en-US" altLang="en-US" dirty="0" smtClean="0"/>
              <a:t>strapping</a:t>
            </a:r>
          </a:p>
          <a:p>
            <a:r>
              <a:rPr lang="en-US" altLang="en-US" dirty="0" smtClean="0"/>
              <a:t>Thumb taping</a:t>
            </a:r>
          </a:p>
          <a:p>
            <a:r>
              <a:rPr lang="en-US" altLang="en-US" dirty="0" smtClean="0"/>
              <a:t>Finger taping</a:t>
            </a:r>
          </a:p>
          <a:p>
            <a:r>
              <a:rPr lang="en-US" altLang="en-US" dirty="0" smtClean="0"/>
              <a:t>Restriction of thumb flexion, extension, and abduction</a:t>
            </a:r>
          </a:p>
          <a:p>
            <a:r>
              <a:rPr lang="en-US" altLang="en-US" dirty="0" smtClean="0"/>
              <a:t>Basic ankle wrapping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8092"/>
            <a:ext cx="8229600" cy="914400"/>
          </a:xfrm>
        </p:spPr>
        <p:txBody>
          <a:bodyPr/>
          <a:lstStyle/>
          <a:p>
            <a:r>
              <a:rPr lang="en-US" altLang="en-US" dirty="0" smtClean="0"/>
              <a:t>Common </a:t>
            </a:r>
            <a:r>
              <a:rPr lang="en-US" altLang="en-US" dirty="0"/>
              <a:t>Areas for Taping</a:t>
            </a:r>
            <a:r>
              <a:rPr lang="en-US" altLang="en-US" sz="4000" b="1" dirty="0"/>
              <a:t> </a:t>
            </a:r>
          </a:p>
        </p:txBody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564" y="1953492"/>
            <a:ext cx="7772400" cy="4419600"/>
          </a:xfrm>
        </p:spPr>
        <p:txBody>
          <a:bodyPr/>
          <a:lstStyle/>
          <a:p>
            <a:r>
              <a:rPr lang="en-US" altLang="en-US" sz="3000" dirty="0" smtClean="0"/>
              <a:t>Calf </a:t>
            </a:r>
            <a:r>
              <a:rPr lang="en-US" altLang="en-US" sz="3000" dirty="0"/>
              <a:t>and knee wrapping</a:t>
            </a:r>
          </a:p>
          <a:p>
            <a:pPr lvl="1" indent="-382588"/>
            <a:r>
              <a:rPr lang="en-US" altLang="en-US" sz="2600" dirty="0" smtClean="0"/>
              <a:t>Gastrocnemius (calf) </a:t>
            </a:r>
            <a:r>
              <a:rPr lang="en-US" altLang="en-US" sz="2600" dirty="0"/>
              <a:t>wrap</a:t>
            </a:r>
          </a:p>
          <a:p>
            <a:pPr lvl="1" indent="-382588"/>
            <a:r>
              <a:rPr lang="en-US" altLang="en-US" sz="2600" dirty="0"/>
              <a:t>Knee wrap</a:t>
            </a:r>
          </a:p>
          <a:p>
            <a:r>
              <a:rPr lang="en-US" altLang="en-US" sz="3000" dirty="0" smtClean="0"/>
              <a:t>Thigh, groin </a:t>
            </a:r>
            <a:r>
              <a:rPr lang="en-US" altLang="en-US" sz="3000" dirty="0"/>
              <a:t>and </a:t>
            </a:r>
            <a:r>
              <a:rPr lang="en-US" altLang="en-US" sz="3000" dirty="0" smtClean="0"/>
              <a:t>back wrapping</a:t>
            </a:r>
            <a:endParaRPr lang="en-US" altLang="en-US" sz="3000" dirty="0"/>
          </a:p>
          <a:p>
            <a:pPr lvl="1" indent="-382588"/>
            <a:r>
              <a:rPr lang="en-US" altLang="en-US" sz="2600" dirty="0"/>
              <a:t>Hamstring/quadriceps </a:t>
            </a:r>
            <a:r>
              <a:rPr lang="en-US" altLang="en-US" sz="2600" dirty="0" smtClean="0"/>
              <a:t>wrap</a:t>
            </a:r>
          </a:p>
          <a:p>
            <a:r>
              <a:rPr lang="en-US" altLang="en-US" sz="3000" dirty="0" smtClean="0"/>
              <a:t>Elbow, hand, and thumb wrapping</a:t>
            </a:r>
          </a:p>
          <a:p>
            <a:r>
              <a:rPr lang="en-US" altLang="en-US" sz="3000" dirty="0" smtClean="0"/>
              <a:t>Moleskin application</a:t>
            </a:r>
          </a:p>
          <a:p>
            <a:r>
              <a:rPr lang="en-US" altLang="en-US" sz="3000" dirty="0" smtClean="0"/>
              <a:t>Kinesio taping</a:t>
            </a:r>
          </a:p>
          <a:p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dirty="0" smtClean="0"/>
              <a:t>Taping Supplies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564" y="1932708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Establish </a:t>
            </a:r>
            <a:r>
              <a:rPr lang="en-US" dirty="0">
                <a:latin typeface="+mn-lt"/>
                <a:ea typeface="+mn-ea"/>
                <a:cs typeface="+mn-cs"/>
              </a:rPr>
              <a:t>a budget and understand the supplies </a:t>
            </a:r>
            <a:r>
              <a:rPr lang="en-US" dirty="0" smtClean="0">
                <a:latin typeface="+mn-lt"/>
                <a:ea typeface="+mn-ea"/>
                <a:cs typeface="+mn-cs"/>
              </a:rPr>
              <a:t>needed.</a:t>
            </a:r>
          </a:p>
          <a:p>
            <a:r>
              <a:rPr lang="en-US" dirty="0" smtClean="0"/>
              <a:t>Use the </a:t>
            </a:r>
            <a:r>
              <a:rPr lang="en-US" dirty="0" smtClean="0">
                <a:latin typeface="+mn-lt"/>
                <a:ea typeface="+mn-ea"/>
                <a:cs typeface="+mn-cs"/>
              </a:rPr>
              <a:t>athletic </a:t>
            </a:r>
            <a:r>
              <a:rPr lang="en-US" dirty="0">
                <a:latin typeface="+mn-lt"/>
                <a:ea typeface="+mn-ea"/>
                <a:cs typeface="+mn-cs"/>
              </a:rPr>
              <a:t>training </a:t>
            </a:r>
            <a:r>
              <a:rPr lang="en-US" dirty="0" smtClean="0"/>
              <a:t>pyramid.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6256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91128"/>
            <a:ext cx="7772400" cy="1219200"/>
          </a:xfrm>
        </p:spPr>
        <p:txBody>
          <a:bodyPr/>
          <a:lstStyle/>
          <a:p>
            <a:r>
              <a:rPr lang="en-US" altLang="en-US" sz="3800" dirty="0"/>
              <a:t>Uses of Tape for Prevention </a:t>
            </a:r>
            <a:br>
              <a:rPr lang="en-US" altLang="en-US" sz="3800" dirty="0"/>
            </a:br>
            <a:r>
              <a:rPr lang="en-US" altLang="en-US" sz="3800" dirty="0"/>
              <a:t>and Treatment of Athletic Injuries</a:t>
            </a:r>
          </a:p>
        </p:txBody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91000"/>
          </a:xfrm>
        </p:spPr>
        <p:txBody>
          <a:bodyPr/>
          <a:lstStyle/>
          <a:p>
            <a:r>
              <a:rPr lang="en-US" altLang="en-US" dirty="0" smtClean="0"/>
              <a:t>Temporarily or permanently closing </a:t>
            </a:r>
            <a:r>
              <a:rPr lang="en-US" altLang="en-US" dirty="0"/>
              <a:t>lacerations</a:t>
            </a:r>
          </a:p>
          <a:p>
            <a:r>
              <a:rPr lang="en-US" altLang="en-US" dirty="0"/>
              <a:t>Preventing blisters on areas of skin exposed to repeated friction</a:t>
            </a:r>
          </a:p>
          <a:p>
            <a:r>
              <a:rPr lang="en-US" altLang="en-US" dirty="0"/>
              <a:t>Holding bandages, pads, dressings and splinting devices </a:t>
            </a:r>
            <a:r>
              <a:rPr lang="en-US" altLang="en-US" dirty="0" smtClean="0"/>
              <a:t>in </a:t>
            </a:r>
            <a:r>
              <a:rPr lang="en-US" altLang="en-US" dirty="0"/>
              <a:t>place</a:t>
            </a:r>
          </a:p>
          <a:p>
            <a:r>
              <a:rPr lang="en-US" altLang="en-US" dirty="0"/>
              <a:t>Securing splints for small fractures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8229600" cy="4343400"/>
          </a:xfrm>
        </p:spPr>
        <p:txBody>
          <a:bodyPr/>
          <a:lstStyle/>
          <a:p>
            <a:r>
              <a:rPr lang="en-US" altLang="en-US" dirty="0"/>
              <a:t>Supporting bony anatomy and relieving stress on </a:t>
            </a:r>
            <a:r>
              <a:rPr lang="en-US" altLang="en-US" dirty="0" smtClean="0"/>
              <a:t>adjacent or supportive </a:t>
            </a:r>
            <a:r>
              <a:rPr lang="en-US" altLang="en-US" dirty="0"/>
              <a:t>soft tissue</a:t>
            </a:r>
          </a:p>
          <a:p>
            <a:r>
              <a:rPr lang="en-US" altLang="en-US" dirty="0"/>
              <a:t>Restricting motion to support and eliminate stress on ligaments</a:t>
            </a:r>
          </a:p>
          <a:p>
            <a:r>
              <a:rPr lang="en-US" altLang="en-US" dirty="0"/>
              <a:t>Restriction of motion and </a:t>
            </a:r>
            <a:r>
              <a:rPr lang="en-US" altLang="en-US" dirty="0" smtClean="0"/>
              <a:t>compression to support </a:t>
            </a:r>
            <a:r>
              <a:rPr lang="en-US" altLang="en-US" dirty="0"/>
              <a:t>muscle, tendon or stress injuries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91128"/>
            <a:ext cx="7772400" cy="1219200"/>
          </a:xfrm>
        </p:spPr>
        <p:txBody>
          <a:bodyPr/>
          <a:lstStyle/>
          <a:p>
            <a:r>
              <a:rPr lang="en-US" altLang="en-US" sz="3800" dirty="0"/>
              <a:t>Uses of Tape for Prevention </a:t>
            </a:r>
            <a:br>
              <a:rPr lang="en-US" altLang="en-US" sz="3800" dirty="0"/>
            </a:br>
            <a:r>
              <a:rPr lang="en-US" altLang="en-US" sz="3800" dirty="0"/>
              <a:t>and Treatment of Athletic Injuries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5780"/>
            <a:ext cx="7772400" cy="914400"/>
          </a:xfrm>
        </p:spPr>
        <p:txBody>
          <a:bodyPr/>
          <a:lstStyle/>
          <a:p>
            <a:r>
              <a:rPr lang="en-US" altLang="en-US" dirty="0"/>
              <a:t>Warning!</a:t>
            </a:r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267200"/>
          </a:xfrm>
        </p:spPr>
        <p:txBody>
          <a:bodyPr/>
          <a:lstStyle/>
          <a:p>
            <a:r>
              <a:rPr lang="en-US" altLang="en-US" dirty="0"/>
              <a:t>If pain or soreness doesn’t decrease or go </a:t>
            </a:r>
            <a:r>
              <a:rPr lang="en-US" altLang="en-US" dirty="0" smtClean="0"/>
              <a:t>away, further </a:t>
            </a:r>
            <a:r>
              <a:rPr lang="en-US" altLang="en-US" dirty="0"/>
              <a:t>evaluation and diagnosis will be </a:t>
            </a:r>
            <a:r>
              <a:rPr lang="en-US" altLang="en-US" dirty="0" smtClean="0"/>
              <a:t>needed.</a:t>
            </a:r>
          </a:p>
          <a:p>
            <a:r>
              <a:rPr lang="en-US" altLang="en-US" dirty="0" smtClean="0"/>
              <a:t>Adequate </a:t>
            </a:r>
            <a:r>
              <a:rPr lang="en-US" altLang="en-US" dirty="0"/>
              <a:t>circulation is </a:t>
            </a:r>
            <a:r>
              <a:rPr lang="en-US" altLang="en-US" dirty="0" smtClean="0"/>
              <a:t>crucial.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795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/>
              <a:t>Warning!</a:t>
            </a:r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5020"/>
            <a:ext cx="7772400" cy="4267200"/>
          </a:xfrm>
        </p:spPr>
        <p:txBody>
          <a:bodyPr/>
          <a:lstStyle/>
          <a:p>
            <a:r>
              <a:rPr lang="en-US" altLang="en-US" dirty="0"/>
              <a:t>If extremity changes color or starts to get </a:t>
            </a:r>
            <a:r>
              <a:rPr lang="en-US" altLang="en-US" dirty="0" smtClean="0"/>
              <a:t>cold, the taping </a:t>
            </a:r>
            <a:r>
              <a:rPr lang="en-US" altLang="en-US" dirty="0"/>
              <a:t>or wrapping is probably too tight and must be redone </a:t>
            </a:r>
            <a:r>
              <a:rPr lang="en-US" altLang="en-US" dirty="0" smtClean="0"/>
              <a:t>to the athlete’s recommendations.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762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91128"/>
            <a:ext cx="7772400" cy="1219200"/>
          </a:xfrm>
        </p:spPr>
        <p:txBody>
          <a:bodyPr/>
          <a:lstStyle/>
          <a:p>
            <a:r>
              <a:rPr lang="en-US" altLang="en-US" sz="3800" dirty="0"/>
              <a:t>The Safe and Proper</a:t>
            </a:r>
            <a:br>
              <a:rPr lang="en-US" altLang="en-US" sz="3800" dirty="0"/>
            </a:br>
            <a:r>
              <a:rPr lang="en-US" altLang="en-US" sz="3800" dirty="0"/>
              <a:t> Use of Athletic Adhesive Tapes</a:t>
            </a:r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/>
              <a:t>Prophylactic strapping of ankle</a:t>
            </a:r>
          </a:p>
          <a:p>
            <a:pPr lvl="1" indent="-382588"/>
            <a:r>
              <a:rPr lang="en-US" altLang="en-US" dirty="0"/>
              <a:t>Greatest single use of adhesive tape </a:t>
            </a:r>
          </a:p>
          <a:p>
            <a:r>
              <a:rPr lang="en-US" altLang="en-US" dirty="0"/>
              <a:t>Tape must be applied with ease, speed, and </a:t>
            </a:r>
            <a:r>
              <a:rPr lang="en-US" altLang="en-US" dirty="0" smtClean="0"/>
              <a:t>consistency. </a:t>
            </a:r>
            <a:endParaRPr lang="en-US" altLang="en-US" dirty="0"/>
          </a:p>
          <a:p>
            <a:r>
              <a:rPr lang="en-US" altLang="en-US" dirty="0"/>
              <a:t>Tape must afford protection and stability to the part being </a:t>
            </a:r>
            <a:r>
              <a:rPr lang="en-US" altLang="en-US" dirty="0" smtClean="0"/>
              <a:t>strapped.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762000"/>
          </a:xfrm>
        </p:spPr>
        <p:txBody>
          <a:bodyPr/>
          <a:lstStyle/>
          <a:p>
            <a:r>
              <a:rPr lang="en-US" altLang="en-US" dirty="0"/>
              <a:t>Taping Guidelines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The best </a:t>
            </a:r>
            <a:r>
              <a:rPr lang="en-US" dirty="0">
                <a:latin typeface="+mn-lt"/>
                <a:ea typeface="+mn-ea"/>
                <a:cs typeface="+mn-cs"/>
              </a:rPr>
              <a:t>taping procedure is done directly on shaved </a:t>
            </a:r>
            <a:r>
              <a:rPr lang="en-US" dirty="0" smtClean="0">
                <a:latin typeface="+mn-lt"/>
                <a:ea typeface="+mn-ea"/>
                <a:cs typeface="+mn-cs"/>
              </a:rPr>
              <a:t>skin.</a:t>
            </a:r>
          </a:p>
          <a:p>
            <a:r>
              <a:rPr lang="en-US" dirty="0">
                <a:latin typeface="+mn-lt"/>
                <a:ea typeface="+mn-ea"/>
                <a:cs typeface="+mn-cs"/>
              </a:rPr>
              <a:t>Taping every day may cause the skin to become </a:t>
            </a:r>
            <a:r>
              <a:rPr lang="en-US" dirty="0" smtClean="0"/>
              <a:t>irritated.</a:t>
            </a:r>
            <a:endParaRPr lang="en-US" altLang="en-US" dirty="0"/>
          </a:p>
          <a:p>
            <a:pPr lvl="1" indent="-382588"/>
            <a:r>
              <a:rPr lang="en-US" altLang="en-US" dirty="0" smtClean="0"/>
              <a:t>Use </a:t>
            </a:r>
            <a:r>
              <a:rPr lang="en-US" altLang="en-US" dirty="0"/>
              <a:t>underwrap and skin adherent prior to </a:t>
            </a:r>
            <a:r>
              <a:rPr lang="en-US" altLang="en-US" dirty="0" smtClean="0"/>
              <a:t>taping.</a:t>
            </a:r>
            <a:endParaRPr lang="en-US" altLang="en-US" dirty="0"/>
          </a:p>
          <a:p>
            <a:r>
              <a:rPr lang="en-US" altLang="en-US" dirty="0"/>
              <a:t>Make sure the athlete is not allergic to the tape or skin </a:t>
            </a:r>
            <a:r>
              <a:rPr lang="en-US" altLang="en-US" dirty="0" smtClean="0"/>
              <a:t>adherent.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762000"/>
          </a:xfrm>
        </p:spPr>
        <p:txBody>
          <a:bodyPr/>
          <a:lstStyle/>
          <a:p>
            <a:r>
              <a:rPr lang="en-US" altLang="en-US" dirty="0"/>
              <a:t>Taping Guidelines</a:t>
            </a:r>
          </a:p>
        </p:txBody>
      </p:sp>
      <p:sp>
        <p:nvSpPr>
          <p:cNvPr id="6410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35020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The area </a:t>
            </a:r>
            <a:r>
              <a:rPr lang="en-US" altLang="en-US" dirty="0"/>
              <a:t>to be taped should be clean and </a:t>
            </a:r>
            <a:r>
              <a:rPr lang="en-US" altLang="en-US" dirty="0" smtClean="0"/>
              <a:t>dry; remove all oils from the skin.</a:t>
            </a:r>
            <a:endParaRPr lang="en-US" altLang="en-US" dirty="0"/>
          </a:p>
          <a:p>
            <a:r>
              <a:rPr lang="en-US" altLang="en-US" dirty="0" smtClean="0"/>
              <a:t>Cover </a:t>
            </a:r>
            <a:r>
              <a:rPr lang="en-US" altLang="en-US" dirty="0"/>
              <a:t>all cuts and blisters with an adhesive bandage containing some type of skin </a:t>
            </a:r>
            <a:r>
              <a:rPr lang="en-US" altLang="en-US" dirty="0" smtClean="0"/>
              <a:t>lubricant.</a:t>
            </a:r>
          </a:p>
          <a:p>
            <a:r>
              <a:rPr lang="en-US" altLang="en-US" dirty="0" smtClean="0"/>
              <a:t>Apply </a:t>
            </a:r>
            <a:r>
              <a:rPr lang="en-US" dirty="0">
                <a:latin typeface="+mn-lt"/>
                <a:ea typeface="+mn-ea"/>
                <a:cs typeface="+mn-cs"/>
              </a:rPr>
              <a:t>skin lubricant and foam padding </a:t>
            </a:r>
            <a:r>
              <a:rPr lang="en-US" dirty="0" smtClean="0">
                <a:latin typeface="+mn-lt"/>
                <a:ea typeface="+mn-ea"/>
                <a:cs typeface="+mn-cs"/>
              </a:rPr>
              <a:t>on friction </a:t>
            </a:r>
            <a:r>
              <a:rPr lang="en-US" dirty="0">
                <a:latin typeface="+mn-lt"/>
                <a:ea typeface="+mn-ea"/>
                <a:cs typeface="+mn-cs"/>
              </a:rPr>
              <a:t>or pressure areas before applying </a:t>
            </a:r>
            <a:r>
              <a:rPr lang="en-US" dirty="0" smtClean="0"/>
              <a:t>underwrap.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1371600"/>
          </a:xfrm>
        </p:spPr>
        <p:txBody>
          <a:bodyPr/>
          <a:lstStyle/>
          <a:p>
            <a:r>
              <a:rPr lang="en-US" altLang="en-US" dirty="0" smtClean="0"/>
              <a:t>Taping Pitfalls to Avoid</a:t>
            </a:r>
            <a:endParaRPr lang="en-US" altLang="en-US" dirty="0"/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5020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If tape folds over, it is difficult to tear at the fold.</a:t>
            </a:r>
          </a:p>
          <a:p>
            <a:pPr lvl="1" indent="-382588"/>
            <a:r>
              <a:rPr lang="en-US" altLang="en-US" dirty="0" smtClean="0"/>
              <a:t>Use scissors or tear the tape at a fresh edge.</a:t>
            </a:r>
          </a:p>
          <a:p>
            <a:r>
              <a:rPr lang="en-US" altLang="en-US" dirty="0" smtClean="0"/>
              <a:t>Turning corners over irregular anatomy can be a challenge.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ver PPT Template">
  <a:themeElements>
    <a:clrScheme name="Clover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over PP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Clover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C:\Jane's Stuff\SLM\Clover\Transfer\Clover PPT Template.ppt</Template>
  <TotalTime>7980</TotalTime>
  <Words>568</Words>
  <Application>Microsoft Office PowerPoint</Application>
  <PresentationFormat>On-screen Show (4:3)</PresentationFormat>
  <Paragraphs>102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Clover PPT Template</vt:lpstr>
      <vt:lpstr>Chapter 11 </vt:lpstr>
      <vt:lpstr>Uses of Tape for Prevention  and Treatment of Athletic Injuries</vt:lpstr>
      <vt:lpstr>Uses of Tape for Prevention  and Treatment of Athletic Injuries</vt:lpstr>
      <vt:lpstr>Warning!</vt:lpstr>
      <vt:lpstr>Warning!</vt:lpstr>
      <vt:lpstr>The Safe and Proper  Use of Athletic Adhesive Tapes</vt:lpstr>
      <vt:lpstr>Taping Guidelines</vt:lpstr>
      <vt:lpstr>Taping Guidelines</vt:lpstr>
      <vt:lpstr>Taping Pitfalls to Avoid</vt:lpstr>
      <vt:lpstr>Taping Pitfalls to Avoid</vt:lpstr>
      <vt:lpstr>Removal of Adhesive Tape</vt:lpstr>
      <vt:lpstr>Removal of Adhesive Tape</vt:lpstr>
      <vt:lpstr>Common Areas for Taping </vt:lpstr>
      <vt:lpstr>Common Areas for Taping </vt:lpstr>
      <vt:lpstr>Common Areas for Taping </vt:lpstr>
      <vt:lpstr>Taping Supplies</vt:lpstr>
    </vt:vector>
  </TitlesOfParts>
  <Company>Delmar Thomson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Delmar User</dc:creator>
  <cp:lastModifiedBy>Gangadharan Karunakaran</cp:lastModifiedBy>
  <cp:revision>116</cp:revision>
  <dcterms:created xsi:type="dcterms:W3CDTF">2002-12-18T20:40:50Z</dcterms:created>
  <dcterms:modified xsi:type="dcterms:W3CDTF">2015-03-27T12:25:20Z</dcterms:modified>
</cp:coreProperties>
</file>