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537" r:id="rId2"/>
    <p:sldId id="517" r:id="rId3"/>
    <p:sldId id="538" r:id="rId4"/>
    <p:sldId id="539" r:id="rId5"/>
    <p:sldId id="519" r:id="rId6"/>
    <p:sldId id="540" r:id="rId7"/>
    <p:sldId id="522" r:id="rId8"/>
    <p:sldId id="541" r:id="rId9"/>
    <p:sldId id="523" r:id="rId10"/>
    <p:sldId id="542" r:id="rId11"/>
    <p:sldId id="521" r:id="rId12"/>
    <p:sldId id="525" r:id="rId13"/>
    <p:sldId id="528" r:id="rId14"/>
    <p:sldId id="549" r:id="rId15"/>
    <p:sldId id="530" r:id="rId16"/>
    <p:sldId id="531" r:id="rId17"/>
    <p:sldId id="545" r:id="rId18"/>
    <p:sldId id="544" r:id="rId19"/>
    <p:sldId id="532" r:id="rId20"/>
    <p:sldId id="533" r:id="rId21"/>
    <p:sldId id="547" r:id="rId22"/>
    <p:sldId id="534" r:id="rId23"/>
    <p:sldId id="535" r:id="rId24"/>
    <p:sldId id="536" r:id="rId25"/>
    <p:sldId id="54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5858" autoAdjust="0"/>
  </p:normalViewPr>
  <p:slideViewPr>
    <p:cSldViewPr>
      <p:cViewPr varScale="1">
        <p:scale>
          <a:sx n="104" d="100"/>
          <a:sy n="104" d="100"/>
        </p:scale>
        <p:origin x="-1110" y="-96"/>
      </p:cViewPr>
      <p:guideLst>
        <p:guide orient="horz" pos="2160"/>
        <p:guide orient="horz" pos="481"/>
        <p:guide orient="horz" pos="1179"/>
        <p:guide orient="horz" pos="1444"/>
        <p:guide orient="horz" pos="448"/>
        <p:guide pos="2880"/>
        <p:guide pos="528"/>
        <p:guide pos="7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B67D684-1E93-4D47-9293-B5D478F96B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6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E5BBE47-31C8-4445-9853-BD92A2F89C5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2659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B8282-F347-435F-A328-17699AAD25E2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18574-A186-4014-B82D-49810335B893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730BE-3E93-46F2-9948-E7555431D65D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C79BA-A088-47BE-A2F5-EE916CD4932B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7E73E-B4FA-40E0-A14E-946C700B4367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1BC6F-3B43-4E36-99E3-19E7A690A12E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A87F0-4963-448F-8D20-9789ECF19516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BE9C3-5AB8-4ACD-B0F0-FAC9485EAB02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EF22E-E919-4133-A596-671044F63682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12986-6EB9-4FB0-AD9D-D71424CE08FC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32E58-92C2-48D2-AFAB-5A6E180FE9E6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C03C2-AE6B-4D63-B6BF-599A02FC32B3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283D2-201F-4A7C-9349-BB16676CFF5F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E39FE-5BBC-46DE-99A8-C9FC96D2502E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7F313-F1CC-4248-B9F9-D4DC825BE07E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2264-536F-44AC-A2D4-151394BCC682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EE18E-2317-46C7-BC84-E9D81FBC2D67}" type="slidenum">
              <a:rPr lang="en-US" altLang="en-US"/>
              <a:pPr/>
              <a:t>25</a:t>
            </a:fld>
            <a:endParaRPr lang="en-US" altLang="en-US" dirty="0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5630C-0D97-45A2-BC6D-1136035F0F05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7B391-C96C-4434-B52A-D02DC90BADA8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135AA-E3A7-4C5A-9255-476379B39E6A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47B90-9BC4-418C-8FAD-6E4F7053566F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1DBC7-8A8A-4E2D-B14B-378341955AB2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446A2-A0F4-4DA4-8813-5E8663B63BA5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46ED4-E6F5-4294-8A51-B03351CD038C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64922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47597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1EEEB6-6A00-442E-838B-14696D88E8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12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FBC7B3-B930-4BE9-B624-FCE1B78EAA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898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65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85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52735E-DEF3-4F15-B225-1A83F34282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749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96923C-DC7D-4837-B779-3144C7AF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91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EADBA3-C645-4A43-9A5A-D2400DDABE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86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2E26E2-9B08-4C5A-BE9C-72D6156AC2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331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C4900D-0D63-47F3-A9D0-64809DB473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524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670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12 </a:t>
            </a:r>
            <a:endParaRPr lang="en-US" altLang="en-US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1050925"/>
          </a:xfrm>
        </p:spPr>
        <p:txBody>
          <a:bodyPr/>
          <a:lstStyle/>
          <a:p>
            <a:r>
              <a:rPr lang="en-US" altLang="en-US" b="1" dirty="0"/>
              <a:t> </a:t>
            </a:r>
            <a:r>
              <a:rPr lang="en-US" altLang="en-US" dirty="0"/>
              <a:t>Injuries to the Head and Spine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914400"/>
          </a:xfrm>
        </p:spPr>
        <p:txBody>
          <a:bodyPr/>
          <a:lstStyle/>
          <a:p>
            <a:r>
              <a:rPr lang="en-US" altLang="en-US" dirty="0"/>
              <a:t>The Central Nervous System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941576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The spinal </a:t>
            </a:r>
            <a:r>
              <a:rPr lang="en-US" altLang="en-US" dirty="0"/>
              <a:t>cord’s two major functions </a:t>
            </a:r>
            <a:r>
              <a:rPr lang="en-US" altLang="en-US" dirty="0" smtClean="0"/>
              <a:t>are to:</a:t>
            </a:r>
            <a:endParaRPr lang="en-US" altLang="en-US" dirty="0"/>
          </a:p>
          <a:p>
            <a:pPr lvl="1" indent="-377825"/>
            <a:r>
              <a:rPr lang="en-US" altLang="en-US" dirty="0"/>
              <a:t>Conduct impulses through nerves</a:t>
            </a:r>
          </a:p>
          <a:p>
            <a:pPr lvl="1" indent="-377825"/>
            <a:r>
              <a:rPr lang="en-US" altLang="en-US" dirty="0"/>
              <a:t>Connect body parts to the brain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312"/>
            <a:ext cx="7772400" cy="1295400"/>
          </a:xfrm>
        </p:spPr>
        <p:txBody>
          <a:bodyPr/>
          <a:lstStyle/>
          <a:p>
            <a:r>
              <a:rPr lang="en-US" altLang="en-US" sz="3800" dirty="0"/>
              <a:t>The Peripheral</a:t>
            </a:r>
            <a:br>
              <a:rPr lang="en-US" altLang="en-US" sz="3800" dirty="0"/>
            </a:br>
            <a:r>
              <a:rPr lang="en-US" altLang="en-US" sz="3800" dirty="0"/>
              <a:t> Nervous </a:t>
            </a:r>
            <a:r>
              <a:rPr lang="en-US" altLang="en-US" sz="3800" dirty="0" smtClean="0"/>
              <a:t>System</a:t>
            </a:r>
            <a:endParaRPr lang="en-US" altLang="en-US" sz="3800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35480"/>
            <a:ext cx="7772400" cy="4114800"/>
          </a:xfrm>
        </p:spPr>
        <p:txBody>
          <a:bodyPr/>
          <a:lstStyle/>
          <a:p>
            <a:r>
              <a:rPr lang="en-US" altLang="en-US" dirty="0"/>
              <a:t>Outside the central nervous system </a:t>
            </a:r>
          </a:p>
          <a:p>
            <a:r>
              <a:rPr lang="en-US" altLang="en-US" dirty="0"/>
              <a:t>Responsible for gathering information and </a:t>
            </a:r>
            <a:r>
              <a:rPr lang="en-US" altLang="en-US" dirty="0" smtClean="0"/>
              <a:t>carrying </a:t>
            </a:r>
            <a:r>
              <a:rPr lang="en-US" altLang="en-US" dirty="0"/>
              <a:t>the response signals to and from the central nervous </a:t>
            </a:r>
            <a:r>
              <a:rPr lang="en-US" altLang="en-US" dirty="0" smtClean="0"/>
              <a:t>system</a:t>
            </a:r>
          </a:p>
          <a:p>
            <a:r>
              <a:rPr lang="en-US" altLang="en-US" dirty="0" smtClean="0"/>
              <a:t>Composed of the nerves located outside the brain and spinal cord 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941576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Subdivided into the somatic and autonomic nervous system</a:t>
            </a:r>
            <a:endParaRPr lang="en-US" altLang="en-US" dirty="0"/>
          </a:p>
          <a:p>
            <a:pPr lvl="1" indent="-377825"/>
            <a:r>
              <a:rPr lang="en-US" altLang="en-US" dirty="0" smtClean="0"/>
              <a:t>Somatic</a:t>
            </a:r>
          </a:p>
          <a:p>
            <a:pPr marL="1069975" lvl="2" indent="-301625"/>
            <a:r>
              <a:rPr lang="en-US" dirty="0" smtClean="0">
                <a:latin typeface="+mn-lt"/>
              </a:rPr>
              <a:t>Controls </a:t>
            </a:r>
            <a:r>
              <a:rPr lang="en-US" dirty="0"/>
              <a:t>the skeletal muscles responsible for voluntary movement</a:t>
            </a:r>
            <a:endParaRPr lang="en-US" altLang="en-US" dirty="0"/>
          </a:p>
          <a:p>
            <a:pPr lvl="1" indent="-377825"/>
            <a:r>
              <a:rPr lang="en-US" altLang="en-US" dirty="0"/>
              <a:t>Autonomic</a:t>
            </a:r>
          </a:p>
          <a:p>
            <a:pPr marL="1069975" lvl="2" indent="-301625"/>
            <a:r>
              <a:rPr lang="en-US" dirty="0" smtClean="0">
                <a:latin typeface="+mn-lt"/>
              </a:rPr>
              <a:t>Regulates </a:t>
            </a:r>
            <a:r>
              <a:rPr lang="en-US" dirty="0"/>
              <a:t>the balance between the involuntary functions of the body and allows the body to react in emergency situations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312"/>
            <a:ext cx="7772400" cy="1295400"/>
          </a:xfrm>
        </p:spPr>
        <p:txBody>
          <a:bodyPr/>
          <a:lstStyle/>
          <a:p>
            <a:r>
              <a:rPr lang="en-US" altLang="en-US" sz="3800" dirty="0"/>
              <a:t>The Peripheral</a:t>
            </a:r>
            <a:br>
              <a:rPr lang="en-US" altLang="en-US" sz="3800" dirty="0"/>
            </a:br>
            <a:r>
              <a:rPr lang="en-US" altLang="en-US" sz="3800" dirty="0"/>
              <a:t> Nervous </a:t>
            </a:r>
            <a:r>
              <a:rPr lang="en-US" altLang="en-US" sz="3800" dirty="0" smtClean="0"/>
              <a:t>System</a:t>
            </a:r>
            <a:endParaRPr lang="en-US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627888"/>
            <a:ext cx="7848600" cy="1295400"/>
          </a:xfrm>
        </p:spPr>
        <p:txBody>
          <a:bodyPr/>
          <a:lstStyle/>
          <a:p>
            <a:r>
              <a:rPr lang="en-US" altLang="en-US" dirty="0" smtClean="0"/>
              <a:t>Treating a Downed Athlete</a:t>
            </a:r>
            <a:endParaRPr lang="en-US" altLang="en-US" dirty="0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114800"/>
          </a:xfrm>
        </p:spPr>
        <p:txBody>
          <a:bodyPr/>
          <a:lstStyle/>
          <a:p>
            <a:r>
              <a:rPr lang="en-US" altLang="en-US" dirty="0"/>
              <a:t>If an athlete is down and </a:t>
            </a:r>
            <a:r>
              <a:rPr lang="en-US" altLang="en-US" dirty="0" smtClean="0"/>
              <a:t>unconscious:</a:t>
            </a:r>
            <a:endParaRPr lang="en-US" altLang="en-US" dirty="0"/>
          </a:p>
          <a:p>
            <a:pPr lvl="1" indent="-385763"/>
            <a:r>
              <a:rPr lang="en-US" altLang="en-US" dirty="0"/>
              <a:t>Always treat the athlete as if he or she has a possible head or spinal </a:t>
            </a:r>
            <a:r>
              <a:rPr lang="en-US" altLang="en-US" dirty="0" smtClean="0"/>
              <a:t>injury. </a:t>
            </a:r>
          </a:p>
          <a:p>
            <a:pPr lvl="1" indent="-385763"/>
            <a:r>
              <a:rPr lang="en-US" dirty="0" smtClean="0">
                <a:latin typeface="+mn-lt"/>
              </a:rPr>
              <a:t>Start </a:t>
            </a:r>
            <a:r>
              <a:rPr lang="en-US" dirty="0">
                <a:latin typeface="+mn-lt"/>
              </a:rPr>
              <a:t>the athlete’s injury assessment by doing a primary </a:t>
            </a:r>
            <a:r>
              <a:rPr lang="en-US" dirty="0" smtClean="0">
                <a:latin typeface="+mn-lt"/>
              </a:rPr>
              <a:t>survey.</a:t>
            </a:r>
          </a:p>
          <a:p>
            <a:pPr lvl="1" indent="-385763"/>
            <a:r>
              <a:rPr lang="en-US" dirty="0" smtClean="0">
                <a:latin typeface="+mn-lt"/>
              </a:rPr>
              <a:t>Note </a:t>
            </a:r>
            <a:r>
              <a:rPr lang="en-US" dirty="0">
                <a:latin typeface="+mn-lt"/>
              </a:rPr>
              <a:t>the time in case the athlete is </a:t>
            </a:r>
            <a:r>
              <a:rPr lang="en-US" dirty="0" smtClean="0">
                <a:latin typeface="+mn-lt"/>
              </a:rPr>
              <a:t>unconscious.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7888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Treating a Downed Athlete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53768"/>
            <a:ext cx="7772400" cy="4267200"/>
          </a:xfrm>
        </p:spPr>
        <p:txBody>
          <a:bodyPr/>
          <a:lstStyle/>
          <a:p>
            <a:r>
              <a:rPr lang="en-US" altLang="en-US" sz="3000" dirty="0" smtClean="0"/>
              <a:t>If an athlete is down and unconscious:</a:t>
            </a:r>
          </a:p>
          <a:p>
            <a:pPr lvl="1" indent="-377825"/>
            <a:r>
              <a:rPr lang="en-US" sz="2600" dirty="0"/>
              <a:t>If there is a second person </a:t>
            </a:r>
            <a:r>
              <a:rPr lang="en-US" sz="2600" dirty="0" smtClean="0"/>
              <a:t>available, have that person keep nonessential personnel away from the athlete.</a:t>
            </a:r>
          </a:p>
          <a:p>
            <a:pPr lvl="1" indent="-377825"/>
            <a:r>
              <a:rPr lang="en-US" altLang="en-US" sz="2600" dirty="0" smtClean="0"/>
              <a:t>Second person can also activate emergency action plan</a:t>
            </a:r>
          </a:p>
          <a:p>
            <a:pPr lvl="1" indent="-377825"/>
            <a:r>
              <a:rPr lang="en-US" altLang="en-US" sz="2600" dirty="0" smtClean="0"/>
              <a:t>Establish control of the situation.</a:t>
            </a:r>
          </a:p>
          <a:p>
            <a:pPr lvl="1" indent="-377825"/>
            <a:r>
              <a:rPr lang="en-US" altLang="en-US" sz="2600" dirty="0" smtClean="0"/>
              <a:t>Record all findings during the history and evaluation.</a:t>
            </a:r>
          </a:p>
          <a:p>
            <a:endParaRPr lang="en-US" alt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08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7032"/>
            <a:ext cx="7772400" cy="914400"/>
          </a:xfrm>
        </p:spPr>
        <p:txBody>
          <a:bodyPr/>
          <a:lstStyle/>
          <a:p>
            <a:r>
              <a:rPr lang="en-US" altLang="en-US" dirty="0"/>
              <a:t>Concussions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114800"/>
          </a:xfrm>
        </p:spPr>
        <p:txBody>
          <a:bodyPr/>
          <a:lstStyle/>
          <a:p>
            <a:r>
              <a:rPr lang="en-US" altLang="en-US" dirty="0"/>
              <a:t>Caused </a:t>
            </a:r>
            <a:r>
              <a:rPr lang="en-US" altLang="en-US" dirty="0" smtClean="0"/>
              <a:t>by a blow or jolt to the head</a:t>
            </a:r>
          </a:p>
          <a:p>
            <a:r>
              <a:rPr lang="en-US" altLang="en-US" dirty="0" smtClean="0"/>
              <a:t>Cause an alteration in brain function</a:t>
            </a:r>
            <a:endParaRPr lang="en-US" altLang="en-US" dirty="0"/>
          </a:p>
          <a:p>
            <a:r>
              <a:rPr lang="en-US" altLang="en-US" dirty="0" smtClean="0"/>
              <a:t>Cerebral concussion causes </a:t>
            </a:r>
            <a:r>
              <a:rPr lang="en-US" altLang="en-US" dirty="0"/>
              <a:t>immediate </a:t>
            </a:r>
            <a:r>
              <a:rPr lang="en-US" altLang="en-US" dirty="0" smtClean="0"/>
              <a:t>symptoms:</a:t>
            </a:r>
            <a:endParaRPr lang="en-US" altLang="en-US" dirty="0"/>
          </a:p>
          <a:p>
            <a:pPr lvl="1" indent="-377825"/>
            <a:r>
              <a:rPr lang="en-US" altLang="en-US" dirty="0"/>
              <a:t>Headache, dizziness, nausea,  </a:t>
            </a:r>
            <a:r>
              <a:rPr lang="en-US" altLang="en-US" dirty="0" smtClean="0"/>
              <a:t>symptoms of disorientation, and </a:t>
            </a:r>
            <a:r>
              <a:rPr lang="en-US" altLang="en-US" dirty="0"/>
              <a:t>confusion resulting from swelling at the point of contact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936"/>
            <a:ext cx="7772400" cy="914400"/>
          </a:xfrm>
        </p:spPr>
        <p:txBody>
          <a:bodyPr/>
          <a:lstStyle/>
          <a:p>
            <a:r>
              <a:rPr lang="en-US" altLang="en-US" dirty="0"/>
              <a:t>Post-Concussive Symptoms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941576"/>
            <a:ext cx="7772400" cy="4495800"/>
          </a:xfrm>
        </p:spPr>
        <p:txBody>
          <a:bodyPr/>
          <a:lstStyle/>
          <a:p>
            <a:r>
              <a:rPr lang="en-US" altLang="en-US" dirty="0"/>
              <a:t>Any loss of consciousness</a:t>
            </a:r>
          </a:p>
          <a:p>
            <a:r>
              <a:rPr lang="en-US" altLang="en-US" dirty="0"/>
              <a:t>Persistent low-grade </a:t>
            </a:r>
            <a:r>
              <a:rPr lang="en-US" altLang="en-US" dirty="0" smtClean="0"/>
              <a:t>headache</a:t>
            </a:r>
          </a:p>
          <a:p>
            <a:r>
              <a:rPr lang="en-US" altLang="en-US" dirty="0" smtClean="0"/>
              <a:t>Light-headedness</a:t>
            </a:r>
            <a:endParaRPr lang="en-US" altLang="en-US" dirty="0"/>
          </a:p>
          <a:p>
            <a:r>
              <a:rPr lang="en-US" altLang="en-US" dirty="0"/>
              <a:t>Poor concentration</a:t>
            </a:r>
          </a:p>
          <a:p>
            <a:r>
              <a:rPr lang="en-US" altLang="en-US" dirty="0" smtClean="0"/>
              <a:t>Posttraumatic amnesia</a:t>
            </a:r>
            <a:endParaRPr lang="en-US" altLang="en-US" dirty="0"/>
          </a:p>
          <a:p>
            <a:pPr lvl="1" indent="-377825"/>
            <a:r>
              <a:rPr lang="en-US" altLang="en-US" dirty="0" smtClean="0"/>
              <a:t>Retrograde</a:t>
            </a:r>
          </a:p>
          <a:p>
            <a:pPr lvl="1" indent="-377825"/>
            <a:r>
              <a:rPr lang="en-US" altLang="en-US" dirty="0" smtClean="0"/>
              <a:t>Anterograde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Sleepiness</a:t>
            </a:r>
          </a:p>
          <a:p>
            <a:r>
              <a:rPr lang="en-US" altLang="en-US" dirty="0" smtClean="0"/>
              <a:t>Loss of concentration</a:t>
            </a:r>
          </a:p>
          <a:p>
            <a:r>
              <a:rPr lang="en-US" altLang="en-US" dirty="0" smtClean="0"/>
              <a:t>Loss of coordination</a:t>
            </a:r>
          </a:p>
          <a:p>
            <a:r>
              <a:rPr lang="en-US" altLang="en-US" dirty="0" smtClean="0"/>
              <a:t>Slurred or incoherent speech</a:t>
            </a:r>
          </a:p>
          <a:p>
            <a:r>
              <a:rPr lang="en-US" altLang="en-US" dirty="0" smtClean="0"/>
              <a:t>Irritability</a:t>
            </a:r>
          </a:p>
          <a:p>
            <a:r>
              <a:rPr lang="en-US" altLang="en-US" dirty="0" smtClean="0"/>
              <a:t>Anxiety</a:t>
            </a:r>
          </a:p>
          <a:p>
            <a:r>
              <a:rPr lang="en-US" altLang="en-US" dirty="0" smtClean="0"/>
              <a:t>Depression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936"/>
            <a:ext cx="7772400" cy="914400"/>
          </a:xfrm>
        </p:spPr>
        <p:txBody>
          <a:bodyPr/>
          <a:lstStyle/>
          <a:p>
            <a:r>
              <a:rPr lang="en-US" altLang="en-US" dirty="0"/>
              <a:t>Post-Concussive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941576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Ringing </a:t>
            </a:r>
            <a:r>
              <a:rPr lang="en-US" altLang="en-US" dirty="0"/>
              <a:t>in the </a:t>
            </a:r>
            <a:r>
              <a:rPr lang="en-US" altLang="en-US" dirty="0" smtClean="0"/>
              <a:t>ears (tinnitus)</a:t>
            </a:r>
          </a:p>
          <a:p>
            <a:r>
              <a:rPr lang="en-US" altLang="en-US" dirty="0" smtClean="0"/>
              <a:t>Vacant stare</a:t>
            </a:r>
          </a:p>
          <a:p>
            <a:r>
              <a:rPr lang="en-US" altLang="en-US" dirty="0" smtClean="0"/>
              <a:t>Disorientation (altered mental status)</a:t>
            </a:r>
          </a:p>
          <a:p>
            <a:r>
              <a:rPr lang="en-US" altLang="en-US" dirty="0" smtClean="0"/>
              <a:t>Nausea and/or vomiting</a:t>
            </a:r>
          </a:p>
          <a:p>
            <a:r>
              <a:rPr lang="en-US" altLang="en-US" dirty="0" smtClean="0"/>
              <a:t>Pupils not reacting evenly to light or unresponsive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936"/>
            <a:ext cx="7772400" cy="914400"/>
          </a:xfrm>
        </p:spPr>
        <p:txBody>
          <a:bodyPr/>
          <a:lstStyle/>
          <a:p>
            <a:r>
              <a:rPr lang="en-US" altLang="en-US" dirty="0"/>
              <a:t>Post-Concussive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Ear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343400"/>
          </a:xfrm>
        </p:spPr>
        <p:txBody>
          <a:bodyPr/>
          <a:lstStyle/>
          <a:p>
            <a:r>
              <a:rPr lang="en-US" altLang="en-US" dirty="0"/>
              <a:t>Cauliflower ear</a:t>
            </a:r>
          </a:p>
          <a:p>
            <a:r>
              <a:rPr lang="en-US" altLang="en-US" dirty="0"/>
              <a:t>Otitis externa </a:t>
            </a:r>
            <a:r>
              <a:rPr lang="en-US" altLang="en-US" dirty="0" smtClean="0"/>
              <a:t>(swimmer’s ear)</a:t>
            </a:r>
            <a:endParaRPr lang="en-US" altLang="en-US" dirty="0"/>
          </a:p>
          <a:p>
            <a:r>
              <a:rPr lang="en-US" altLang="en-US" dirty="0" smtClean="0"/>
              <a:t>Rupture </a:t>
            </a:r>
            <a:r>
              <a:rPr lang="en-US" altLang="en-US" dirty="0"/>
              <a:t>of the tympanic membrane</a:t>
            </a:r>
          </a:p>
          <a:p>
            <a:r>
              <a:rPr lang="en-US" altLang="en-US" dirty="0"/>
              <a:t>Foreign bodies in the ear</a:t>
            </a:r>
          </a:p>
          <a:p>
            <a:pPr>
              <a:buFontTx/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936"/>
            <a:ext cx="7772400" cy="685800"/>
          </a:xfrm>
        </p:spPr>
        <p:txBody>
          <a:bodyPr/>
          <a:lstStyle/>
          <a:p>
            <a:r>
              <a:rPr lang="en-US" altLang="en-US" dirty="0"/>
              <a:t>Head and Spinal Injuries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893"/>
            <a:ext cx="7799832" cy="4297363"/>
          </a:xfrm>
        </p:spPr>
        <p:txBody>
          <a:bodyPr/>
          <a:lstStyle/>
          <a:p>
            <a:r>
              <a:rPr lang="en-US" altLang="en-US" dirty="0"/>
              <a:t>Any injury to the head or spine is </a:t>
            </a:r>
            <a:r>
              <a:rPr lang="en-US" altLang="en-US" dirty="0" smtClean="0"/>
              <a:t>a serious matter.</a:t>
            </a:r>
            <a:endParaRPr lang="en-US" altLang="en-US" dirty="0"/>
          </a:p>
          <a:p>
            <a:r>
              <a:rPr lang="en-US" altLang="en-US" dirty="0" smtClean="0"/>
              <a:t>An injury to the head can cause:</a:t>
            </a:r>
          </a:p>
          <a:p>
            <a:pPr lvl="1" indent="-385763"/>
            <a:r>
              <a:rPr lang="en-US" altLang="en-US" dirty="0" smtClean="0"/>
              <a:t>Brain hemorrhage (traumatic brain injury)</a:t>
            </a:r>
          </a:p>
          <a:p>
            <a:pPr lvl="1" indent="-385763"/>
            <a:r>
              <a:rPr lang="en-US" altLang="en-US" dirty="0" smtClean="0"/>
              <a:t>Fracture to the skull</a:t>
            </a:r>
          </a:p>
          <a:p>
            <a:pPr marL="1079500" lvl="2" indent="-311150"/>
            <a:r>
              <a:rPr lang="en-US" altLang="en-US" dirty="0" smtClean="0"/>
              <a:t>Can send fragments of the skull into the brain </a:t>
            </a:r>
          </a:p>
          <a:p>
            <a:pPr lvl="1" indent="-385763"/>
            <a:r>
              <a:rPr lang="en-US" altLang="en-US" dirty="0" smtClean="0"/>
              <a:t>Swelling (edema)</a:t>
            </a:r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Eye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419600"/>
          </a:xfrm>
        </p:spPr>
        <p:txBody>
          <a:bodyPr/>
          <a:lstStyle/>
          <a:p>
            <a:r>
              <a:rPr lang="en-US" altLang="en-US" dirty="0"/>
              <a:t>Contusions</a:t>
            </a:r>
          </a:p>
          <a:p>
            <a:r>
              <a:rPr lang="en-US" altLang="en-US" dirty="0"/>
              <a:t>Corneal abrasions or lacerations</a:t>
            </a:r>
          </a:p>
          <a:p>
            <a:r>
              <a:rPr lang="en-US" altLang="en-US" dirty="0"/>
              <a:t>Retinal detachment</a:t>
            </a:r>
          </a:p>
          <a:p>
            <a:r>
              <a:rPr lang="en-US" altLang="en-US" dirty="0"/>
              <a:t>Foreign bodies and embedded objects</a:t>
            </a:r>
          </a:p>
          <a:p>
            <a:r>
              <a:rPr lang="en-US" altLang="en-US" dirty="0"/>
              <a:t>Fractures</a:t>
            </a:r>
          </a:p>
          <a:p>
            <a:pPr lvl="1" indent="-377825"/>
            <a:r>
              <a:rPr lang="en-US" altLang="en-US" dirty="0"/>
              <a:t>Orbital roof and blowout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Eye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419600"/>
          </a:xfrm>
        </p:spPr>
        <p:txBody>
          <a:bodyPr/>
          <a:lstStyle/>
          <a:p>
            <a:r>
              <a:rPr lang="en-US" altLang="en-US" dirty="0"/>
              <a:t>Conjunctivitis</a:t>
            </a:r>
          </a:p>
          <a:p>
            <a:r>
              <a:rPr lang="en-US" altLang="en-US" dirty="0"/>
              <a:t>Sty</a:t>
            </a:r>
          </a:p>
          <a:p>
            <a:r>
              <a:rPr lang="en-US" altLang="en-US" dirty="0"/>
              <a:t>Hyphema</a:t>
            </a:r>
          </a:p>
          <a:p>
            <a:r>
              <a:rPr lang="en-US" altLang="en-US" dirty="0"/>
              <a:t>Ruptured globe</a:t>
            </a:r>
          </a:p>
          <a:p>
            <a:r>
              <a:rPr lang="en-US" altLang="en-US" dirty="0"/>
              <a:t>Contact lens complications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Nose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114800"/>
          </a:xfrm>
        </p:spPr>
        <p:txBody>
          <a:bodyPr/>
          <a:lstStyle/>
          <a:p>
            <a:r>
              <a:rPr lang="en-US" altLang="en-US" dirty="0"/>
              <a:t>Nosebleeds </a:t>
            </a:r>
            <a:r>
              <a:rPr lang="en-US" altLang="en-US" dirty="0" smtClean="0"/>
              <a:t>(epistaxis)</a:t>
            </a:r>
            <a:endParaRPr lang="en-US" altLang="en-US" dirty="0"/>
          </a:p>
          <a:p>
            <a:r>
              <a:rPr lang="en-US" altLang="en-US" dirty="0" smtClean="0"/>
              <a:t>Nasal </a:t>
            </a:r>
            <a:r>
              <a:rPr lang="en-US" altLang="en-US" dirty="0"/>
              <a:t>septal deviation</a:t>
            </a:r>
          </a:p>
          <a:p>
            <a:r>
              <a:rPr lang="en-US" altLang="en-US" dirty="0"/>
              <a:t>Nasal septal hematoma</a:t>
            </a:r>
          </a:p>
          <a:p>
            <a:r>
              <a:rPr lang="en-US" altLang="en-US" dirty="0"/>
              <a:t>Nasal fractures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312"/>
            <a:ext cx="7924800" cy="1295400"/>
          </a:xfrm>
        </p:spPr>
        <p:txBody>
          <a:bodyPr/>
          <a:lstStyle/>
          <a:p>
            <a:r>
              <a:rPr lang="en-US" altLang="en-US" sz="3800" dirty="0"/>
              <a:t>Injuries to the</a:t>
            </a:r>
            <a:br>
              <a:rPr lang="en-US" altLang="en-US" sz="3800" dirty="0"/>
            </a:br>
            <a:r>
              <a:rPr lang="en-US" altLang="en-US" sz="3800" dirty="0"/>
              <a:t> Mouth and Jaw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3712" y="1941576"/>
            <a:ext cx="7772400" cy="3962400"/>
          </a:xfrm>
        </p:spPr>
        <p:txBody>
          <a:bodyPr/>
          <a:lstStyle/>
          <a:p>
            <a:r>
              <a:rPr lang="en-US" altLang="en-US" dirty="0"/>
              <a:t>Temporomandibular joint dislocation</a:t>
            </a:r>
          </a:p>
          <a:p>
            <a:r>
              <a:rPr lang="en-US" altLang="en-US" dirty="0"/>
              <a:t>Jaw fractures</a:t>
            </a:r>
          </a:p>
          <a:p>
            <a:r>
              <a:rPr lang="en-US" altLang="en-US" dirty="0"/>
              <a:t>Dislocations and fractures of the teeth</a:t>
            </a:r>
          </a:p>
          <a:p>
            <a:r>
              <a:rPr lang="en-US" altLang="en-US" dirty="0"/>
              <a:t>Exposed nerve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8744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Spine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114800"/>
          </a:xfrm>
        </p:spPr>
        <p:txBody>
          <a:bodyPr/>
          <a:lstStyle/>
          <a:p>
            <a:r>
              <a:rPr lang="en-US" altLang="en-US" dirty="0"/>
              <a:t>Contusions</a:t>
            </a:r>
          </a:p>
          <a:p>
            <a:r>
              <a:rPr lang="en-US" altLang="en-US" dirty="0"/>
              <a:t>Brachial flexus injuries</a:t>
            </a:r>
          </a:p>
          <a:p>
            <a:r>
              <a:rPr lang="en-US" altLang="en-US" dirty="0"/>
              <a:t>Abnormal curvatures of the spine</a:t>
            </a:r>
          </a:p>
          <a:p>
            <a:r>
              <a:rPr lang="en-US" altLang="en-US" dirty="0"/>
              <a:t>Muscle </a:t>
            </a:r>
            <a:r>
              <a:rPr lang="en-US" altLang="en-US" dirty="0" smtClean="0"/>
              <a:t>spasms</a:t>
            </a:r>
          </a:p>
          <a:p>
            <a:r>
              <a:rPr lang="en-US" altLang="en-US" dirty="0" smtClean="0"/>
              <a:t>Back sprains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18744"/>
            <a:ext cx="7772400" cy="914400"/>
          </a:xfrm>
        </p:spPr>
        <p:txBody>
          <a:bodyPr/>
          <a:lstStyle/>
          <a:p>
            <a:r>
              <a:rPr lang="en-US" altLang="en-US" dirty="0"/>
              <a:t>Injuries to the Spine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35480"/>
            <a:ext cx="7772400" cy="4114800"/>
          </a:xfrm>
        </p:spPr>
        <p:txBody>
          <a:bodyPr/>
          <a:lstStyle/>
          <a:p>
            <a:r>
              <a:rPr lang="en-US" altLang="en-US" dirty="0"/>
              <a:t>Back </a:t>
            </a:r>
            <a:r>
              <a:rPr lang="en-US" altLang="en-US" dirty="0" smtClean="0"/>
              <a:t>strains</a:t>
            </a:r>
            <a:endParaRPr lang="en-US" altLang="en-US" dirty="0"/>
          </a:p>
          <a:p>
            <a:r>
              <a:rPr lang="en-US" altLang="en-US" dirty="0"/>
              <a:t>Fractures and dislocations</a:t>
            </a:r>
          </a:p>
          <a:p>
            <a:r>
              <a:rPr lang="en-US" altLang="en-US" dirty="0"/>
              <a:t>Intervertebral disc herniation</a:t>
            </a:r>
          </a:p>
          <a:p>
            <a:r>
              <a:rPr lang="en-US" altLang="en-US" dirty="0"/>
              <a:t>Spondylolysis and spondylolisthesis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38845"/>
            <a:ext cx="7696200" cy="4297363"/>
          </a:xfrm>
        </p:spPr>
        <p:txBody>
          <a:bodyPr/>
          <a:lstStyle/>
          <a:p>
            <a:r>
              <a:rPr lang="en-US" altLang="en-US" dirty="0"/>
              <a:t>Spinal </a:t>
            </a:r>
            <a:r>
              <a:rPr lang="en-US" altLang="en-US" dirty="0" smtClean="0"/>
              <a:t>injuries can </a:t>
            </a:r>
            <a:r>
              <a:rPr lang="en-US" altLang="en-US" dirty="0"/>
              <a:t>be life threatening and can cause </a:t>
            </a:r>
            <a:r>
              <a:rPr lang="en-US" altLang="en-US" dirty="0" smtClean="0"/>
              <a:t>paralysis.</a:t>
            </a:r>
            <a:endParaRPr lang="en-US" altLang="en-US" dirty="0"/>
          </a:p>
          <a:p>
            <a:r>
              <a:rPr lang="en-US" altLang="en-US" dirty="0"/>
              <a:t>Spinal cord </a:t>
            </a:r>
          </a:p>
          <a:p>
            <a:pPr lvl="1" indent="-385763"/>
            <a:r>
              <a:rPr lang="en-US" altLang="en-US" dirty="0"/>
              <a:t>Serves as the communication pathway between the brain and the rest of the body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936"/>
            <a:ext cx="7772400" cy="685800"/>
          </a:xfrm>
        </p:spPr>
        <p:txBody>
          <a:bodyPr/>
          <a:lstStyle/>
          <a:p>
            <a:r>
              <a:rPr lang="en-US" altLang="en-US" dirty="0"/>
              <a:t>Head and Spinal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312"/>
            <a:ext cx="7772400" cy="1066800"/>
          </a:xfrm>
        </p:spPr>
        <p:txBody>
          <a:bodyPr/>
          <a:lstStyle/>
          <a:p>
            <a:r>
              <a:rPr lang="en-US" altLang="en-US" sz="3800" dirty="0" smtClean="0"/>
              <a:t>Sports that Carry a Higher Risk of Neck Injury</a:t>
            </a:r>
            <a:endParaRPr lang="en-US" altLang="en-US" sz="3800" dirty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38845"/>
            <a:ext cx="8229600" cy="4068763"/>
          </a:xfrm>
        </p:spPr>
        <p:txBody>
          <a:bodyPr/>
          <a:lstStyle/>
          <a:p>
            <a:r>
              <a:rPr lang="en-US" altLang="en-US" dirty="0" smtClean="0"/>
              <a:t>Gymnastics</a:t>
            </a:r>
          </a:p>
          <a:p>
            <a:r>
              <a:rPr lang="en-US" altLang="en-US" dirty="0" smtClean="0"/>
              <a:t>Ice hockey</a:t>
            </a:r>
          </a:p>
          <a:p>
            <a:r>
              <a:rPr lang="en-US" altLang="en-US" dirty="0" smtClean="0"/>
              <a:t>Basketball</a:t>
            </a:r>
          </a:p>
          <a:p>
            <a:r>
              <a:rPr lang="en-US" altLang="en-US" dirty="0" smtClean="0"/>
              <a:t>Football</a:t>
            </a:r>
          </a:p>
          <a:p>
            <a:r>
              <a:rPr lang="en-US" altLang="en-US" dirty="0" smtClean="0"/>
              <a:t>Diving</a:t>
            </a:r>
            <a:endParaRPr lang="en-US" altLang="en-US" dirty="0"/>
          </a:p>
          <a:p>
            <a:r>
              <a:rPr lang="en-US" altLang="en-US" dirty="0" smtClean="0"/>
              <a:t>Motocross</a:t>
            </a:r>
          </a:p>
          <a:p>
            <a:r>
              <a:rPr lang="en-US" altLang="en-US" dirty="0" smtClean="0"/>
              <a:t>Extreme </a:t>
            </a:r>
            <a:r>
              <a:rPr lang="en-US" altLang="en-US" dirty="0"/>
              <a:t>sports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685800"/>
          </a:xfrm>
        </p:spPr>
        <p:txBody>
          <a:bodyPr/>
          <a:lstStyle/>
          <a:p>
            <a:r>
              <a:rPr lang="en-US" altLang="en-US" dirty="0"/>
              <a:t>The Nervous System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3548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Main components:</a:t>
            </a:r>
            <a:endParaRPr lang="en-US" altLang="en-US" dirty="0"/>
          </a:p>
          <a:p>
            <a:pPr lvl="1" indent="-368300"/>
            <a:r>
              <a:rPr lang="en-US" altLang="en-US" sz="3200" dirty="0"/>
              <a:t>Brain, cranial nerves, spinal cord, spinal nerves and peripheral nerves </a:t>
            </a:r>
          </a:p>
          <a:p>
            <a:r>
              <a:rPr lang="en-US" altLang="en-US" dirty="0"/>
              <a:t>System is highly organized and intricate</a:t>
            </a:r>
          </a:p>
          <a:p>
            <a:pPr lvl="1" indent="-368300"/>
            <a:r>
              <a:rPr lang="en-US" altLang="en-US" dirty="0" smtClean="0"/>
              <a:t>Main function is to coordinate and regulate </a:t>
            </a:r>
            <a:r>
              <a:rPr lang="en-US" altLang="en-US" dirty="0"/>
              <a:t>the body’s many responses to internal and/or external environmental changes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685800"/>
          </a:xfrm>
        </p:spPr>
        <p:txBody>
          <a:bodyPr/>
          <a:lstStyle/>
          <a:p>
            <a:r>
              <a:rPr lang="en-US" altLang="en-US" dirty="0"/>
              <a:t>The Nervous System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935480"/>
            <a:ext cx="7772400" cy="4495800"/>
          </a:xfrm>
        </p:spPr>
        <p:txBody>
          <a:bodyPr/>
          <a:lstStyle/>
          <a:p>
            <a:r>
              <a:rPr lang="en-US" altLang="en-US" dirty="0"/>
              <a:t>Basic structural unit of the nervous system is the nerve cell, or neuron</a:t>
            </a:r>
          </a:p>
          <a:p>
            <a:pPr lvl="1" indent="-377825"/>
            <a:r>
              <a:rPr lang="en-US" dirty="0" smtClean="0">
                <a:latin typeface="+mn-lt"/>
                <a:ea typeface="+mn-ea"/>
                <a:cs typeface="+mn-cs"/>
              </a:rPr>
              <a:t>Main </a:t>
            </a:r>
            <a:r>
              <a:rPr lang="en-US" dirty="0">
                <a:latin typeface="+mn-lt"/>
                <a:ea typeface="+mn-ea"/>
                <a:cs typeface="+mn-cs"/>
              </a:rPr>
              <a:t>function of the neuron is to send information from the body to the brain, and vice </a:t>
            </a:r>
            <a:r>
              <a:rPr lang="en-US" dirty="0" smtClean="0">
                <a:latin typeface="+mn-lt"/>
                <a:ea typeface="+mn-ea"/>
                <a:cs typeface="+mn-cs"/>
              </a:rPr>
              <a:t>versa</a:t>
            </a:r>
          </a:p>
          <a:p>
            <a:pPr lvl="1" indent="-377825"/>
            <a:r>
              <a:rPr lang="en-US" altLang="en-US" dirty="0" smtClean="0">
                <a:ea typeface="+mn-ea"/>
                <a:cs typeface="+mn-cs"/>
              </a:rPr>
              <a:t>Sensory neurons</a:t>
            </a:r>
          </a:p>
          <a:p>
            <a:pPr lvl="1" indent="-377825"/>
            <a:r>
              <a:rPr lang="en-US" altLang="en-US" dirty="0" smtClean="0">
                <a:ea typeface="+mn-ea"/>
                <a:cs typeface="+mn-cs"/>
              </a:rPr>
              <a:t>Afferent neurons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762000"/>
          </a:xfrm>
        </p:spPr>
        <p:txBody>
          <a:bodyPr/>
          <a:lstStyle/>
          <a:p>
            <a:r>
              <a:rPr lang="en-US" altLang="en-US" dirty="0"/>
              <a:t>The Central Nervous </a:t>
            </a:r>
            <a:r>
              <a:rPr lang="en-US" altLang="en-US" dirty="0" smtClean="0"/>
              <a:t>System</a:t>
            </a:r>
            <a:endParaRPr lang="en-US" altLang="en-US" dirty="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941576"/>
            <a:ext cx="7772400" cy="4495800"/>
          </a:xfrm>
        </p:spPr>
        <p:txBody>
          <a:bodyPr/>
          <a:lstStyle/>
          <a:p>
            <a:r>
              <a:rPr lang="en-US" altLang="en-US" dirty="0"/>
              <a:t>The central nervous system </a:t>
            </a:r>
          </a:p>
          <a:p>
            <a:pPr lvl="1" indent="-377825"/>
            <a:r>
              <a:rPr lang="en-US" altLang="en-US" dirty="0"/>
              <a:t>Consists of the brain and spinal cord</a:t>
            </a:r>
          </a:p>
          <a:p>
            <a:r>
              <a:rPr lang="en-US" altLang="en-US" dirty="0"/>
              <a:t>The brain</a:t>
            </a:r>
          </a:p>
          <a:p>
            <a:pPr lvl="1" indent="-377825"/>
            <a:r>
              <a:rPr lang="en-US" altLang="en-US" dirty="0"/>
              <a:t>Surrounded by a protective barrier of membranes called meninges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762000"/>
          </a:xfrm>
        </p:spPr>
        <p:txBody>
          <a:bodyPr/>
          <a:lstStyle/>
          <a:p>
            <a:r>
              <a:rPr lang="en-US" altLang="en-US" dirty="0"/>
              <a:t>The Central Nervous System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68" y="1941576"/>
            <a:ext cx="7772400" cy="4495800"/>
          </a:xfrm>
        </p:spPr>
        <p:txBody>
          <a:bodyPr/>
          <a:lstStyle/>
          <a:p>
            <a:r>
              <a:rPr lang="en-US" altLang="en-US" dirty="0"/>
              <a:t>Parts of the brain include:</a:t>
            </a:r>
          </a:p>
          <a:p>
            <a:pPr lvl="1" indent="-377825"/>
            <a:r>
              <a:rPr lang="en-US" altLang="en-US" dirty="0"/>
              <a:t>Ventricles</a:t>
            </a:r>
          </a:p>
          <a:p>
            <a:pPr lvl="1" indent="-377825"/>
            <a:r>
              <a:rPr lang="en-US" altLang="en-US" dirty="0"/>
              <a:t>Cerebrum</a:t>
            </a:r>
          </a:p>
          <a:p>
            <a:pPr lvl="1" indent="-377825"/>
            <a:r>
              <a:rPr lang="en-US" altLang="en-US" dirty="0"/>
              <a:t>Cerebellum</a:t>
            </a:r>
          </a:p>
          <a:p>
            <a:pPr lvl="1" indent="-377825"/>
            <a:r>
              <a:rPr lang="en-US" altLang="en-US" dirty="0"/>
              <a:t>Midbrain</a:t>
            </a:r>
          </a:p>
          <a:p>
            <a:pPr lvl="1" indent="-377825"/>
            <a:r>
              <a:rPr lang="en-US" altLang="en-US" dirty="0"/>
              <a:t>Pons</a:t>
            </a:r>
          </a:p>
          <a:p>
            <a:pPr lvl="1" indent="-377825"/>
            <a:r>
              <a:rPr lang="en-US" altLang="en-US" dirty="0"/>
              <a:t>Medulla oblongata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941576"/>
            <a:ext cx="7772400" cy="4114800"/>
          </a:xfrm>
        </p:spPr>
        <p:txBody>
          <a:bodyPr/>
          <a:lstStyle/>
          <a:p>
            <a:r>
              <a:rPr lang="en-US" altLang="en-US" dirty="0"/>
              <a:t>Spinal cord </a:t>
            </a:r>
          </a:p>
          <a:p>
            <a:pPr lvl="1" indent="-385763"/>
            <a:r>
              <a:rPr lang="en-US" altLang="en-US" dirty="0"/>
              <a:t>Attached to medulla oblongata </a:t>
            </a:r>
            <a:r>
              <a:rPr lang="en-US" altLang="en-US" dirty="0" smtClean="0"/>
              <a:t>and </a:t>
            </a:r>
            <a:r>
              <a:rPr lang="en-US" altLang="en-US" dirty="0"/>
              <a:t>continues down to the first or second lumbar vertebrae of the back</a:t>
            </a:r>
          </a:p>
          <a:p>
            <a:pPr lvl="1" indent="-385763"/>
            <a:r>
              <a:rPr lang="en-US" altLang="en-US" dirty="0"/>
              <a:t>Protected by the vertebrae, cerebrospinal fluid, and meninges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7888"/>
            <a:ext cx="7772400" cy="762000"/>
          </a:xfrm>
        </p:spPr>
        <p:txBody>
          <a:bodyPr/>
          <a:lstStyle/>
          <a:p>
            <a:r>
              <a:rPr lang="en-US" altLang="en-US" dirty="0"/>
              <a:t>The Central Nervous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8097</TotalTime>
  <Words>733</Words>
  <Application>Microsoft Office PowerPoint</Application>
  <PresentationFormat>On-screen Show (4:3)</PresentationFormat>
  <Paragraphs>187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Clover PPT Template</vt:lpstr>
      <vt:lpstr>Chapter 12 </vt:lpstr>
      <vt:lpstr>Head and Spinal Injuries</vt:lpstr>
      <vt:lpstr>Head and Spinal Injuries</vt:lpstr>
      <vt:lpstr>Sports that Carry a Higher Risk of Neck Injury</vt:lpstr>
      <vt:lpstr>The Nervous System</vt:lpstr>
      <vt:lpstr>The Nervous System</vt:lpstr>
      <vt:lpstr>The Central Nervous System</vt:lpstr>
      <vt:lpstr>The Central Nervous System</vt:lpstr>
      <vt:lpstr>The Central Nervous System</vt:lpstr>
      <vt:lpstr>The Central Nervous System</vt:lpstr>
      <vt:lpstr>The Peripheral  Nervous System</vt:lpstr>
      <vt:lpstr>The Peripheral  Nervous System</vt:lpstr>
      <vt:lpstr>Treating a Downed Athlete</vt:lpstr>
      <vt:lpstr>Treating a Downed Athlete</vt:lpstr>
      <vt:lpstr>Concussions</vt:lpstr>
      <vt:lpstr>Post-Concussive Symptoms</vt:lpstr>
      <vt:lpstr>Post-Concussive Symptoms</vt:lpstr>
      <vt:lpstr>Post-Concussive Symptoms</vt:lpstr>
      <vt:lpstr>Injuries to the Ear</vt:lpstr>
      <vt:lpstr>Injuries to the Eye</vt:lpstr>
      <vt:lpstr>Injuries to the Eye</vt:lpstr>
      <vt:lpstr>Injuries to the Nose</vt:lpstr>
      <vt:lpstr>Injuries to the  Mouth and Jaw</vt:lpstr>
      <vt:lpstr>Injuries to the Spine</vt:lpstr>
      <vt:lpstr>Injuries to the Spine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147</cp:revision>
  <dcterms:created xsi:type="dcterms:W3CDTF">2002-12-18T20:40:50Z</dcterms:created>
  <dcterms:modified xsi:type="dcterms:W3CDTF">2015-03-27T12:36:34Z</dcterms:modified>
</cp:coreProperties>
</file>