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651" r:id="rId2"/>
    <p:sldId id="635" r:id="rId3"/>
    <p:sldId id="636" r:id="rId4"/>
    <p:sldId id="658" r:id="rId5"/>
    <p:sldId id="657" r:id="rId6"/>
    <p:sldId id="637" r:id="rId7"/>
    <p:sldId id="659" r:id="rId8"/>
    <p:sldId id="638" r:id="rId9"/>
    <p:sldId id="677" r:id="rId10"/>
    <p:sldId id="639" r:id="rId11"/>
    <p:sldId id="662" r:id="rId12"/>
    <p:sldId id="664" r:id="rId13"/>
    <p:sldId id="663" r:id="rId14"/>
    <p:sldId id="640" r:id="rId15"/>
    <p:sldId id="665" r:id="rId16"/>
    <p:sldId id="641" r:id="rId17"/>
    <p:sldId id="678" r:id="rId18"/>
    <p:sldId id="679" r:id="rId19"/>
    <p:sldId id="680" r:id="rId20"/>
    <p:sldId id="643" r:id="rId21"/>
    <p:sldId id="645" r:id="rId22"/>
    <p:sldId id="669" r:id="rId23"/>
    <p:sldId id="646" r:id="rId24"/>
    <p:sldId id="671" r:id="rId25"/>
    <p:sldId id="670" r:id="rId26"/>
    <p:sldId id="672" r:id="rId27"/>
    <p:sldId id="647" r:id="rId28"/>
    <p:sldId id="648" r:id="rId29"/>
    <p:sldId id="676" r:id="rId30"/>
    <p:sldId id="649" r:id="rId31"/>
    <p:sldId id="682" r:id="rId32"/>
    <p:sldId id="65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89"/>
        <p:guide orient="horz" pos="1236"/>
        <p:guide orient="horz" pos="1441"/>
        <p:guide orient="horz" pos="457"/>
        <p:guide pos="2880"/>
        <p:guide pos="498"/>
        <p:guide pos="7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B92FEFD-9B2D-431A-994F-879A80D6B4A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481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4487EFE-BC2B-4C14-BC2E-664F88711E6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681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F6571-1832-49F4-926C-E38A45B1C43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56CF0-6174-493F-AC0D-F5FFC8F60BDD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74CFC-E0EB-4CE8-9E40-9234E7323228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2D5BC-F26A-4CEE-B224-B4632136C750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EE351-A832-4555-AB5E-EEBE482E98B0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B0997-BD42-4C59-81AC-F059454EA0CD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728D6-FFF4-4ADC-8ECB-58817DE4BCB0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67624-00EA-48C0-BA71-4A2D3A20CA13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89DF0-6650-40B4-972D-4F97922979B4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20DAE-401C-4AF1-BD62-5A55BC6A70E2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2FE91-D9D0-4C9F-8C96-F23B4FEEBBBB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9034B-71D4-4C5D-BF28-8A3C37FC637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159BB-6582-4206-AC8F-259D00801D91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8CF9B-2B9F-4330-B94A-7D68C4501169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3429A-7CBF-458C-A0EA-220ABD3522D6}" type="slidenum">
              <a:rPr lang="en-US" altLang="en-US"/>
              <a:pPr/>
              <a:t>26</a:t>
            </a:fld>
            <a:endParaRPr lang="en-US" altLang="en-US" dirty="0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3DB91-A3F8-48A5-82C4-2411B4F88CB4}" type="slidenum">
              <a:rPr lang="en-US" altLang="en-US"/>
              <a:pPr/>
              <a:t>27</a:t>
            </a:fld>
            <a:endParaRPr lang="en-US" altLang="en-US" dirty="0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C6709-635B-4D79-96DA-801547ABAC94}" type="slidenum">
              <a:rPr lang="en-US" altLang="en-US"/>
              <a:pPr/>
              <a:t>28</a:t>
            </a:fld>
            <a:endParaRPr lang="en-US" altLang="en-US" dirty="0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2432C-9E51-4CF5-951F-86347AAA9626}" type="slidenum">
              <a:rPr lang="en-US" altLang="en-US"/>
              <a:pPr/>
              <a:t>29</a:t>
            </a:fld>
            <a:endParaRPr lang="en-US" altLang="en-US" dirty="0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D2D82-EBB4-472F-93FA-10EE88D40943}" type="slidenum">
              <a:rPr lang="en-US" altLang="en-US"/>
              <a:pPr/>
              <a:t>30</a:t>
            </a:fld>
            <a:endParaRPr lang="en-US" altLang="en-US" dirty="0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C8BD8-C5FF-4C6B-B769-80F4A1F54AC0}" type="slidenum">
              <a:rPr lang="en-US" altLang="en-US"/>
              <a:pPr/>
              <a:t>32</a:t>
            </a:fld>
            <a:endParaRPr lang="en-US" altLang="en-US" dirty="0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BDE22-4C02-4A92-88A2-DDB643145664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7EE3E-5C88-4561-A269-240314B6BAF7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B4F90-7D6A-4CA0-9723-60E19DBF5B41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C781A-A3EA-4703-98DF-B915EE9452B1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44802-E83C-4E5E-8787-AF3D62D565E7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E0AEE-8BA2-4B52-B879-3BD2FCB8AC00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B0AF3-BC60-411B-9CDD-97B19B171EED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8074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6341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A83C58-60C1-4210-BECE-9E64C07764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813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C832CF-E7FE-44E3-8DD9-3DFD16B511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49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582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65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908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96B819-5237-4EE2-9A6F-AA537DB714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391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9DE8FE-6383-4B15-B426-8B52862D6D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40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DDAADC-D95D-4337-84EF-1C03A83AB4C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2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7E238C-486A-4FF6-B43B-D0B7E98E50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4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96E03E-F809-40D8-9E12-8922151ECD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467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893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17 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050925"/>
          </a:xfrm>
        </p:spPr>
        <p:txBody>
          <a:bodyPr/>
          <a:lstStyle/>
          <a:p>
            <a:r>
              <a:rPr lang="en-US" altLang="en-US" dirty="0"/>
              <a:t>Therapeutic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Cooling or Heating the Body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53492"/>
            <a:ext cx="7772400" cy="4343400"/>
          </a:xfrm>
        </p:spPr>
        <p:txBody>
          <a:bodyPr/>
          <a:lstStyle/>
          <a:p>
            <a:r>
              <a:rPr lang="en-US" altLang="en-US" sz="3000" dirty="0"/>
              <a:t>Conduction:</a:t>
            </a:r>
          </a:p>
          <a:p>
            <a:pPr lvl="1"/>
            <a:r>
              <a:rPr lang="en-US" altLang="en-US" sz="2600" dirty="0" smtClean="0"/>
              <a:t>A method of heat transfer by direct contact with another medium </a:t>
            </a:r>
          </a:p>
          <a:p>
            <a:pPr marL="1096963" lvl="2" indent="-385763"/>
            <a:r>
              <a:rPr lang="en-US" altLang="en-US" dirty="0" smtClean="0"/>
              <a:t>Examples</a:t>
            </a:r>
            <a:r>
              <a:rPr lang="en-US" altLang="en-US" dirty="0" smtClean="0"/>
              <a:t>: Heat packs or </a:t>
            </a:r>
            <a:r>
              <a:rPr lang="en-US" altLang="en-US" dirty="0"/>
              <a:t>ice packs</a:t>
            </a:r>
          </a:p>
          <a:p>
            <a:r>
              <a:rPr lang="en-US" altLang="en-US" sz="3000" dirty="0"/>
              <a:t>Convection:</a:t>
            </a:r>
          </a:p>
          <a:p>
            <a:pPr lvl="1"/>
            <a:r>
              <a:rPr lang="en-US" altLang="en-US" sz="2600" dirty="0" smtClean="0"/>
              <a:t>A method </a:t>
            </a:r>
            <a:r>
              <a:rPr lang="en-US" altLang="en-US" sz="2600" dirty="0"/>
              <a:t>of heat transfer </a:t>
            </a:r>
            <a:r>
              <a:rPr lang="en-US" altLang="en-US" sz="2600" dirty="0" smtClean="0"/>
              <a:t>that takes place indirectly </a:t>
            </a:r>
            <a:r>
              <a:rPr lang="en-US" altLang="en-US" sz="2600" dirty="0"/>
              <a:t>through a secondary </a:t>
            </a:r>
            <a:r>
              <a:rPr lang="en-US" altLang="en-US" sz="2600" dirty="0" smtClean="0"/>
              <a:t>conductive medium </a:t>
            </a:r>
            <a:endParaRPr lang="en-US" altLang="en-US" sz="2600" dirty="0"/>
          </a:p>
          <a:p>
            <a:pPr marL="1096963" lvl="2" indent="-385763"/>
            <a:r>
              <a:rPr lang="en-US" altLang="en-US" dirty="0" smtClean="0"/>
              <a:t>Examples: Fluid </a:t>
            </a:r>
            <a:r>
              <a:rPr lang="en-US" altLang="en-US" dirty="0"/>
              <a:t>therapy, whirlpool baths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Radiation: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dirty="0" smtClean="0"/>
              <a:t>A method of heat </a:t>
            </a:r>
            <a:r>
              <a:rPr lang="en-US" altLang="en-US" dirty="0"/>
              <a:t>transfer by or from its source to the surrounding environment in the form of waves or rays </a:t>
            </a:r>
          </a:p>
          <a:p>
            <a:pPr marL="1060450" lvl="2" indent="-312738"/>
            <a:r>
              <a:rPr lang="en-US" altLang="en-US" dirty="0" smtClean="0"/>
              <a:t>Examples: Infrared ultraviolet </a:t>
            </a:r>
            <a:r>
              <a:rPr lang="en-US" altLang="en-US" dirty="0"/>
              <a:t>light, </a:t>
            </a:r>
            <a:r>
              <a:rPr lang="en-US" altLang="en-US" dirty="0" smtClean="0"/>
              <a:t>laser, or electrical stimulating modalities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Cooling or Heating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Cooling or Heating the Body</a:t>
            </a:r>
          </a:p>
        </p:txBody>
      </p:sp>
      <p:sp>
        <p:nvSpPr>
          <p:cNvPr id="65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Conversion:</a:t>
            </a:r>
            <a:r>
              <a:rPr lang="en-US" altLang="en-US" sz="2800" b="1" dirty="0"/>
              <a:t> </a:t>
            </a:r>
          </a:p>
          <a:p>
            <a:pPr lvl="1"/>
            <a:r>
              <a:rPr lang="en-US" altLang="en-US" dirty="0" smtClean="0"/>
              <a:t>A method of heat </a:t>
            </a:r>
            <a:r>
              <a:rPr lang="en-US" altLang="en-US" dirty="0"/>
              <a:t>transfer </a:t>
            </a:r>
            <a:r>
              <a:rPr lang="en-US" altLang="en-US" dirty="0" smtClean="0"/>
              <a:t>that takes place through other forms of energy, such as sound</a:t>
            </a:r>
            <a:r>
              <a:rPr lang="en-US" altLang="en-US" dirty="0"/>
              <a:t>, electricity or </a:t>
            </a:r>
            <a:r>
              <a:rPr lang="en-US" altLang="en-US" dirty="0" smtClean="0"/>
              <a:t>chemicals </a:t>
            </a:r>
            <a:endParaRPr lang="en-US" altLang="en-US" dirty="0"/>
          </a:p>
          <a:p>
            <a:pPr marL="1060450" lvl="2" indent="-322263"/>
            <a:r>
              <a:rPr lang="en-US" altLang="en-US" dirty="0" smtClean="0"/>
              <a:t>Examples: Ultrasound</a:t>
            </a:r>
            <a:r>
              <a:rPr lang="en-US" altLang="en-US" dirty="0"/>
              <a:t>, </a:t>
            </a:r>
            <a:r>
              <a:rPr lang="en-US" altLang="en-US" dirty="0" smtClean="0"/>
              <a:t>diathermy, or heating/cooling </a:t>
            </a:r>
            <a:r>
              <a:rPr lang="en-US" altLang="en-US" dirty="0"/>
              <a:t>ointments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altLang="en-US" dirty="0"/>
              <a:t>Evaporation</a:t>
            </a:r>
            <a:r>
              <a:rPr lang="en-US" altLang="en-US" sz="2800" b="1" dirty="0"/>
              <a:t>: </a:t>
            </a:r>
          </a:p>
          <a:p>
            <a:pPr lvl="1"/>
            <a:r>
              <a:rPr lang="en-US" altLang="en-US" dirty="0" smtClean="0"/>
              <a:t>A method of heat transfer </a:t>
            </a:r>
            <a:r>
              <a:rPr lang="en-US" dirty="0">
                <a:latin typeface="+mn-lt"/>
              </a:rPr>
              <a:t>that takes place when a liquid is converted to a </a:t>
            </a:r>
            <a:r>
              <a:rPr lang="en-US" dirty="0" smtClean="0">
                <a:latin typeface="+mn-lt"/>
              </a:rPr>
              <a:t>gas</a:t>
            </a:r>
          </a:p>
          <a:p>
            <a:pPr marL="1060450" lvl="2" indent="-339725"/>
            <a:r>
              <a:rPr lang="en-US" dirty="0" smtClean="0"/>
              <a:t>E</a:t>
            </a:r>
            <a:r>
              <a:rPr lang="en-US" dirty="0" smtClean="0">
                <a:latin typeface="+mn-lt"/>
              </a:rPr>
              <a:t>xamples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Perspiration </a:t>
            </a:r>
            <a:r>
              <a:rPr lang="en-US" dirty="0">
                <a:latin typeface="+mn-lt"/>
              </a:rPr>
              <a:t>or vapo-coolant </a:t>
            </a:r>
            <a:r>
              <a:rPr lang="en-US" dirty="0" smtClean="0">
                <a:latin typeface="+mn-lt"/>
              </a:rPr>
              <a:t>sprays</a:t>
            </a:r>
            <a:endParaRPr lang="en-US" dirty="0">
              <a:latin typeface="+mn-lt"/>
            </a:endParaRPr>
          </a:p>
          <a:p>
            <a:pPr lvl="1"/>
            <a:endParaRPr lang="en-US" altLang="en-US" dirty="0" smtClean="0"/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Cooling or Heating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Guidelines </a:t>
            </a:r>
            <a:r>
              <a:rPr lang="en-US" altLang="en-US" dirty="0"/>
              <a:t>for Cryotherapy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8229600" cy="4495800"/>
          </a:xfrm>
        </p:spPr>
        <p:txBody>
          <a:bodyPr/>
          <a:lstStyle/>
          <a:p>
            <a:r>
              <a:rPr lang="en-US" altLang="en-US" dirty="0"/>
              <a:t>Never apply any form of </a:t>
            </a:r>
            <a:r>
              <a:rPr lang="en-US" altLang="en-US" dirty="0" smtClean="0"/>
              <a:t>cold </a:t>
            </a:r>
            <a:r>
              <a:rPr lang="en-US" dirty="0">
                <a:latin typeface="+mn-lt"/>
                <a:ea typeface="+mn-ea"/>
                <a:cs typeface="+mn-cs"/>
              </a:rPr>
              <a:t>on an open wound without a protective </a:t>
            </a:r>
            <a:r>
              <a:rPr lang="en-US" dirty="0" smtClean="0">
                <a:latin typeface="+mn-lt"/>
                <a:ea typeface="+mn-ea"/>
                <a:cs typeface="+mn-cs"/>
              </a:rPr>
              <a:t>covering.</a:t>
            </a:r>
            <a:r>
              <a:rPr lang="en-US" altLang="en-US" dirty="0" smtClean="0"/>
              <a:t> 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Never apply any form of cold to anesthetized </a:t>
            </a:r>
            <a:r>
              <a:rPr lang="en-US" dirty="0" smtClean="0"/>
              <a:t>skin.</a:t>
            </a:r>
            <a:endParaRPr lang="en-US" altLang="en-US" dirty="0"/>
          </a:p>
          <a:p>
            <a:r>
              <a:rPr lang="en-US" altLang="en-US" dirty="0" smtClean="0"/>
              <a:t>Except for vapo-coolant sprays, do </a:t>
            </a:r>
            <a:r>
              <a:rPr lang="en-US" altLang="en-US" dirty="0"/>
              <a:t>not apply cryotherapy to patients with decreased circulation, diabetes, or cardiac </a:t>
            </a:r>
            <a:r>
              <a:rPr lang="en-US" altLang="en-US" dirty="0" smtClean="0"/>
              <a:t>conditions.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6544"/>
            <a:ext cx="7772400" cy="914400"/>
          </a:xfrm>
        </p:spPr>
        <p:txBody>
          <a:bodyPr/>
          <a:lstStyle/>
          <a:p>
            <a:r>
              <a:rPr lang="en-US" altLang="en-US" dirty="0"/>
              <a:t>Guides for Cryotherapy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Monitor the patient for signs of cold allergy, or Raynaud’s </a:t>
            </a:r>
            <a:r>
              <a:rPr lang="en-US" dirty="0" smtClean="0">
                <a:latin typeface="+mn-lt"/>
                <a:ea typeface="+mn-ea"/>
                <a:cs typeface="+mn-cs"/>
              </a:rPr>
              <a:t>phenomenon.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To avoid further injury to the tissues, always monitor the time for which cryotherapy is applied; applications should not exceed 30 </a:t>
            </a:r>
            <a:r>
              <a:rPr lang="en-US" dirty="0" smtClean="0"/>
              <a:t>minutes.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Forms of </a:t>
            </a:r>
            <a:r>
              <a:rPr lang="en-US" altLang="en-US" dirty="0"/>
              <a:t>Cryotherapy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Ice </a:t>
            </a:r>
            <a:r>
              <a:rPr lang="en-US" altLang="en-US" dirty="0" smtClean="0"/>
              <a:t>packs</a:t>
            </a:r>
            <a:endParaRPr lang="en-US" altLang="en-US" dirty="0"/>
          </a:p>
          <a:p>
            <a:r>
              <a:rPr lang="en-US" altLang="en-US" dirty="0"/>
              <a:t>Ice massage</a:t>
            </a:r>
          </a:p>
          <a:p>
            <a:r>
              <a:rPr lang="en-US" altLang="en-US" dirty="0"/>
              <a:t>Vapo-coolant sprays</a:t>
            </a:r>
          </a:p>
          <a:p>
            <a:r>
              <a:rPr lang="en-US" altLang="en-US" dirty="0"/>
              <a:t>Ice water immersion</a:t>
            </a:r>
          </a:p>
          <a:p>
            <a:r>
              <a:rPr lang="en-US" altLang="en-US" dirty="0"/>
              <a:t>Whirlpool </a:t>
            </a:r>
            <a:r>
              <a:rPr lang="en-US" altLang="en-US" dirty="0" smtClean="0"/>
              <a:t>baths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Guidelines for Thermotherapy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8153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Never apply heat to an area where any loss of sensation exists; burns could occur without the client being aware of it.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Never apply heat immediately after an </a:t>
            </a:r>
            <a:r>
              <a:rPr lang="en-US" dirty="0" smtClean="0">
                <a:latin typeface="+mn-lt"/>
                <a:ea typeface="+mn-ea"/>
                <a:cs typeface="+mn-cs"/>
              </a:rPr>
              <a:t>injury.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Never apply heat directly to the eyes or the </a:t>
            </a:r>
            <a:r>
              <a:rPr lang="en-US" dirty="0" smtClean="0"/>
              <a:t>genitalia.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6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Guidelines for Thermotherapy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Never apply heat to the abdomen if there is a possibility that the patient is </a:t>
            </a:r>
            <a:r>
              <a:rPr lang="en-US" dirty="0" smtClean="0">
                <a:latin typeface="+mn-lt"/>
                <a:ea typeface="+mn-ea"/>
                <a:cs typeface="+mn-cs"/>
              </a:rPr>
              <a:t>pregnant.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Never apply any form of heat on an open wound, a burn, or over an area of </a:t>
            </a:r>
            <a:r>
              <a:rPr lang="en-US" dirty="0" smtClean="0">
                <a:latin typeface="+mn-lt"/>
                <a:ea typeface="+mn-ea"/>
                <a:cs typeface="+mn-cs"/>
              </a:rPr>
              <a:t>malignancy.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1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Guidelines for Thermotherapy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Do not use thermotherapy on patients with a history of reduced thermal regulation or diabetes.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Always </a:t>
            </a:r>
            <a:r>
              <a:rPr lang="en-US" dirty="0">
                <a:latin typeface="+mn-lt"/>
                <a:ea typeface="+mn-ea"/>
                <a:cs typeface="+mn-cs"/>
              </a:rPr>
              <a:t>monitor the time for which thermotherapy is applied, and use appropriate padding or </a:t>
            </a:r>
            <a:r>
              <a:rPr lang="en-US" dirty="0" smtClean="0"/>
              <a:t>towels.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7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Therapeutic Modalities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Various methods and agents used to manipulate circulation (blood </a:t>
            </a:r>
            <a:r>
              <a:rPr lang="en-US" altLang="en-US" dirty="0" smtClean="0"/>
              <a:t>flow) in </a:t>
            </a:r>
            <a:r>
              <a:rPr lang="en-US" altLang="en-US" dirty="0"/>
              <a:t>the treatment of muscles and joints </a:t>
            </a:r>
            <a:endParaRPr lang="en-US" altLang="en-US" dirty="0" smtClean="0"/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Purpose is to improve </a:t>
            </a:r>
            <a:r>
              <a:rPr lang="en-US" dirty="0"/>
              <a:t>or restore an individual’s range of motion, regain strength, cope with pain, and engage in daily activities and athletic endeavors at an optimal performance level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Forms </a:t>
            </a:r>
            <a:r>
              <a:rPr lang="en-US" altLang="en-US" dirty="0"/>
              <a:t>of Thermotherapy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Moist heat packs</a:t>
            </a:r>
          </a:p>
          <a:p>
            <a:r>
              <a:rPr lang="en-US" altLang="en-US" dirty="0" smtClean="0"/>
              <a:t>Fluidotherapy</a:t>
            </a:r>
          </a:p>
          <a:p>
            <a:r>
              <a:rPr lang="en-US" altLang="en-US" dirty="0" smtClean="0"/>
              <a:t>Paraffin bath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Electrical Modalities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Use electricity to influence healing </a:t>
            </a:r>
            <a:r>
              <a:rPr lang="en-US" dirty="0">
                <a:latin typeface="+mn-lt"/>
                <a:ea typeface="+mn-ea"/>
                <a:cs typeface="+mn-cs"/>
              </a:rPr>
              <a:t>by stimulating the body </a:t>
            </a:r>
            <a:r>
              <a:rPr lang="en-US" dirty="0" smtClean="0">
                <a:latin typeface="+mn-lt"/>
                <a:ea typeface="+mn-ea"/>
                <a:cs typeface="+mn-cs"/>
              </a:rPr>
              <a:t>tissues</a:t>
            </a:r>
          </a:p>
          <a:p>
            <a:r>
              <a:rPr lang="en-US" altLang="en-US" dirty="0" smtClean="0"/>
              <a:t>Used to speed the healing of tissues</a:t>
            </a:r>
          </a:p>
          <a:p>
            <a:r>
              <a:rPr lang="en-US" altLang="en-US" dirty="0" smtClean="0"/>
              <a:t>Penetrate </a:t>
            </a:r>
            <a:r>
              <a:rPr lang="en-US" altLang="en-US" dirty="0"/>
              <a:t>deeper into the tissues than other </a:t>
            </a:r>
            <a:r>
              <a:rPr lang="en-US" altLang="en-US" dirty="0" smtClean="0"/>
              <a:t>modalities</a:t>
            </a:r>
          </a:p>
          <a:p>
            <a:r>
              <a:rPr lang="en-US" altLang="en-US" dirty="0" smtClean="0"/>
              <a:t>Among </a:t>
            </a:r>
            <a:r>
              <a:rPr lang="en-US" altLang="en-US" dirty="0"/>
              <a:t>the most effective </a:t>
            </a:r>
            <a:r>
              <a:rPr lang="en-US" altLang="en-US" dirty="0" smtClean="0"/>
              <a:t>in terms of decreasing </a:t>
            </a:r>
            <a:r>
              <a:rPr lang="en-US" altLang="en-US" dirty="0"/>
              <a:t>healing time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Electrical Modalities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Low-voltage </a:t>
            </a:r>
            <a:r>
              <a:rPr lang="en-US" altLang="en-US" dirty="0"/>
              <a:t>stimulation </a:t>
            </a:r>
            <a:r>
              <a:rPr lang="en-US" altLang="en-US" dirty="0" smtClean="0"/>
              <a:t>is used to increase blood flow of muscle contraction.</a:t>
            </a:r>
            <a:endParaRPr lang="en-US" altLang="en-US" dirty="0"/>
          </a:p>
          <a:p>
            <a:r>
              <a:rPr lang="en-US" altLang="en-US" dirty="0" smtClean="0"/>
              <a:t>High-voltage </a:t>
            </a:r>
            <a:r>
              <a:rPr lang="en-US" altLang="en-US" dirty="0"/>
              <a:t>stimulation is used to </a:t>
            </a:r>
            <a:r>
              <a:rPr lang="en-US" altLang="en-US" dirty="0" smtClean="0"/>
              <a:t>help control pain.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Electrical Modalities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51180"/>
            <a:ext cx="7772400" cy="4495800"/>
          </a:xfrm>
        </p:spPr>
        <p:txBody>
          <a:bodyPr/>
          <a:lstStyle/>
          <a:p>
            <a:pPr marL="339725" indent="-339725"/>
            <a:r>
              <a:rPr lang="en-US" altLang="en-US" sz="3000" dirty="0"/>
              <a:t>Follow the </a:t>
            </a:r>
            <a:r>
              <a:rPr lang="en-US" altLang="en-US" sz="3000" dirty="0" smtClean="0"/>
              <a:t>physician’s </a:t>
            </a:r>
            <a:r>
              <a:rPr lang="en-US" altLang="en-US" sz="3000" dirty="0"/>
              <a:t>or therapist’s orders for all electrical </a:t>
            </a:r>
            <a:r>
              <a:rPr lang="en-US" altLang="en-US" sz="3000" dirty="0" smtClean="0"/>
              <a:t>modalities.</a:t>
            </a:r>
            <a:endParaRPr lang="en-US" altLang="en-US" sz="3000" dirty="0"/>
          </a:p>
          <a:p>
            <a:pPr marL="339725" indent="-339725"/>
            <a:r>
              <a:rPr lang="en-US" altLang="en-US" sz="3000" dirty="0"/>
              <a:t>Make sure equipment works </a:t>
            </a:r>
            <a:r>
              <a:rPr lang="en-US" altLang="en-US" sz="3000" dirty="0" smtClean="0"/>
              <a:t>properly, is plugged in, and powered through </a:t>
            </a:r>
            <a:r>
              <a:rPr lang="en-US" altLang="en-US" sz="3000" dirty="0"/>
              <a:t>a circuit served by a ground fault </a:t>
            </a:r>
            <a:r>
              <a:rPr lang="en-US" altLang="en-US" sz="3000" dirty="0" smtClean="0"/>
              <a:t>interrupter.</a:t>
            </a:r>
          </a:p>
          <a:p>
            <a:pPr marL="339725" indent="-339725"/>
            <a:r>
              <a:rPr lang="en-US" altLang="en-US" sz="3000" dirty="0" smtClean="0"/>
              <a:t>Explain the procedure to the patient.</a:t>
            </a:r>
          </a:p>
          <a:p>
            <a:pPr marL="339725" indent="-339725"/>
            <a:r>
              <a:rPr lang="en-US" altLang="en-US" sz="3000" dirty="0" smtClean="0"/>
              <a:t>Expose the area to be treated.</a:t>
            </a:r>
            <a:endParaRPr lang="en-US" alt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51180"/>
            <a:ext cx="7772400" cy="4572000"/>
          </a:xfrm>
        </p:spPr>
        <p:txBody>
          <a:bodyPr/>
          <a:lstStyle/>
          <a:p>
            <a:pPr marL="339725" indent="-339725"/>
            <a:r>
              <a:rPr lang="en-US" sz="3000" dirty="0">
                <a:latin typeface="+mn-lt"/>
                <a:ea typeface="+mn-ea"/>
                <a:cs typeface="+mn-cs"/>
              </a:rPr>
              <a:t>Cleanse the treatment area with soap and water or alcohol. Then, dry it thoroughly. </a:t>
            </a:r>
            <a:endParaRPr lang="en-US" sz="3000" dirty="0" smtClean="0">
              <a:latin typeface="+mn-lt"/>
              <a:ea typeface="+mn-ea"/>
              <a:cs typeface="+mn-cs"/>
            </a:endParaRPr>
          </a:p>
          <a:p>
            <a:pPr marL="339725" indent="-339725"/>
            <a:r>
              <a:rPr lang="en-US" sz="3000" dirty="0">
                <a:latin typeface="+mn-lt"/>
                <a:ea typeface="+mn-ea"/>
                <a:cs typeface="+mn-cs"/>
              </a:rPr>
              <a:t>Place electrode pads according to the manufacturer’s instructions.</a:t>
            </a:r>
          </a:p>
          <a:p>
            <a:pPr marL="339725" indent="-339725"/>
            <a:r>
              <a:rPr lang="en-US" sz="3000" dirty="0">
                <a:latin typeface="+mn-lt"/>
                <a:ea typeface="+mn-ea"/>
                <a:cs typeface="+mn-cs"/>
              </a:rPr>
              <a:t>Follow the manufacturer’s instructions for use of all equipment. </a:t>
            </a:r>
            <a:endParaRPr lang="en-US" sz="3000" dirty="0" smtClean="0">
              <a:latin typeface="+mn-lt"/>
              <a:ea typeface="+mn-ea"/>
              <a:cs typeface="+mn-cs"/>
            </a:endParaRPr>
          </a:p>
          <a:p>
            <a:pPr marL="339725" indent="-339725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Electrical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4370" y="1932708"/>
            <a:ext cx="7772400" cy="4114800"/>
          </a:xfrm>
        </p:spPr>
        <p:txBody>
          <a:bodyPr/>
          <a:lstStyle/>
          <a:p>
            <a:pPr marL="395288" indent="-395288"/>
            <a:r>
              <a:rPr lang="en-US" dirty="0">
                <a:latin typeface="+mn-lt"/>
                <a:ea typeface="+mn-ea"/>
                <a:cs typeface="+mn-cs"/>
              </a:rPr>
              <a:t>Turn the treatment channel(s) off before carefully removing the adhesive electrodes from the patient’s skin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395288" indent="-395288"/>
            <a:r>
              <a:rPr lang="en-US" dirty="0">
                <a:latin typeface="+mn-lt"/>
                <a:ea typeface="+mn-ea"/>
                <a:cs typeface="+mn-cs"/>
              </a:rPr>
              <a:t>Leave the treatment area clean when finished.</a:t>
            </a:r>
          </a:p>
          <a:p>
            <a:pPr marL="395288" indent="-395288"/>
            <a:r>
              <a:rPr lang="en-US" dirty="0" smtClean="0">
                <a:latin typeface="+mn-lt"/>
                <a:ea typeface="+mn-ea"/>
                <a:cs typeface="+mn-cs"/>
              </a:rPr>
              <a:t>Follow </a:t>
            </a:r>
            <a:r>
              <a:rPr lang="en-US" dirty="0">
                <a:latin typeface="+mn-lt"/>
                <a:ea typeface="+mn-ea"/>
                <a:cs typeface="+mn-cs"/>
              </a:rPr>
              <a:t>the manufacturer’s instructions for cleaning and maintaining the unit.</a:t>
            </a:r>
          </a:p>
          <a:p>
            <a:pPr marL="395288" indent="-395288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Electrical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Never use an electrical modality on an open wound.</a:t>
            </a:r>
          </a:p>
          <a:p>
            <a:pPr marL="395288" indent="-395288"/>
            <a:r>
              <a:rPr lang="en-US" dirty="0">
                <a:latin typeface="+mn-lt"/>
                <a:ea typeface="+mn-ea"/>
                <a:cs typeface="+mn-cs"/>
              </a:rPr>
              <a:t>Do not use electrical modalities on a patient with a pacemaker without approval from a physician.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marL="395288" indent="-395288"/>
            <a:r>
              <a:rPr lang="en-US" dirty="0">
                <a:latin typeface="+mn-lt"/>
                <a:ea typeface="+mn-ea"/>
                <a:cs typeface="+mn-cs"/>
              </a:rPr>
              <a:t>Avoid high-fluid areas of the </a:t>
            </a:r>
            <a:r>
              <a:rPr lang="en-US" dirty="0" smtClean="0">
                <a:latin typeface="+mn-lt"/>
                <a:ea typeface="+mn-ea"/>
                <a:cs typeface="+mn-cs"/>
              </a:rPr>
              <a:t>body.</a:t>
            </a:r>
          </a:p>
          <a:p>
            <a:pPr marL="395288" indent="-395288"/>
            <a:r>
              <a:rPr lang="en-US" dirty="0">
                <a:latin typeface="+mn-lt"/>
                <a:ea typeface="+mn-ea"/>
                <a:cs typeface="+mn-cs"/>
              </a:rPr>
              <a:t>Avoid </a:t>
            </a:r>
            <a:r>
              <a:rPr lang="en-US" dirty="0" smtClean="0"/>
              <a:t>use </a:t>
            </a:r>
            <a:r>
              <a:rPr lang="en-US" dirty="0" smtClean="0">
                <a:latin typeface="+mn-lt"/>
                <a:ea typeface="+mn-ea"/>
                <a:cs typeface="+mn-cs"/>
              </a:rPr>
              <a:t>over </a:t>
            </a:r>
            <a:r>
              <a:rPr lang="en-US" dirty="0">
                <a:latin typeface="+mn-lt"/>
                <a:ea typeface="+mn-ea"/>
                <a:cs typeface="+mn-cs"/>
              </a:rPr>
              <a:t>the carotid </a:t>
            </a:r>
            <a:r>
              <a:rPr lang="en-US" dirty="0" smtClean="0"/>
              <a:t>arteries.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Electrical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39725" indent="-339725"/>
            <a:r>
              <a:rPr lang="en-US" dirty="0">
                <a:latin typeface="+mn-lt"/>
                <a:ea typeface="+mn-ea"/>
                <a:cs typeface="+mn-cs"/>
              </a:rPr>
              <a:t>Electrical modalities should never be used on the trunk of a pregnant patient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339725" indent="-339725"/>
            <a:r>
              <a:rPr lang="en-US" dirty="0"/>
              <a:t>Stop the treatment if the procedure increases the patient’s pain.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3800" dirty="0"/>
              <a:t>Guidelines for </a:t>
            </a:r>
            <a:br>
              <a:rPr lang="en-US" altLang="en-US" sz="3800" dirty="0"/>
            </a:br>
            <a:r>
              <a:rPr lang="en-US" altLang="en-US" sz="3800" dirty="0"/>
              <a:t>Electrical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9620"/>
            <a:ext cx="8229600" cy="1371600"/>
          </a:xfrm>
        </p:spPr>
        <p:txBody>
          <a:bodyPr/>
          <a:lstStyle/>
          <a:p>
            <a:r>
              <a:rPr lang="en-US" altLang="en-US" dirty="0" smtClean="0"/>
              <a:t>Electrical </a:t>
            </a:r>
            <a:r>
              <a:rPr lang="en-US" altLang="en-US" dirty="0"/>
              <a:t>Modalities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038600"/>
          </a:xfrm>
        </p:spPr>
        <p:txBody>
          <a:bodyPr/>
          <a:lstStyle/>
          <a:p>
            <a:r>
              <a:rPr lang="en-US" altLang="en-US" dirty="0"/>
              <a:t>Ultrasound therapy</a:t>
            </a:r>
          </a:p>
          <a:p>
            <a:r>
              <a:rPr lang="en-US" altLang="en-US" dirty="0"/>
              <a:t>Electrical muscle stimulation (EMS)</a:t>
            </a:r>
          </a:p>
          <a:p>
            <a:r>
              <a:rPr lang="en-US" altLang="en-US" dirty="0"/>
              <a:t>Galvanic stimulation</a:t>
            </a:r>
          </a:p>
          <a:p>
            <a:r>
              <a:rPr lang="en-US" altLang="en-US" dirty="0"/>
              <a:t>Interferential stimulation (IFS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Iontophoresis</a:t>
            </a:r>
          </a:p>
          <a:p>
            <a:r>
              <a:rPr lang="en-US" altLang="en-US" dirty="0" smtClean="0"/>
              <a:t>Transcutaneous electrical nerve stimulation (TENS)</a:t>
            </a:r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962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Electrical </a:t>
            </a:r>
            <a:r>
              <a:rPr lang="en-US" altLang="en-US" dirty="0"/>
              <a:t>Modalities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038600"/>
          </a:xfrm>
        </p:spPr>
        <p:txBody>
          <a:bodyPr/>
          <a:lstStyle/>
          <a:p>
            <a:r>
              <a:rPr lang="en-US" altLang="en-US" dirty="0" smtClean="0"/>
              <a:t>Diathermy</a:t>
            </a:r>
          </a:p>
          <a:p>
            <a:r>
              <a:rPr lang="en-US" altLang="en-US" dirty="0" smtClean="0"/>
              <a:t>Low-level laser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848600" cy="1143000"/>
          </a:xfrm>
        </p:spPr>
        <p:txBody>
          <a:bodyPr/>
          <a:lstStyle/>
          <a:p>
            <a:r>
              <a:rPr lang="en-US" altLang="en-US" sz="3800" dirty="0"/>
              <a:t>Legal Implications Associated </a:t>
            </a:r>
            <a:br>
              <a:rPr lang="en-US" altLang="en-US" sz="3800" dirty="0"/>
            </a:br>
            <a:r>
              <a:rPr lang="en-US" altLang="en-US" sz="3800" dirty="0"/>
              <a:t>with Using Therapeutic Modalities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Therapeutic modalities</a:t>
            </a:r>
          </a:p>
          <a:p>
            <a:pPr lvl="1"/>
            <a:r>
              <a:rPr lang="en-US" altLang="en-US" dirty="0"/>
              <a:t>Provide great benefits in the rehabilitative process</a:t>
            </a:r>
          </a:p>
          <a:p>
            <a:pPr lvl="1"/>
            <a:r>
              <a:rPr lang="en-US" altLang="en-US" dirty="0" smtClean="0"/>
              <a:t>Must be used properly</a:t>
            </a:r>
          </a:p>
          <a:p>
            <a:pPr lvl="1"/>
            <a:r>
              <a:rPr lang="en-US" dirty="0" smtClean="0">
                <a:latin typeface="+mn-lt"/>
              </a:rPr>
              <a:t>It </a:t>
            </a:r>
            <a:r>
              <a:rPr lang="en-US" dirty="0">
                <a:latin typeface="+mn-lt"/>
              </a:rPr>
              <a:t>is vital to understand some of the limitations that apply when working with therapeutic </a:t>
            </a:r>
            <a:r>
              <a:rPr lang="en-US" dirty="0" smtClean="0"/>
              <a:t>modalities.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838200"/>
          </a:xfrm>
        </p:spPr>
        <p:txBody>
          <a:bodyPr/>
          <a:lstStyle/>
          <a:p>
            <a:r>
              <a:rPr lang="en-US" altLang="en-US" dirty="0"/>
              <a:t>Mechanical Modalities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Assist </a:t>
            </a:r>
            <a:r>
              <a:rPr lang="en-US" dirty="0">
                <a:latin typeface="+mn-lt"/>
                <a:ea typeface="+mn-ea"/>
                <a:cs typeface="+mn-cs"/>
              </a:rPr>
              <a:t>in healing by exerting pressure to the soft tissues, increasing circulation and/or distracting (pulling) bony </a:t>
            </a:r>
            <a:r>
              <a:rPr lang="en-US" dirty="0" smtClean="0">
                <a:latin typeface="+mn-lt"/>
                <a:ea typeface="+mn-ea"/>
                <a:cs typeface="+mn-cs"/>
              </a:rPr>
              <a:t>structures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This </a:t>
            </a:r>
            <a:r>
              <a:rPr lang="en-US" dirty="0">
                <a:latin typeface="+mn-lt"/>
                <a:ea typeface="+mn-ea"/>
                <a:cs typeface="+mn-cs"/>
              </a:rPr>
              <a:t>pressure can be applied manually or with </a:t>
            </a:r>
            <a:r>
              <a:rPr lang="en-US" dirty="0" smtClean="0">
                <a:ea typeface="+mn-ea"/>
                <a:cs typeface="+mn-cs"/>
              </a:rPr>
              <a:t>a device.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95400"/>
          </a:xfrm>
        </p:spPr>
        <p:txBody>
          <a:bodyPr/>
          <a:lstStyle/>
          <a:p>
            <a:r>
              <a:rPr lang="en-US" sz="3800" dirty="0" smtClean="0"/>
              <a:t>Guidelines for Mechanical Modalities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Follow the manufacturer’s instructions for use of all equipment.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Frequent circulation checks of extremities are important when applying traction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/>
              <a:t>Stop the treatment if the procedure increases the patient’s pain.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79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8092"/>
            <a:ext cx="8305800" cy="762000"/>
          </a:xfrm>
        </p:spPr>
        <p:txBody>
          <a:bodyPr/>
          <a:lstStyle/>
          <a:p>
            <a:r>
              <a:rPr lang="en-US" altLang="en-US" sz="4000" dirty="0"/>
              <a:t>Types of Mechanical Modalities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Intermittent compression</a:t>
            </a:r>
          </a:p>
          <a:p>
            <a:r>
              <a:rPr lang="en-US" altLang="en-US" dirty="0"/>
              <a:t>Traction</a:t>
            </a:r>
          </a:p>
          <a:p>
            <a:r>
              <a:rPr lang="en-US" altLang="en-US" dirty="0"/>
              <a:t>Massage therapy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Regulations </a:t>
            </a:r>
            <a:r>
              <a:rPr lang="en-US" dirty="0" smtClean="0">
                <a:latin typeface="+mn-lt"/>
                <a:ea typeface="+mn-ea"/>
                <a:cs typeface="+mn-cs"/>
              </a:rPr>
              <a:t>concerning </a:t>
            </a:r>
            <a:r>
              <a:rPr lang="en-US" dirty="0">
                <a:latin typeface="+mn-lt"/>
                <a:ea typeface="+mn-ea"/>
                <a:cs typeface="+mn-cs"/>
              </a:rPr>
              <a:t>the use of therapeutic modalities vary from state to </a:t>
            </a:r>
            <a:r>
              <a:rPr lang="en-US" dirty="0" smtClean="0"/>
              <a:t>state.</a:t>
            </a:r>
            <a:endParaRPr lang="en-US" altLang="en-US" dirty="0"/>
          </a:p>
          <a:p>
            <a:pPr lvl="1"/>
            <a:r>
              <a:rPr lang="en-US" dirty="0" smtClean="0">
                <a:latin typeface="+mn-lt"/>
              </a:rPr>
              <a:t>Check the </a:t>
            </a:r>
            <a:r>
              <a:rPr lang="en-US" dirty="0">
                <a:latin typeface="+mn-lt"/>
              </a:rPr>
              <a:t>specific laws of the state in which </a:t>
            </a:r>
            <a:r>
              <a:rPr lang="en-US" dirty="0" smtClean="0"/>
              <a:t>you will </a:t>
            </a:r>
            <a:r>
              <a:rPr lang="en-US" dirty="0" smtClean="0">
                <a:latin typeface="+mn-lt"/>
              </a:rPr>
              <a:t>practice.</a:t>
            </a:r>
          </a:p>
          <a:p>
            <a:pPr lvl="1"/>
            <a:r>
              <a:rPr lang="en-US" dirty="0">
                <a:latin typeface="+mn-lt"/>
              </a:rPr>
              <a:t>Going beyond the scope of practice constitutes </a:t>
            </a:r>
            <a:r>
              <a:rPr lang="en-US" dirty="0" smtClean="0"/>
              <a:t>negligence.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848600" cy="1143000"/>
          </a:xfrm>
        </p:spPr>
        <p:txBody>
          <a:bodyPr/>
          <a:lstStyle/>
          <a:p>
            <a:r>
              <a:rPr lang="en-US" altLang="en-US" sz="3800" dirty="0"/>
              <a:t>Legal Implications Associated </a:t>
            </a:r>
            <a:br>
              <a:rPr lang="en-US" altLang="en-US" sz="3800" dirty="0"/>
            </a:br>
            <a:r>
              <a:rPr lang="en-US" altLang="en-US" sz="3800" dirty="0"/>
              <a:t>with Using Therapeutic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It is essential </a:t>
            </a:r>
            <a:r>
              <a:rPr lang="en-US" altLang="en-US" dirty="0"/>
              <a:t>to document all therapeutic treatments to ensure continuity of care and track treatment </a:t>
            </a:r>
            <a:r>
              <a:rPr lang="en-US" altLang="en-US" dirty="0" smtClean="0"/>
              <a:t>or outcomes.</a:t>
            </a:r>
            <a:endParaRPr lang="en-US" altLang="en-US" dirty="0"/>
          </a:p>
          <a:p>
            <a:r>
              <a:rPr lang="en-US" altLang="en-US" dirty="0"/>
              <a:t>Documentation can be used as a part of a defense in a </a:t>
            </a:r>
            <a:r>
              <a:rPr lang="en-US" altLang="en-US" dirty="0" smtClean="0"/>
              <a:t>lawsuit.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848600" cy="1143000"/>
          </a:xfrm>
        </p:spPr>
        <p:txBody>
          <a:bodyPr/>
          <a:lstStyle/>
          <a:p>
            <a:r>
              <a:rPr lang="en-US" altLang="en-US" sz="3800" dirty="0"/>
              <a:t>Legal Implications Associated </a:t>
            </a:r>
            <a:br>
              <a:rPr lang="en-US" altLang="en-US" sz="3800" dirty="0"/>
            </a:br>
            <a:r>
              <a:rPr lang="en-US" altLang="en-US" sz="3800" dirty="0"/>
              <a:t>with Using Therapeutic Modalities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Choosing a Modality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339725" indent="-339725">
              <a:lnSpc>
                <a:spcPct val="90000"/>
              </a:lnSpc>
            </a:pPr>
            <a:r>
              <a:rPr lang="en-US" altLang="en-US" dirty="0"/>
              <a:t>There is a wide range of therapeutic modalities to choose from to achieve the best </a:t>
            </a:r>
            <a:r>
              <a:rPr lang="en-US" altLang="en-US" dirty="0" smtClean="0"/>
              <a:t>results.</a:t>
            </a:r>
            <a:endParaRPr lang="en-US" altLang="en-US" dirty="0"/>
          </a:p>
          <a:p>
            <a:pPr marL="339725" indent="-339725">
              <a:lnSpc>
                <a:spcPct val="90000"/>
              </a:lnSpc>
            </a:pPr>
            <a:r>
              <a:rPr lang="en-US" dirty="0" smtClean="0">
                <a:latin typeface="+mn-lt"/>
                <a:ea typeface="+mn-ea"/>
                <a:cs typeface="+mn-cs"/>
              </a:rPr>
              <a:t>Athletic </a:t>
            </a:r>
            <a:r>
              <a:rPr lang="en-US" dirty="0"/>
              <a:t>trainer must determine whether including exercise or various applications of heat, cold, and electrical or mechanical stimulation will be most effective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Choosing a Modality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924800" cy="4343400"/>
          </a:xfrm>
        </p:spPr>
        <p:txBody>
          <a:bodyPr/>
          <a:lstStyle/>
          <a:p>
            <a:pPr marL="339725" indent="-339725"/>
            <a:r>
              <a:rPr lang="en-US" altLang="en-US" dirty="0" smtClean="0"/>
              <a:t>Factors to consider:</a:t>
            </a:r>
            <a:endParaRPr lang="en-US" altLang="en-US" dirty="0"/>
          </a:p>
          <a:p>
            <a:pPr marL="822325" lvl="1" indent="-461963"/>
            <a:r>
              <a:rPr lang="en-US" altLang="en-US" dirty="0"/>
              <a:t>Is it safe for use on this type of injury?</a:t>
            </a:r>
          </a:p>
          <a:p>
            <a:pPr marL="822325" lvl="1" indent="-461963"/>
            <a:r>
              <a:rPr lang="en-US" altLang="en-US" dirty="0"/>
              <a:t>Will </a:t>
            </a:r>
            <a:r>
              <a:rPr lang="en-US" altLang="en-US" dirty="0" smtClean="0"/>
              <a:t> use of this modality </a:t>
            </a:r>
            <a:r>
              <a:rPr lang="en-US" altLang="en-US" dirty="0"/>
              <a:t>contribute </a:t>
            </a:r>
            <a:r>
              <a:rPr lang="en-US" altLang="en-US" dirty="0" smtClean="0"/>
              <a:t>significantly to the rehabilitation process and </a:t>
            </a:r>
            <a:r>
              <a:rPr lang="en-US" altLang="en-US" dirty="0"/>
              <a:t>total recovery </a:t>
            </a:r>
            <a:r>
              <a:rPr lang="en-US" altLang="en-US" dirty="0" smtClean="0"/>
              <a:t>of </a:t>
            </a:r>
            <a:r>
              <a:rPr lang="en-US" altLang="en-US" dirty="0"/>
              <a:t>the person?</a:t>
            </a:r>
          </a:p>
          <a:p>
            <a:pPr marL="822325" lvl="1" indent="-461963"/>
            <a:r>
              <a:rPr lang="en-US" altLang="en-US" dirty="0"/>
              <a:t>Is the person applying the modality </a:t>
            </a:r>
            <a:r>
              <a:rPr lang="en-US" altLang="en-US" dirty="0" smtClean="0"/>
              <a:t>trained </a:t>
            </a:r>
            <a:r>
              <a:rPr lang="en-US" altLang="en-US" dirty="0"/>
              <a:t>and authorized to </a:t>
            </a:r>
            <a:r>
              <a:rPr lang="en-US" altLang="en-US" dirty="0" smtClean="0"/>
              <a:t>use it </a:t>
            </a:r>
            <a:r>
              <a:rPr lang="en-US" altLang="en-US" dirty="0"/>
              <a:t>safely and efficiently?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Thermotherapy</a:t>
            </a:r>
          </a:p>
          <a:p>
            <a:pPr lvl="1"/>
            <a:r>
              <a:rPr lang="en-US" dirty="0" smtClean="0">
                <a:latin typeface="+mn-lt"/>
              </a:rPr>
              <a:t>Uses heat to increase the temperature of a body region in order to cause blood vessels to dilate, increasing blood flow to those tissues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sz="4000" dirty="0" smtClean="0"/>
              <a:t>Methods of Heat or Cold Transfer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sz="4000" dirty="0" smtClean="0"/>
              <a:t>Methods of Heat or Cold Transfer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Cryotherapy</a:t>
            </a:r>
          </a:p>
          <a:p>
            <a:pPr lvl="1"/>
            <a:r>
              <a:rPr lang="en-US" dirty="0" smtClean="0"/>
              <a:t>Uses cold to reduce the temperature of body tissue in order to cause blood vessels to constrict, decreasing blood flow to the area and reducing pain, edema, and muscle spasms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91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8090</TotalTime>
  <Words>1143</Words>
  <Application>Microsoft Office PowerPoint</Application>
  <PresentationFormat>On-screen Show (4:3)</PresentationFormat>
  <Paragraphs>185</Paragraphs>
  <Slides>32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Clover PPT Template</vt:lpstr>
      <vt:lpstr>Chapter 17 </vt:lpstr>
      <vt:lpstr>Therapeutic Modalities</vt:lpstr>
      <vt:lpstr>Legal Implications Associated  with Using Therapeutic Modalities</vt:lpstr>
      <vt:lpstr>Legal Implications Associated  with Using Therapeutic Modalities</vt:lpstr>
      <vt:lpstr>Legal Implications Associated  with Using Therapeutic Modalities</vt:lpstr>
      <vt:lpstr>Choosing a Modality</vt:lpstr>
      <vt:lpstr>Choosing a Modality</vt:lpstr>
      <vt:lpstr>Methods of Heat or Cold Transfer</vt:lpstr>
      <vt:lpstr>Methods of Heat or Cold Transfer</vt:lpstr>
      <vt:lpstr>Cooling or Heating the Body</vt:lpstr>
      <vt:lpstr>Cooling or Heating the Body</vt:lpstr>
      <vt:lpstr>Cooling or Heating the Body</vt:lpstr>
      <vt:lpstr>Cooling or Heating the Body</vt:lpstr>
      <vt:lpstr>Guidelines for Cryotherapy</vt:lpstr>
      <vt:lpstr>Guides for Cryotherapy</vt:lpstr>
      <vt:lpstr>Forms of Cryotherapy</vt:lpstr>
      <vt:lpstr>Guidelines for Thermotherapy</vt:lpstr>
      <vt:lpstr>Guidelines for Thermotherapy</vt:lpstr>
      <vt:lpstr>Guidelines for Thermotherapy</vt:lpstr>
      <vt:lpstr>Forms of Thermotherapy</vt:lpstr>
      <vt:lpstr>Electrical Modalities</vt:lpstr>
      <vt:lpstr>Electrical Modalities</vt:lpstr>
      <vt:lpstr>Guidelines for  Electrical Modalities</vt:lpstr>
      <vt:lpstr>Guidelines for  Electrical Modalities</vt:lpstr>
      <vt:lpstr>Guidelines for  Electrical Modalities</vt:lpstr>
      <vt:lpstr>Guidelines for  Electrical Modalities</vt:lpstr>
      <vt:lpstr>Guidelines for  Electrical Modalities</vt:lpstr>
      <vt:lpstr>Electrical Modalities</vt:lpstr>
      <vt:lpstr>Electrical Modalities</vt:lpstr>
      <vt:lpstr>Mechanical Modalities</vt:lpstr>
      <vt:lpstr>Guidelines for Mechanical Modalities</vt:lpstr>
      <vt:lpstr>Types of Mechanical Modalities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185</cp:revision>
  <dcterms:created xsi:type="dcterms:W3CDTF">2002-12-18T20:40:50Z</dcterms:created>
  <dcterms:modified xsi:type="dcterms:W3CDTF">2015-03-27T13:18:56Z</dcterms:modified>
</cp:coreProperties>
</file>