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669" r:id="rId2"/>
    <p:sldId id="653" r:id="rId3"/>
    <p:sldId id="655" r:id="rId4"/>
    <p:sldId id="672" r:id="rId5"/>
    <p:sldId id="656" r:id="rId6"/>
    <p:sldId id="671" r:id="rId7"/>
    <p:sldId id="681" r:id="rId8"/>
    <p:sldId id="682" r:id="rId9"/>
    <p:sldId id="683" r:id="rId10"/>
    <p:sldId id="684" r:id="rId11"/>
    <p:sldId id="685" r:id="rId12"/>
    <p:sldId id="661" r:id="rId13"/>
    <p:sldId id="670" r:id="rId14"/>
    <p:sldId id="662" r:id="rId15"/>
    <p:sldId id="676" r:id="rId16"/>
    <p:sldId id="663" r:id="rId17"/>
    <p:sldId id="664" r:id="rId18"/>
    <p:sldId id="665" r:id="rId19"/>
    <p:sldId id="666" r:id="rId20"/>
    <p:sldId id="667" r:id="rId21"/>
    <p:sldId id="678" r:id="rId22"/>
    <p:sldId id="668" r:id="rId23"/>
    <p:sldId id="679" r:id="rId24"/>
    <p:sldId id="6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58" y="-90"/>
      </p:cViewPr>
      <p:guideLst>
        <p:guide orient="horz" pos="2160"/>
        <p:guide orient="horz" pos="480"/>
        <p:guide orient="horz" pos="1218"/>
        <p:guide orient="horz" pos="1475"/>
        <p:guide orient="horz" pos="391"/>
        <p:guide pos="2880"/>
        <p:guide pos="49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22F6691-076A-4905-844F-4776F5961F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512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894EC70-7D24-4BA8-9957-2933E2743A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62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27CB4-3129-4CE9-9B78-064C0E023A49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6595B-8557-4111-9992-E9D26BB44D05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91E09-5132-4FEC-BB99-A34B2B014EA8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D019B-313F-4698-8050-C9D35DE81A94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94728-6B61-45B5-BDE9-7BFBEF4C1279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5FAF4-FEF4-45E4-8531-DFC5E0C52F11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83C25-9AC3-46AC-891B-1B21AD79891B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BA169-D9C0-4270-8057-C439F88DC4D2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59B0F-A155-414B-8062-E1558FCB38DF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5CE74-517E-4127-86D9-0BD222262341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34A00-A679-495B-943F-6F0072450A17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3A802-CA8A-4FCE-B4B8-B795126AB386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D38BC-932A-443D-B9A0-FD70900E747F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F8C32-6F88-4CD8-9DC7-23CC58F8F62D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A7C6B-6C8C-4BE7-B9B7-516AE0C00245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C5B88-F438-4C6E-8105-A6FBE1C6435C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CF1EC-F485-4B03-BB14-5B72B3EBF60D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B778E-00B5-46D4-AEF8-146311520D4A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371D4-5A65-4510-8A13-E6A729231A3B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2B6904-7933-44DD-A4EA-D8D17E0EBA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268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A7CC6E-5A79-4E60-99E9-57CD274D22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28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758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46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024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A3427B-B3BE-4C95-9C46-58E1E13B40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1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EF4FFA-A35F-4C48-902F-266D556736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86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A39A56-6FD4-43D7-A4A4-D9A3663940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23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044A5F-A53B-4770-B2D4-F5A1175E89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008271-B552-483D-9D7F-5BEB5D3384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15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893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18 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68675"/>
            <a:ext cx="8077200" cy="1050925"/>
          </a:xfrm>
        </p:spPr>
        <p:txBody>
          <a:bodyPr/>
          <a:lstStyle/>
          <a:p>
            <a:r>
              <a:rPr lang="en-US" altLang="en-US" dirty="0" smtClean="0"/>
              <a:t>Therapeutic Exercise for Rehabilitation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180"/>
            <a:ext cx="7772400" cy="43434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Motivating the Patient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Point </a:t>
            </a:r>
            <a:r>
              <a:rPr lang="en-US" dirty="0">
                <a:latin typeface="+mn-lt"/>
                <a:ea typeface="+mn-ea"/>
                <a:cs typeface="+mn-cs"/>
              </a:rPr>
              <a:t>out improvements the patient can watch for while going through the physical therapy </a:t>
            </a:r>
            <a:r>
              <a:rPr lang="en-US" dirty="0" smtClean="0">
                <a:latin typeface="+mn-lt"/>
                <a:ea typeface="+mn-ea"/>
                <a:cs typeface="+mn-cs"/>
              </a:rPr>
              <a:t>sessions.</a:t>
            </a:r>
          </a:p>
          <a:p>
            <a:pPr lvl="1"/>
            <a:r>
              <a:rPr lang="en-US" dirty="0">
                <a:latin typeface="+mn-lt"/>
              </a:rPr>
              <a:t>Suggest and/or organize group activities for the </a:t>
            </a:r>
            <a:r>
              <a:rPr lang="en-US" dirty="0" smtClean="0">
                <a:latin typeface="+mn-lt"/>
              </a:rPr>
              <a:t>patient.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Always provide clear and simple directions.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Maintain a positive attitude about the techniques used.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1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dirty="0" smtClean="0"/>
              <a:t>Motivating the Patient</a:t>
            </a:r>
          </a:p>
          <a:p>
            <a:pPr lvl="1"/>
            <a:r>
              <a:rPr lang="en-US" dirty="0">
                <a:latin typeface="+mn-lt"/>
              </a:rPr>
              <a:t>Provide a clean, organized, and pleasant rehabilitative </a:t>
            </a:r>
            <a:r>
              <a:rPr lang="en-US" dirty="0" smtClean="0">
                <a:latin typeface="+mn-lt"/>
              </a:rPr>
              <a:t>environment.</a:t>
            </a:r>
          </a:p>
          <a:p>
            <a:pPr lvl="1"/>
            <a:r>
              <a:rPr lang="en-US" dirty="0">
                <a:latin typeface="+mn-lt"/>
              </a:rPr>
              <a:t>Always give the patient full </a:t>
            </a:r>
            <a:r>
              <a:rPr lang="en-US" dirty="0" smtClean="0">
                <a:latin typeface="+mn-lt"/>
              </a:rPr>
              <a:t>attention.</a:t>
            </a:r>
          </a:p>
          <a:p>
            <a:pPr lvl="1"/>
            <a:r>
              <a:rPr lang="en-US" dirty="0">
                <a:latin typeface="+mn-lt"/>
              </a:rPr>
              <a:t>Present a professional </a:t>
            </a:r>
            <a:r>
              <a:rPr lang="en-US" dirty="0" smtClean="0">
                <a:latin typeface="+mn-lt"/>
              </a:rPr>
              <a:t>attitude.</a:t>
            </a:r>
          </a:p>
          <a:p>
            <a:pPr lvl="1"/>
            <a:r>
              <a:rPr lang="en-US" dirty="0">
                <a:latin typeface="+mn-lt"/>
              </a:rPr>
              <a:t>Stay in good health in order to display a positive example to the patient and </a:t>
            </a:r>
            <a:r>
              <a:rPr lang="en-US" dirty="0" smtClean="0"/>
              <a:t>co-workers.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37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Posture and Joint Assessment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/>
              <a:t>Proper body </a:t>
            </a:r>
            <a:r>
              <a:rPr lang="en-US" altLang="en-US" dirty="0" smtClean="0"/>
              <a:t>alignment is vital </a:t>
            </a:r>
            <a:r>
              <a:rPr lang="en-US" altLang="en-US" dirty="0"/>
              <a:t>to </a:t>
            </a:r>
            <a:r>
              <a:rPr lang="en-US" altLang="en-US" dirty="0" smtClean="0"/>
              <a:t>the functioning </a:t>
            </a:r>
            <a:r>
              <a:rPr lang="en-US" altLang="en-US" dirty="0"/>
              <a:t>of </a:t>
            </a:r>
            <a:r>
              <a:rPr lang="en-US" altLang="en-US" dirty="0" smtClean="0"/>
              <a:t>the body’s </a:t>
            </a:r>
            <a:r>
              <a:rPr lang="en-US" altLang="en-US" dirty="0"/>
              <a:t>muscles and </a:t>
            </a:r>
            <a:r>
              <a:rPr lang="en-US" altLang="en-US" dirty="0" smtClean="0"/>
              <a:t>joints.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r>
              <a:rPr lang="en-US" altLang="en-US" dirty="0"/>
              <a:t>Patients with poor body alignment</a:t>
            </a:r>
            <a:r>
              <a:rPr lang="en-US" altLang="en-US" sz="3600" dirty="0"/>
              <a:t> </a:t>
            </a:r>
          </a:p>
          <a:p>
            <a:pPr marL="801688" lvl="1" indent="-441325"/>
            <a:r>
              <a:rPr lang="en-US" altLang="en-US" dirty="0"/>
              <a:t>Limited in normal movements</a:t>
            </a:r>
          </a:p>
          <a:p>
            <a:pPr marL="801688" lvl="1" indent="-441325"/>
            <a:r>
              <a:rPr lang="en-US" altLang="en-US" dirty="0"/>
              <a:t>Joints and tissues surrounding them become stressed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Posture and Joint Assessment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Active participants in the rehabilitative process must </a:t>
            </a:r>
            <a:r>
              <a:rPr lang="en-US" altLang="en-US" dirty="0"/>
              <a:t>be able to assess a patient’s ability to move </a:t>
            </a:r>
            <a:r>
              <a:rPr lang="en-US" altLang="en-US" dirty="0" smtClean="0"/>
              <a:t>and the ways in which body </a:t>
            </a:r>
            <a:r>
              <a:rPr lang="en-US" altLang="en-US" dirty="0"/>
              <a:t>alignment may be affecting that </a:t>
            </a:r>
            <a:r>
              <a:rPr lang="en-US" altLang="en-US" dirty="0" smtClean="0"/>
              <a:t>movement.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8072"/>
            <a:ext cx="8229600" cy="762000"/>
          </a:xfrm>
        </p:spPr>
        <p:txBody>
          <a:bodyPr/>
          <a:lstStyle/>
          <a:p>
            <a:r>
              <a:rPr lang="en-US" altLang="en-US" dirty="0"/>
              <a:t>SOAP Notes in Documentation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8001000" cy="4114800"/>
          </a:xfrm>
        </p:spPr>
        <p:txBody>
          <a:bodyPr/>
          <a:lstStyle/>
          <a:p>
            <a:r>
              <a:rPr lang="en-US" altLang="en-US" dirty="0"/>
              <a:t>SOAP </a:t>
            </a:r>
            <a:r>
              <a:rPr lang="en-US" altLang="en-US" dirty="0" smtClean="0"/>
              <a:t>acronym</a:t>
            </a:r>
            <a:endParaRPr lang="en-US" altLang="en-US" dirty="0"/>
          </a:p>
          <a:p>
            <a:pPr lvl="1"/>
            <a:r>
              <a:rPr lang="en-US" altLang="en-US" dirty="0"/>
              <a:t>Subjective findings</a:t>
            </a:r>
          </a:p>
          <a:p>
            <a:pPr lvl="1"/>
            <a:r>
              <a:rPr lang="en-US" altLang="en-US" dirty="0"/>
              <a:t>Objective findings</a:t>
            </a:r>
          </a:p>
          <a:p>
            <a:pPr lvl="1"/>
            <a:r>
              <a:rPr lang="en-US" altLang="en-US" dirty="0"/>
              <a:t>Assessment</a:t>
            </a:r>
          </a:p>
          <a:p>
            <a:pPr lvl="1"/>
            <a:r>
              <a:rPr lang="en-US" altLang="en-US" dirty="0"/>
              <a:t>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384"/>
            <a:ext cx="8229600" cy="762000"/>
          </a:xfrm>
        </p:spPr>
        <p:txBody>
          <a:bodyPr/>
          <a:lstStyle/>
          <a:p>
            <a:r>
              <a:rPr lang="en-US" altLang="en-US" dirty="0"/>
              <a:t>SOAP Notes in Documentation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8001000" cy="4114800"/>
          </a:xfrm>
        </p:spPr>
        <p:txBody>
          <a:bodyPr/>
          <a:lstStyle/>
          <a:p>
            <a:r>
              <a:rPr lang="en-US" altLang="en-US" dirty="0"/>
              <a:t>SOAP </a:t>
            </a:r>
            <a:r>
              <a:rPr lang="en-US" altLang="en-US" dirty="0" smtClean="0"/>
              <a:t>notes</a:t>
            </a:r>
            <a:endParaRPr lang="en-US" altLang="en-US" dirty="0"/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concise, easy-to-read method  of documenting the patient’s health status</a:t>
            </a:r>
          </a:p>
          <a:p>
            <a:pPr lvl="1"/>
            <a:r>
              <a:rPr lang="en-US" altLang="en-US" dirty="0" smtClean="0"/>
              <a:t>Efficient means of recording the patient’s progress as well as difficulties encountered  along the way</a:t>
            </a:r>
            <a:endParaRPr lang="en-US" altLang="en-US" dirty="0"/>
          </a:p>
          <a:p>
            <a:pPr lvl="1"/>
            <a:r>
              <a:rPr lang="en-US" altLang="en-US" dirty="0" smtClean="0"/>
              <a:t>Organized method </a:t>
            </a:r>
            <a:r>
              <a:rPr lang="en-US" altLang="en-US" dirty="0"/>
              <a:t>of communication to other team members 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Subjective Findings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“S” </a:t>
            </a:r>
            <a:r>
              <a:rPr lang="en-US" altLang="en-US" dirty="0"/>
              <a:t>in SOAP </a:t>
            </a:r>
            <a:r>
              <a:rPr lang="en-US" altLang="en-US" dirty="0" smtClean="0"/>
              <a:t> is for subjective </a:t>
            </a:r>
            <a:r>
              <a:rPr lang="en-US" altLang="en-US" dirty="0"/>
              <a:t>findings</a:t>
            </a:r>
          </a:p>
          <a:p>
            <a:pPr lvl="1"/>
            <a:r>
              <a:rPr lang="en-US" altLang="en-US" dirty="0"/>
              <a:t>Information about patient and </a:t>
            </a:r>
            <a:r>
              <a:rPr lang="en-US" altLang="en-US" dirty="0" smtClean="0"/>
              <a:t>treatment</a:t>
            </a:r>
          </a:p>
          <a:p>
            <a:pPr lvl="1"/>
            <a:r>
              <a:rPr lang="en-US" altLang="en-US" dirty="0" smtClean="0"/>
              <a:t>Examples:</a:t>
            </a:r>
            <a:endParaRPr lang="en-US" altLang="en-US" dirty="0"/>
          </a:p>
          <a:p>
            <a:pPr lvl="2"/>
            <a:r>
              <a:rPr lang="en-US" altLang="en-US" dirty="0"/>
              <a:t>A family member mentions that the patient is unmotivated at home</a:t>
            </a:r>
          </a:p>
          <a:p>
            <a:pPr lvl="2"/>
            <a:r>
              <a:rPr lang="en-US" altLang="en-US" dirty="0"/>
              <a:t>Patient complains of nausea</a:t>
            </a:r>
          </a:p>
          <a:p>
            <a:pPr lvl="2"/>
            <a:r>
              <a:rPr lang="en-US" altLang="en-US" dirty="0"/>
              <a:t>Patient mentions feeling depressed</a:t>
            </a:r>
          </a:p>
          <a:p>
            <a:pPr lvl="2"/>
            <a:r>
              <a:rPr lang="en-US" altLang="en-US" dirty="0"/>
              <a:t>Patient thinks the coach is pushing too hard for the patient to return to playing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685800"/>
          </a:xfrm>
        </p:spPr>
        <p:txBody>
          <a:bodyPr/>
          <a:lstStyle/>
          <a:p>
            <a:r>
              <a:rPr lang="en-US" altLang="en-US" dirty="0"/>
              <a:t>Objective Findings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“O” </a:t>
            </a:r>
            <a:r>
              <a:rPr lang="en-US" altLang="en-US" dirty="0"/>
              <a:t>in SOAP </a:t>
            </a:r>
            <a:r>
              <a:rPr lang="en-US" altLang="en-US" dirty="0" smtClean="0"/>
              <a:t>is for objective </a:t>
            </a:r>
            <a:r>
              <a:rPr lang="en-US" altLang="en-US" dirty="0"/>
              <a:t>findings</a:t>
            </a:r>
          </a:p>
          <a:p>
            <a:pPr lvl="1"/>
            <a:r>
              <a:rPr lang="en-US" altLang="en-US" dirty="0" smtClean="0"/>
              <a:t>Documents things that are observable </a:t>
            </a:r>
            <a:r>
              <a:rPr lang="en-US" altLang="en-US" dirty="0"/>
              <a:t>and </a:t>
            </a:r>
            <a:r>
              <a:rPr lang="en-US" altLang="en-US" dirty="0" smtClean="0"/>
              <a:t>measurable</a:t>
            </a:r>
          </a:p>
          <a:p>
            <a:pPr lvl="1"/>
            <a:r>
              <a:rPr lang="en-US" altLang="en-US" dirty="0" smtClean="0"/>
              <a:t>Examples:</a:t>
            </a:r>
            <a:endParaRPr lang="en-US" altLang="en-US" dirty="0"/>
          </a:p>
          <a:p>
            <a:pPr marL="1090613" lvl="2" indent="-333375"/>
            <a:r>
              <a:rPr lang="en-US" altLang="en-US" dirty="0"/>
              <a:t>Patient ambulates with walker 150 feet</a:t>
            </a:r>
          </a:p>
          <a:p>
            <a:pPr marL="1090613" lvl="2" indent="-333375"/>
            <a:r>
              <a:rPr lang="en-US" altLang="en-US" dirty="0"/>
              <a:t>Patient refuses treatment for past three days</a:t>
            </a:r>
          </a:p>
          <a:p>
            <a:pPr marL="1090613" lvl="2" indent="-333375"/>
            <a:r>
              <a:rPr lang="en-US" altLang="en-US" dirty="0"/>
              <a:t>Patient becomes tired when walking, requiring frequent rest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Assessment Notes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“A” </a:t>
            </a:r>
            <a:r>
              <a:rPr lang="en-US" altLang="en-US" dirty="0"/>
              <a:t>in SOAP </a:t>
            </a:r>
            <a:r>
              <a:rPr lang="en-US" altLang="en-US" dirty="0" smtClean="0"/>
              <a:t> is for assessment </a:t>
            </a:r>
            <a:r>
              <a:rPr lang="en-US" altLang="en-US" dirty="0"/>
              <a:t>notes</a:t>
            </a:r>
          </a:p>
          <a:p>
            <a:pPr lvl="1"/>
            <a:r>
              <a:rPr lang="en-US" altLang="en-US" dirty="0" smtClean="0"/>
              <a:t>Licensed professional’s </a:t>
            </a:r>
            <a:r>
              <a:rPr lang="en-US" altLang="en-US" dirty="0"/>
              <a:t>opinions of the patient’s </a:t>
            </a:r>
            <a:r>
              <a:rPr lang="en-US" altLang="en-US" dirty="0" smtClean="0"/>
              <a:t>condition, progress </a:t>
            </a:r>
            <a:r>
              <a:rPr lang="en-US" altLang="en-US" dirty="0"/>
              <a:t>or obstacles to </a:t>
            </a:r>
            <a:r>
              <a:rPr lang="en-US" altLang="en-US" dirty="0" smtClean="0"/>
              <a:t>rehabilitation</a:t>
            </a:r>
          </a:p>
          <a:p>
            <a:pPr lvl="1"/>
            <a:r>
              <a:rPr lang="en-US" altLang="en-US" dirty="0" smtClean="0"/>
              <a:t>Examples:</a:t>
            </a:r>
            <a:endParaRPr lang="en-US" altLang="en-US" dirty="0"/>
          </a:p>
          <a:p>
            <a:pPr marL="1098550" lvl="2" indent="-331788"/>
            <a:r>
              <a:rPr lang="en-US" altLang="en-US" dirty="0"/>
              <a:t>Patient seems depressed</a:t>
            </a:r>
          </a:p>
          <a:p>
            <a:pPr marL="1098550" lvl="2" indent="-331788"/>
            <a:r>
              <a:rPr lang="en-US" altLang="en-US" dirty="0"/>
              <a:t>Patient seems anxious to go home</a:t>
            </a:r>
          </a:p>
          <a:p>
            <a:pPr marL="1098550" lvl="2" indent="-331788"/>
            <a:r>
              <a:rPr lang="en-US" altLang="en-US" dirty="0"/>
              <a:t>Patient has soreness from custom brace</a:t>
            </a:r>
          </a:p>
          <a:p>
            <a:pPr marL="1098550" lvl="2" indent="-331788"/>
            <a:r>
              <a:rPr lang="en-US" altLang="en-US" dirty="0"/>
              <a:t>Patient’s balance is now fair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762000"/>
          </a:xfrm>
        </p:spPr>
        <p:txBody>
          <a:bodyPr/>
          <a:lstStyle/>
          <a:p>
            <a:r>
              <a:rPr lang="en-US" altLang="en-US" dirty="0"/>
              <a:t>Plan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343400"/>
          </a:xfrm>
        </p:spPr>
        <p:txBody>
          <a:bodyPr/>
          <a:lstStyle/>
          <a:p>
            <a:r>
              <a:rPr lang="en-US" altLang="en-US" dirty="0" smtClean="0"/>
              <a:t>“P” </a:t>
            </a:r>
            <a:r>
              <a:rPr lang="en-US" altLang="en-US" dirty="0"/>
              <a:t>in SOAP </a:t>
            </a:r>
            <a:r>
              <a:rPr lang="en-US" altLang="en-US" dirty="0" smtClean="0"/>
              <a:t>is for plan</a:t>
            </a:r>
            <a:endParaRPr lang="en-US" altLang="en-US" dirty="0"/>
          </a:p>
          <a:p>
            <a:pPr lvl="1"/>
            <a:r>
              <a:rPr lang="en-US" altLang="en-US" dirty="0"/>
              <a:t>States what the rehabilitation team wants to accomplish with the </a:t>
            </a:r>
            <a:r>
              <a:rPr lang="en-US" altLang="en-US" dirty="0" smtClean="0"/>
              <a:t>patient in terms of long- and short-term goals</a:t>
            </a:r>
          </a:p>
          <a:p>
            <a:pPr lvl="1"/>
            <a:r>
              <a:rPr lang="en-US" altLang="en-US" dirty="0" smtClean="0"/>
              <a:t>Examples:</a:t>
            </a:r>
            <a:endParaRPr lang="en-US" altLang="en-US" dirty="0"/>
          </a:p>
          <a:p>
            <a:pPr marL="1098550" lvl="2" indent="-331788"/>
            <a:r>
              <a:rPr lang="en-US" altLang="en-US" dirty="0"/>
              <a:t>Advance the patient to the use of a </a:t>
            </a:r>
            <a:r>
              <a:rPr lang="en-US" altLang="en-US" dirty="0" smtClean="0"/>
              <a:t>cane this week (as able)</a:t>
            </a:r>
            <a:endParaRPr lang="en-US" altLang="en-US" dirty="0"/>
          </a:p>
          <a:p>
            <a:pPr marL="1098550" lvl="2" indent="-331788"/>
            <a:r>
              <a:rPr lang="en-US" altLang="en-US" dirty="0"/>
              <a:t>Make arrangements </a:t>
            </a:r>
            <a:r>
              <a:rPr lang="en-US" altLang="en-US" dirty="0" smtClean="0"/>
              <a:t>to go to a local </a:t>
            </a:r>
            <a:r>
              <a:rPr lang="en-US" altLang="en-US" dirty="0"/>
              <a:t>gym</a:t>
            </a:r>
          </a:p>
          <a:p>
            <a:pPr marL="1098550" lvl="2" indent="-331788"/>
            <a:r>
              <a:rPr lang="en-US" altLang="en-US" dirty="0"/>
              <a:t>Continue to encourage patient’s participation in </a:t>
            </a:r>
            <a:r>
              <a:rPr lang="en-US" altLang="en-US" dirty="0" smtClean="0"/>
              <a:t>exercises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Rehabilitation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The process </a:t>
            </a:r>
            <a:r>
              <a:rPr lang="en-US" altLang="en-US" dirty="0"/>
              <a:t>of recovering from an </a:t>
            </a:r>
            <a:r>
              <a:rPr lang="en-US" altLang="en-US" dirty="0" smtClean="0"/>
              <a:t>injury through treatment and education</a:t>
            </a:r>
            <a:endParaRPr lang="en-US" altLang="en-US" dirty="0"/>
          </a:p>
          <a:p>
            <a:pPr lvl="1"/>
            <a:r>
              <a:rPr lang="en-US" altLang="en-US" dirty="0" smtClean="0"/>
              <a:t>Designed </a:t>
            </a:r>
            <a:r>
              <a:rPr lang="en-US" altLang="en-US" dirty="0"/>
              <a:t>to </a:t>
            </a:r>
            <a:r>
              <a:rPr lang="en-US" altLang="en-US" dirty="0" smtClean="0"/>
              <a:t>help </a:t>
            </a:r>
            <a:r>
              <a:rPr lang="en-US" altLang="en-US" dirty="0"/>
              <a:t>injured patients </a:t>
            </a:r>
            <a:r>
              <a:rPr lang="en-US" altLang="en-US" dirty="0" smtClean="0"/>
              <a:t>regain </a:t>
            </a:r>
            <a:r>
              <a:rPr lang="en-US" altLang="en-US" dirty="0"/>
              <a:t>maximum function, a sense of well-being, and the highest level of independence possible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1371600"/>
          </a:xfrm>
        </p:spPr>
        <p:txBody>
          <a:bodyPr/>
          <a:lstStyle/>
          <a:p>
            <a:r>
              <a:rPr lang="en-US" altLang="en-US" sz="3600" dirty="0"/>
              <a:t>The Phases of </a:t>
            </a:r>
            <a:r>
              <a:rPr lang="en-US" altLang="en-US" sz="3600" dirty="0" smtClean="0"/>
              <a:t>Physical </a:t>
            </a:r>
            <a:r>
              <a:rPr lang="en-US" altLang="en-US" sz="3600" dirty="0"/>
              <a:t>Rehabilitation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8612"/>
            <a:ext cx="7772400" cy="4038600"/>
          </a:xfrm>
        </p:spPr>
        <p:txBody>
          <a:bodyPr/>
          <a:lstStyle/>
          <a:p>
            <a:pPr marL="339725" indent="-339725"/>
            <a:r>
              <a:rPr lang="en-US" altLang="en-US" dirty="0"/>
              <a:t>Successful rehabilitation</a:t>
            </a:r>
            <a:r>
              <a:rPr lang="en-US" altLang="en-US" sz="3600" dirty="0"/>
              <a:t> </a:t>
            </a:r>
          </a:p>
          <a:p>
            <a:pPr marL="822325" lvl="1" indent="-461963"/>
            <a:r>
              <a:rPr lang="en-US" altLang="en-US" dirty="0"/>
              <a:t>Complex process that can </a:t>
            </a:r>
            <a:r>
              <a:rPr lang="en-US" altLang="en-US" dirty="0" smtClean="0"/>
              <a:t>vary in length of time to complete; depends </a:t>
            </a:r>
            <a:r>
              <a:rPr lang="en-US" altLang="en-US" dirty="0"/>
              <a:t>on severity of the injury and  degree of function that </a:t>
            </a:r>
            <a:r>
              <a:rPr lang="en-US" altLang="en-US" dirty="0" smtClean="0"/>
              <a:t>must </a:t>
            </a:r>
            <a:r>
              <a:rPr lang="en-US" altLang="en-US" dirty="0"/>
              <a:t>be regained </a:t>
            </a:r>
            <a:endParaRPr lang="en-US" altLang="en-US" dirty="0" smtClean="0"/>
          </a:p>
          <a:p>
            <a:pPr marL="822325" lvl="1" indent="-461963"/>
            <a:r>
              <a:rPr lang="en-US" altLang="en-US" dirty="0" smtClean="0"/>
              <a:t>Other variables such as type of health insurance, access to care, etc., also impact success of the program.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5910"/>
            <a:ext cx="7772400" cy="3886200"/>
          </a:xfrm>
        </p:spPr>
        <p:txBody>
          <a:bodyPr/>
          <a:lstStyle/>
          <a:p>
            <a:pPr marL="339725" indent="-339725"/>
            <a:r>
              <a:rPr lang="en-US" altLang="en-US" dirty="0"/>
              <a:t>Three phases of healing must take place in order for the patient to resume pre-injury </a:t>
            </a:r>
            <a:r>
              <a:rPr lang="en-US" altLang="en-US" dirty="0" smtClean="0"/>
              <a:t>activities.</a:t>
            </a:r>
          </a:p>
          <a:p>
            <a:pPr marL="793750" lvl="1" indent="-433388"/>
            <a:r>
              <a:rPr lang="en-US" altLang="en-US" dirty="0" smtClean="0"/>
              <a:t>Phase I: Control inflammation</a:t>
            </a:r>
          </a:p>
          <a:p>
            <a:pPr marL="793750" lvl="1" indent="-433388"/>
            <a:r>
              <a:rPr lang="en-US" altLang="en-US" dirty="0" smtClean="0"/>
              <a:t>Phase II: Repair</a:t>
            </a:r>
          </a:p>
          <a:p>
            <a:pPr marL="793750" lvl="1" indent="-433388"/>
            <a:r>
              <a:rPr lang="en-US" altLang="en-US" dirty="0" smtClean="0"/>
              <a:t>Phase III: Remodel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1371600"/>
          </a:xfrm>
        </p:spPr>
        <p:txBody>
          <a:bodyPr/>
          <a:lstStyle/>
          <a:p>
            <a:r>
              <a:rPr lang="en-US" altLang="en-US" sz="3600" dirty="0"/>
              <a:t>The Phases of </a:t>
            </a:r>
            <a:r>
              <a:rPr lang="en-US" altLang="en-US" sz="3600" dirty="0" smtClean="0"/>
              <a:t>Physical </a:t>
            </a:r>
            <a:r>
              <a:rPr lang="en-US" altLang="en-US" sz="3600" dirty="0"/>
              <a:t>Rehabilitation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384"/>
            <a:ext cx="7772400" cy="914400"/>
          </a:xfrm>
        </p:spPr>
        <p:txBody>
          <a:bodyPr/>
          <a:lstStyle/>
          <a:p>
            <a:r>
              <a:rPr lang="en-US" altLang="en-US" dirty="0"/>
              <a:t>Patient Education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Patients </a:t>
            </a:r>
            <a:r>
              <a:rPr lang="en-US" altLang="en-US" dirty="0"/>
              <a:t>must be educated about </a:t>
            </a:r>
            <a:r>
              <a:rPr lang="en-US" altLang="en-US" dirty="0" smtClean="0"/>
              <a:t>their rehabilitation</a:t>
            </a:r>
            <a:endParaRPr lang="en-US" altLang="en-US" dirty="0"/>
          </a:p>
          <a:p>
            <a:pPr lvl="1"/>
            <a:r>
              <a:rPr lang="en-US" altLang="en-US" dirty="0" smtClean="0"/>
              <a:t>How </a:t>
            </a:r>
            <a:r>
              <a:rPr lang="en-US" altLang="en-US" dirty="0"/>
              <a:t>they can speed recovery</a:t>
            </a:r>
          </a:p>
          <a:p>
            <a:pPr lvl="1"/>
            <a:r>
              <a:rPr lang="en-US" altLang="en-US" dirty="0"/>
              <a:t>How they can protect the injury</a:t>
            </a:r>
          </a:p>
          <a:p>
            <a:pPr lvl="1"/>
            <a:r>
              <a:rPr lang="en-US" altLang="en-US" dirty="0"/>
              <a:t>What kind of progress they can expect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2492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Ongoing communication is vital.</a:t>
            </a:r>
            <a:endParaRPr lang="en-US" altLang="en-US" dirty="0"/>
          </a:p>
          <a:p>
            <a:pPr lvl="1"/>
            <a:r>
              <a:rPr lang="en-US" altLang="en-US" dirty="0"/>
              <a:t>Patient must be informed of many aspects of </a:t>
            </a:r>
            <a:r>
              <a:rPr lang="en-US" altLang="en-US" dirty="0" smtClean="0"/>
              <a:t>rehabilitation</a:t>
            </a:r>
            <a:endParaRPr lang="en-US" altLang="en-US" dirty="0"/>
          </a:p>
          <a:p>
            <a:pPr lvl="1"/>
            <a:r>
              <a:rPr lang="en-US" altLang="en-US" dirty="0"/>
              <a:t>Activities of daily living</a:t>
            </a:r>
          </a:p>
          <a:p>
            <a:pPr lvl="2"/>
            <a:r>
              <a:rPr lang="en-US" altLang="en-US" dirty="0" smtClean="0"/>
              <a:t>Specific activities to mobilize patients and to help them regain the ability to function in their daily lives using their own capabilities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384"/>
            <a:ext cx="7772400" cy="914400"/>
          </a:xfrm>
        </p:spPr>
        <p:txBody>
          <a:bodyPr/>
          <a:lstStyle/>
          <a:p>
            <a:r>
              <a:rPr lang="en-US" altLang="en-US" dirty="0"/>
              <a:t>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495800"/>
          </a:xfrm>
        </p:spPr>
        <p:txBody>
          <a:bodyPr/>
          <a:lstStyle/>
          <a:p>
            <a:r>
              <a:rPr lang="en-US" altLang="en-US" dirty="0"/>
              <a:t>Proper body mechanics</a:t>
            </a:r>
          </a:p>
          <a:p>
            <a:r>
              <a:rPr lang="en-US" altLang="en-US" dirty="0"/>
              <a:t>Nutritional needs to help healing</a:t>
            </a:r>
          </a:p>
          <a:p>
            <a:r>
              <a:rPr lang="en-US" altLang="en-US" dirty="0"/>
              <a:t>Use of such aids as crutches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384"/>
            <a:ext cx="7772400" cy="914400"/>
          </a:xfrm>
        </p:spPr>
        <p:txBody>
          <a:bodyPr/>
          <a:lstStyle/>
          <a:p>
            <a:r>
              <a:rPr lang="en-US" altLang="en-US" dirty="0"/>
              <a:t>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The Rehabilitation Team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2492"/>
            <a:ext cx="7772400" cy="4114800"/>
          </a:xfrm>
        </p:spPr>
        <p:txBody>
          <a:bodyPr/>
          <a:lstStyle/>
          <a:p>
            <a:r>
              <a:rPr lang="en-US" altLang="en-US" dirty="0"/>
              <a:t>Physician</a:t>
            </a:r>
          </a:p>
          <a:p>
            <a:r>
              <a:rPr lang="en-US" altLang="en-US" dirty="0"/>
              <a:t>Physical therapist</a:t>
            </a:r>
          </a:p>
          <a:p>
            <a:r>
              <a:rPr lang="en-US" altLang="en-US" dirty="0" smtClean="0"/>
              <a:t>Athletic </a:t>
            </a:r>
            <a:r>
              <a:rPr lang="en-US" altLang="en-US" dirty="0"/>
              <a:t>trainer</a:t>
            </a:r>
          </a:p>
          <a:p>
            <a:r>
              <a:rPr lang="en-US" altLang="en-US" dirty="0"/>
              <a:t>Strength and conditioning </a:t>
            </a:r>
            <a:r>
              <a:rPr lang="en-US" altLang="en-US" dirty="0" smtClean="0"/>
              <a:t>specialist</a:t>
            </a:r>
          </a:p>
          <a:p>
            <a:r>
              <a:rPr lang="en-US" altLang="en-US" dirty="0" smtClean="0"/>
              <a:t>Physical therapy assistant</a:t>
            </a:r>
          </a:p>
          <a:p>
            <a:r>
              <a:rPr lang="en-US" altLang="en-US" dirty="0" smtClean="0"/>
              <a:t>Physical therapy aide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0384"/>
            <a:ext cx="7772400" cy="914400"/>
          </a:xfrm>
        </p:spPr>
        <p:txBody>
          <a:bodyPr/>
          <a:lstStyle/>
          <a:p>
            <a:r>
              <a:rPr lang="en-US" altLang="en-US" dirty="0"/>
              <a:t>The Rehabilitation Team</a:t>
            </a:r>
          </a:p>
        </p:txBody>
      </p:sp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72492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Patient’s family</a:t>
            </a:r>
          </a:p>
          <a:p>
            <a:r>
              <a:rPr lang="en-US" altLang="en-US" dirty="0" smtClean="0"/>
              <a:t>Teammates and coach</a:t>
            </a:r>
            <a:endParaRPr lang="en-US" altLang="en-US" dirty="0"/>
          </a:p>
          <a:p>
            <a:r>
              <a:rPr lang="en-US" altLang="en-US" dirty="0"/>
              <a:t>The patient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8072"/>
            <a:ext cx="8229600" cy="762000"/>
          </a:xfrm>
        </p:spPr>
        <p:txBody>
          <a:bodyPr/>
          <a:lstStyle/>
          <a:p>
            <a:r>
              <a:rPr lang="en-US" altLang="en-US" dirty="0"/>
              <a:t>The Rehabilitation Environment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419600"/>
          </a:xfrm>
        </p:spPr>
        <p:txBody>
          <a:bodyPr/>
          <a:lstStyle/>
          <a:p>
            <a:r>
              <a:rPr lang="en-US" altLang="en-US" dirty="0"/>
              <a:t>Successful physical </a:t>
            </a:r>
            <a:r>
              <a:rPr lang="en-US" altLang="en-US" dirty="0" smtClean="0"/>
              <a:t>rehabilitation</a:t>
            </a:r>
          </a:p>
          <a:p>
            <a:pPr lvl="1"/>
            <a:r>
              <a:rPr lang="en-US" altLang="en-US" dirty="0" smtClean="0"/>
              <a:t>Requires more than medical care</a:t>
            </a:r>
          </a:p>
          <a:p>
            <a:pPr lvl="1"/>
            <a:r>
              <a:rPr lang="en-US" altLang="en-US" dirty="0" smtClean="0"/>
              <a:t>Requires belief in a positive outcome</a:t>
            </a:r>
          </a:p>
          <a:p>
            <a:r>
              <a:rPr lang="en-US" altLang="en-US" dirty="0" smtClean="0"/>
              <a:t>Rehabilitative environment should reflect a sense of competence and optimism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384"/>
            <a:ext cx="8229600" cy="838200"/>
          </a:xfrm>
        </p:spPr>
        <p:txBody>
          <a:bodyPr/>
          <a:lstStyle/>
          <a:p>
            <a:r>
              <a:rPr lang="en-US" altLang="en-US" dirty="0"/>
              <a:t>The Rehabilitation Environment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018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To create an optimal environment for healing, address these considerations: </a:t>
            </a:r>
            <a:endParaRPr lang="en-US" altLang="en-US" dirty="0"/>
          </a:p>
          <a:p>
            <a:pPr lvl="1"/>
            <a:r>
              <a:rPr lang="en-US" altLang="en-US" dirty="0"/>
              <a:t>Patient safety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Patient environment</a:t>
            </a:r>
          </a:p>
          <a:p>
            <a:pPr lvl="1"/>
            <a:r>
              <a:rPr lang="en-US" altLang="en-US" dirty="0" smtClean="0"/>
              <a:t>Patient comfort</a:t>
            </a:r>
            <a:endParaRPr lang="en-US" altLang="en-US" dirty="0"/>
          </a:p>
          <a:p>
            <a:pPr lvl="1"/>
            <a:r>
              <a:rPr lang="en-US" altLang="en-US" dirty="0" smtClean="0"/>
              <a:t>Staff conduct and professionalism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dirty="0" smtClean="0"/>
              <a:t>Patient History</a:t>
            </a:r>
          </a:p>
          <a:p>
            <a:pPr lvl="1"/>
            <a:r>
              <a:rPr lang="en-US" dirty="0" smtClean="0"/>
              <a:t>Consists of age, past illnesses, inherited conditions, previous therapies, and information about prescribed medications</a:t>
            </a:r>
          </a:p>
          <a:p>
            <a:pPr lvl="1"/>
            <a:r>
              <a:rPr lang="en-US" dirty="0" smtClean="0"/>
              <a:t>Lists any precautions associated with the patient’s condition</a:t>
            </a:r>
          </a:p>
          <a:p>
            <a:pPr lvl="1"/>
            <a:r>
              <a:rPr lang="en-US" dirty="0" smtClean="0"/>
              <a:t>Contains facts important to rehabilitation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2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dirty="0" smtClean="0"/>
              <a:t>Motivating the Patient</a:t>
            </a:r>
          </a:p>
          <a:p>
            <a:pPr lvl="1"/>
            <a:r>
              <a:rPr lang="en-US" dirty="0" smtClean="0"/>
              <a:t>Greet the patient with a smile.</a:t>
            </a:r>
          </a:p>
          <a:p>
            <a:pPr lvl="1"/>
            <a:r>
              <a:rPr lang="en-US" dirty="0" smtClean="0"/>
              <a:t>Dress professionally to suit the work environment.</a:t>
            </a:r>
          </a:p>
          <a:p>
            <a:pPr lvl="1"/>
            <a:r>
              <a:rPr lang="en-US" dirty="0" smtClean="0"/>
              <a:t>Use the patient’s name frequently throughout the treatment session.</a:t>
            </a:r>
          </a:p>
          <a:p>
            <a:pPr lvl="1"/>
            <a:r>
              <a:rPr lang="en-US" dirty="0" smtClean="0"/>
              <a:t>Express understanding of the nature of the patient’s injury.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0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180"/>
            <a:ext cx="7772400" cy="4114800"/>
          </a:xfrm>
        </p:spPr>
        <p:txBody>
          <a:bodyPr/>
          <a:lstStyle/>
          <a:p>
            <a:r>
              <a:rPr lang="en-US" dirty="0" smtClean="0"/>
              <a:t>Motivating the Patient</a:t>
            </a:r>
          </a:p>
          <a:p>
            <a:pPr lvl="1"/>
            <a:r>
              <a:rPr lang="en-US" dirty="0">
                <a:latin typeface="+mn-lt"/>
              </a:rPr>
              <a:t>Make sure the patient understands what is causing the </a:t>
            </a:r>
            <a:r>
              <a:rPr lang="en-US" dirty="0" smtClean="0">
                <a:latin typeface="+mn-lt"/>
              </a:rPr>
              <a:t>condition.</a:t>
            </a:r>
          </a:p>
          <a:p>
            <a:pPr lvl="1"/>
            <a:r>
              <a:rPr lang="en-US" dirty="0">
                <a:latin typeface="+mn-lt"/>
              </a:rPr>
              <a:t>Convey confidence about the physical therapy procedure to the </a:t>
            </a:r>
            <a:r>
              <a:rPr lang="en-US" dirty="0" smtClean="0">
                <a:latin typeface="+mn-lt"/>
              </a:rPr>
              <a:t>patient.</a:t>
            </a:r>
          </a:p>
          <a:p>
            <a:pPr lvl="1"/>
            <a:r>
              <a:rPr lang="en-US" dirty="0">
                <a:latin typeface="+mn-lt"/>
              </a:rPr>
              <a:t>Explain the objectives of the physical therapy to the </a:t>
            </a:r>
            <a:r>
              <a:rPr lang="en-US" dirty="0" smtClean="0"/>
              <a:t>patient.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68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8071</TotalTime>
  <Words>865</Words>
  <Application>Microsoft Office PowerPoint</Application>
  <PresentationFormat>On-screen Show (4:3)</PresentationFormat>
  <Paragraphs>168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Clover PPT Template</vt:lpstr>
      <vt:lpstr>Chapter 18 </vt:lpstr>
      <vt:lpstr>Rehabilitation</vt:lpstr>
      <vt:lpstr>The Rehabilitation Team</vt:lpstr>
      <vt:lpstr>The Rehabilitation Team</vt:lpstr>
      <vt:lpstr>The Rehabilitation Environment</vt:lpstr>
      <vt:lpstr>The Rehabilitation Environment</vt:lpstr>
      <vt:lpstr>The First Session</vt:lpstr>
      <vt:lpstr>The First Session</vt:lpstr>
      <vt:lpstr>The First Session</vt:lpstr>
      <vt:lpstr>The First Session</vt:lpstr>
      <vt:lpstr>The First Session</vt:lpstr>
      <vt:lpstr>Posture and Joint Assessment</vt:lpstr>
      <vt:lpstr>Posture and Joint Assessment</vt:lpstr>
      <vt:lpstr>SOAP Notes in Documentation</vt:lpstr>
      <vt:lpstr>SOAP Notes in Documentation</vt:lpstr>
      <vt:lpstr>Subjective Findings</vt:lpstr>
      <vt:lpstr>Objective Findings</vt:lpstr>
      <vt:lpstr>Assessment Notes</vt:lpstr>
      <vt:lpstr>Plan</vt:lpstr>
      <vt:lpstr>The Phases of Physical Rehabilitation</vt:lpstr>
      <vt:lpstr>The Phases of Physical Rehabilitation</vt:lpstr>
      <vt:lpstr>Patient Education</vt:lpstr>
      <vt:lpstr>Patient Education</vt:lpstr>
      <vt:lpstr>Patient Education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137</cp:revision>
  <dcterms:created xsi:type="dcterms:W3CDTF">2002-12-18T20:40:50Z</dcterms:created>
  <dcterms:modified xsi:type="dcterms:W3CDTF">2015-03-27T13:22:45Z</dcterms:modified>
</cp:coreProperties>
</file>