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6"/>
  </p:notesMasterIdLst>
  <p:handoutMasterIdLst>
    <p:handoutMasterId r:id="rId17"/>
  </p:handoutMasterIdLst>
  <p:sldIdLst>
    <p:sldId id="699" r:id="rId2"/>
    <p:sldId id="296" r:id="rId3"/>
    <p:sldId id="700" r:id="rId4"/>
    <p:sldId id="701" r:id="rId5"/>
    <p:sldId id="298" r:id="rId6"/>
    <p:sldId id="702" r:id="rId7"/>
    <p:sldId id="705" r:id="rId8"/>
    <p:sldId id="301" r:id="rId9"/>
    <p:sldId id="304" r:id="rId10"/>
    <p:sldId id="706" r:id="rId11"/>
    <p:sldId id="308" r:id="rId12"/>
    <p:sldId id="697" r:id="rId13"/>
    <p:sldId id="309" r:id="rId14"/>
    <p:sldId id="302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xis Breen Ferraro" initials="AB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088" autoAdjust="0"/>
  </p:normalViewPr>
  <p:slideViewPr>
    <p:cSldViewPr>
      <p:cViewPr varScale="1">
        <p:scale>
          <a:sx n="102" d="100"/>
          <a:sy n="102" d="100"/>
        </p:scale>
        <p:origin x="-1170" y="-96"/>
      </p:cViewPr>
      <p:guideLst>
        <p:guide orient="horz" pos="2160"/>
        <p:guide orient="horz" pos="500"/>
        <p:guide orient="horz" pos="1326"/>
        <p:guide orient="horz" pos="1519"/>
        <p:guide orient="horz" pos="446"/>
        <p:guide pos="2880"/>
        <p:guide pos="498"/>
        <p:guide pos="73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85DAE97A-7F44-41AF-9B69-E72E17E1F81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9729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82567094-146E-4DF2-A70D-16907743C40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516499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BE7322-8090-4A19-9EB8-3F781FB714B9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69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437394-642F-4387-AD45-F4021583D16C}" type="slidenum">
              <a:rPr lang="en-US" altLang="en-US"/>
              <a:pPr/>
              <a:t>2</a:t>
            </a:fld>
            <a:endParaRPr lang="en-US" altLang="en-US" dirty="0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671FB5-5851-41D0-AD5F-1A09B5B60627}" type="slidenum">
              <a:rPr lang="en-US" altLang="en-US"/>
              <a:pPr/>
              <a:t>5</a:t>
            </a:fld>
            <a:endParaRPr lang="en-US" altLang="en-US" dirty="0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926FD3-DF1C-4B28-9116-F529D7B87D40}" type="slidenum">
              <a:rPr lang="en-US" altLang="en-US"/>
              <a:pPr/>
              <a:t>8</a:t>
            </a:fld>
            <a:endParaRPr lang="en-US" altLang="en-US" dirty="0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7592C0-7D3A-4B8E-829A-4429E7E44B15}" type="slidenum">
              <a:rPr lang="en-US" altLang="en-US"/>
              <a:pPr/>
              <a:t>9</a:t>
            </a:fld>
            <a:endParaRPr lang="en-US" altLang="en-US" dirty="0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17FC9E-B898-4ACD-9BB7-5A2FAD1D0034}" type="slidenum">
              <a:rPr lang="en-US" altLang="en-US"/>
              <a:pPr/>
              <a:t>11</a:t>
            </a:fld>
            <a:endParaRPr lang="en-US" altLang="en-US" dirty="0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1D6E2E-25BE-4065-B6EA-14A40FB87C2B}" type="slidenum">
              <a:rPr lang="en-US" altLang="en-US"/>
              <a:pPr/>
              <a:t>12</a:t>
            </a:fld>
            <a:endParaRPr lang="en-US" altLang="en-US" dirty="0"/>
          </a:p>
        </p:txBody>
      </p:sp>
      <p:sp>
        <p:nvSpPr>
          <p:cNvPr id="65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6838D4-F62A-45D3-BB63-95C26B72ADF9}" type="slidenum">
              <a:rPr lang="en-US" altLang="en-US"/>
              <a:pPr/>
              <a:t>13</a:t>
            </a:fld>
            <a:endParaRPr lang="en-US" altLang="en-US" dirty="0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ED8233-760D-46F8-BBC1-C1547DE0EAA2}" type="slidenum">
              <a:rPr lang="en-US" altLang="en-US"/>
              <a:pPr/>
              <a:t>14</a:t>
            </a:fld>
            <a:endParaRPr lang="en-US" altLang="en-US" dirty="0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01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017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2514600"/>
            <a:ext cx="9144000" cy="685800"/>
          </a:xfrm>
        </p:spPr>
        <p:txBody>
          <a:bodyPr/>
          <a:lstStyle>
            <a:lvl1pPr>
              <a:defRPr sz="4400">
                <a:solidFill>
                  <a:srgbClr val="00ED00"/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title style</a:t>
            </a:r>
          </a:p>
        </p:txBody>
      </p:sp>
      <p:sp>
        <p:nvSpPr>
          <p:cNvPr id="69018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3597275"/>
            <a:ext cx="9144000" cy="1050925"/>
          </a:xfrm>
        </p:spPr>
        <p:txBody>
          <a:bodyPr wrap="none" tIns="0" bIns="0" anchorCtr="1"/>
          <a:lstStyle>
            <a:lvl1pPr marL="0" indent="0" algn="ctr">
              <a:buFontTx/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3EE71DA-9605-400C-9690-5C173ACF484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9915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932A89C-430D-4712-94F0-E2F23B9CC17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79342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72243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75048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446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5991C9A-3914-48B1-B972-CC38AC2C3DB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54310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6A081D3-CBDB-42C6-8506-51DFFF0EFA8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81312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1DEAB23-B215-4516-B969-B933B175B5F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69824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92FB4C1-FF47-4758-8F76-DC982ED7B4F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28761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ABEFADB-F019-414D-B252-CFE1399DB24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9510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9154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915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68915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00ED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363538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2514600"/>
            <a:ext cx="5486400" cy="685800"/>
          </a:xfrm>
        </p:spPr>
        <p:txBody>
          <a:bodyPr/>
          <a:lstStyle/>
          <a:p>
            <a:r>
              <a:rPr lang="en-US" altLang="en-US" dirty="0"/>
              <a:t>Chapter </a:t>
            </a:r>
            <a:r>
              <a:rPr lang="en-US" altLang="en-US" dirty="0" smtClean="0"/>
              <a:t>19</a:t>
            </a:r>
            <a:endParaRPr lang="en-US" altLang="en-US" dirty="0"/>
          </a:p>
        </p:txBody>
      </p:sp>
      <p:sp>
        <p:nvSpPr>
          <p:cNvPr id="691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3352800"/>
            <a:ext cx="8839200" cy="1355725"/>
          </a:xfrm>
        </p:spPr>
        <p:txBody>
          <a:bodyPr/>
          <a:lstStyle/>
          <a:p>
            <a:r>
              <a:rPr lang="en-US" altLang="en-US" dirty="0" smtClean="0"/>
              <a:t>Strength </a:t>
            </a:r>
            <a:r>
              <a:rPr lang="en-US" altLang="en-US" dirty="0"/>
              <a:t>and </a:t>
            </a:r>
            <a:r>
              <a:rPr lang="en-US" altLang="en-US" dirty="0" smtClean="0"/>
              <a:t>Conditioning </a:t>
            </a:r>
            <a:r>
              <a:rPr lang="en-US" altLang="en-US" dirty="0"/>
              <a:t>Specialist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90938"/>
            <a:ext cx="7772400" cy="1295400"/>
          </a:xfrm>
        </p:spPr>
        <p:txBody>
          <a:bodyPr/>
          <a:lstStyle/>
          <a:p>
            <a:r>
              <a:rPr lang="en-US" sz="3800" dirty="0" smtClean="0"/>
              <a:t>Factors to Consider When Developing a Fitness Program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66731"/>
            <a:ext cx="7772400" cy="4114800"/>
          </a:xfrm>
        </p:spPr>
        <p:txBody>
          <a:bodyPr/>
          <a:lstStyle/>
          <a:p>
            <a:r>
              <a:rPr lang="en-US" sz="3000" dirty="0" smtClean="0"/>
              <a:t>Skill factors</a:t>
            </a:r>
          </a:p>
          <a:p>
            <a:r>
              <a:rPr lang="en-US" sz="3000" dirty="0" smtClean="0"/>
              <a:t>Health factors</a:t>
            </a:r>
          </a:p>
          <a:p>
            <a:pPr lvl="1"/>
            <a:r>
              <a:rPr lang="en-US" sz="2600" dirty="0" smtClean="0"/>
              <a:t>Strength</a:t>
            </a:r>
          </a:p>
          <a:p>
            <a:pPr lvl="1"/>
            <a:r>
              <a:rPr lang="en-US" sz="2600" dirty="0" smtClean="0"/>
              <a:t>Cardiovascular endurance</a:t>
            </a:r>
          </a:p>
          <a:p>
            <a:pPr lvl="1"/>
            <a:r>
              <a:rPr lang="en-US" sz="2600" dirty="0" smtClean="0"/>
              <a:t>Muscle endurance</a:t>
            </a:r>
          </a:p>
          <a:p>
            <a:pPr lvl="1"/>
            <a:r>
              <a:rPr lang="en-US" sz="2600" dirty="0" smtClean="0"/>
              <a:t>Flexibility</a:t>
            </a:r>
          </a:p>
          <a:p>
            <a:pPr lvl="1"/>
            <a:r>
              <a:rPr lang="en-US" sz="2600" dirty="0" smtClean="0"/>
              <a:t>Body composition</a:t>
            </a:r>
          </a:p>
          <a:p>
            <a:pPr lvl="1"/>
            <a:r>
              <a:rPr lang="en-US" sz="2600" dirty="0" smtClean="0"/>
              <a:t>Physical capabilities/limitations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6565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7807"/>
            <a:ext cx="7772400" cy="914400"/>
          </a:xfrm>
        </p:spPr>
        <p:txBody>
          <a:bodyPr/>
          <a:lstStyle/>
          <a:p>
            <a:r>
              <a:rPr lang="en-US" altLang="en-US" dirty="0"/>
              <a:t>Setting Goals for Your Clients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52262"/>
            <a:ext cx="7772400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3000" dirty="0"/>
              <a:t>Common Goals:</a:t>
            </a:r>
          </a:p>
          <a:p>
            <a:pPr lvl="1"/>
            <a:r>
              <a:rPr lang="en-US" altLang="en-US" sz="2600" dirty="0"/>
              <a:t>Weight gain or loss</a:t>
            </a:r>
          </a:p>
          <a:p>
            <a:pPr lvl="1"/>
            <a:r>
              <a:rPr lang="en-US" altLang="en-US" sz="2600" dirty="0"/>
              <a:t>Increased strength</a:t>
            </a:r>
          </a:p>
          <a:p>
            <a:pPr lvl="1"/>
            <a:r>
              <a:rPr lang="en-US" altLang="en-US" sz="2600" dirty="0"/>
              <a:t>Increased endurance</a:t>
            </a:r>
          </a:p>
          <a:p>
            <a:pPr lvl="1"/>
            <a:r>
              <a:rPr lang="en-US" altLang="en-US" sz="2600" dirty="0"/>
              <a:t>Improved diet</a:t>
            </a:r>
          </a:p>
          <a:p>
            <a:pPr lvl="1"/>
            <a:r>
              <a:rPr lang="en-US" altLang="en-US" sz="2600" dirty="0"/>
              <a:t>Rehabilitation of an </a:t>
            </a:r>
            <a:r>
              <a:rPr lang="en-US" altLang="en-US" sz="2600" dirty="0" smtClean="0"/>
              <a:t>injury</a:t>
            </a:r>
          </a:p>
          <a:p>
            <a:pPr lvl="1"/>
            <a:r>
              <a:rPr lang="en-US" altLang="en-US" sz="2600" dirty="0" smtClean="0"/>
              <a:t>Improved physical appearance</a:t>
            </a:r>
          </a:p>
          <a:p>
            <a:pPr lvl="1"/>
            <a:r>
              <a:rPr lang="en-US" altLang="en-US" sz="2600" dirty="0" smtClean="0"/>
              <a:t>Better job performance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52262"/>
            <a:ext cx="7772400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3000" dirty="0"/>
              <a:t>Common Goals:</a:t>
            </a:r>
          </a:p>
          <a:p>
            <a:pPr lvl="1"/>
            <a:r>
              <a:rPr lang="en-US" altLang="en-US" sz="2600" dirty="0" smtClean="0"/>
              <a:t>To have </a:t>
            </a:r>
            <a:r>
              <a:rPr lang="en-US" altLang="en-US" sz="2600" dirty="0"/>
              <a:t>fun</a:t>
            </a:r>
          </a:p>
          <a:p>
            <a:pPr lvl="1"/>
            <a:r>
              <a:rPr lang="en-US" altLang="en-US" sz="2600" dirty="0" smtClean="0"/>
              <a:t>To socialize </a:t>
            </a:r>
            <a:r>
              <a:rPr lang="en-US" altLang="en-US" sz="2600" dirty="0"/>
              <a:t>with others who are </a:t>
            </a:r>
            <a:r>
              <a:rPr lang="en-US" altLang="en-US" sz="2600" dirty="0" smtClean="0"/>
              <a:t>fit</a:t>
            </a:r>
            <a:endParaRPr lang="en-US" altLang="en-US" sz="2600" dirty="0"/>
          </a:p>
          <a:p>
            <a:pPr lvl="1"/>
            <a:r>
              <a:rPr lang="en-US" altLang="en-US" sz="2600" dirty="0" smtClean="0"/>
              <a:t>To start or learn </a:t>
            </a:r>
            <a:r>
              <a:rPr lang="en-US" altLang="en-US" sz="2600" dirty="0"/>
              <a:t>a new sports activity </a:t>
            </a:r>
          </a:p>
          <a:p>
            <a:pPr lvl="1"/>
            <a:r>
              <a:rPr lang="en-US" altLang="en-US" sz="2600" dirty="0" smtClean="0"/>
              <a:t>To improve </a:t>
            </a:r>
            <a:r>
              <a:rPr lang="en-US" altLang="en-US" sz="2600" dirty="0"/>
              <a:t>performance in a current </a:t>
            </a:r>
            <a:r>
              <a:rPr lang="en-US" altLang="en-US" sz="2600" dirty="0" smtClean="0"/>
              <a:t>sport activity</a:t>
            </a:r>
            <a:endParaRPr lang="en-US" altLang="en-US" sz="2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7807"/>
            <a:ext cx="7772400" cy="914400"/>
          </a:xfrm>
        </p:spPr>
        <p:txBody>
          <a:bodyPr/>
          <a:lstStyle/>
          <a:p>
            <a:r>
              <a:rPr lang="en-US" altLang="en-US" dirty="0"/>
              <a:t>Setting Goals for Your Clients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48476"/>
            <a:ext cx="7772400" cy="762000"/>
          </a:xfrm>
        </p:spPr>
        <p:txBody>
          <a:bodyPr/>
          <a:lstStyle/>
          <a:p>
            <a:r>
              <a:rPr lang="en-US" altLang="en-US" dirty="0"/>
              <a:t>Motivating the Client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5230"/>
            <a:ext cx="8229600" cy="4373563"/>
          </a:xfrm>
        </p:spPr>
        <p:txBody>
          <a:bodyPr/>
          <a:lstStyle/>
          <a:p>
            <a:r>
              <a:rPr lang="en-US" altLang="en-US" dirty="0"/>
              <a:t>Positive verbal </a:t>
            </a:r>
            <a:r>
              <a:rPr lang="en-US" altLang="en-US" dirty="0" smtClean="0"/>
              <a:t>cues</a:t>
            </a:r>
            <a:endParaRPr lang="en-US" altLang="en-US" dirty="0"/>
          </a:p>
          <a:p>
            <a:r>
              <a:rPr lang="en-US" altLang="en-US" dirty="0" smtClean="0"/>
              <a:t>Encouragement</a:t>
            </a:r>
            <a:endParaRPr lang="en-US" altLang="en-US" dirty="0"/>
          </a:p>
          <a:p>
            <a:r>
              <a:rPr lang="en-US" altLang="en-US" dirty="0"/>
              <a:t>Music</a:t>
            </a:r>
          </a:p>
          <a:p>
            <a:r>
              <a:rPr lang="en-US" altLang="en-US" dirty="0"/>
              <a:t>Facility </a:t>
            </a:r>
            <a:r>
              <a:rPr lang="en-US" altLang="en-US" dirty="0" smtClean="0"/>
              <a:t>appearance</a:t>
            </a:r>
          </a:p>
          <a:p>
            <a:r>
              <a:rPr lang="en-US" altLang="en-US" dirty="0" smtClean="0"/>
              <a:t>Is the client having fun?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13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48476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The Latest Trends</a:t>
            </a:r>
            <a:endParaRPr lang="en-US" altLang="en-US" dirty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419600"/>
          </a:xfrm>
        </p:spPr>
        <p:txBody>
          <a:bodyPr/>
          <a:lstStyle/>
          <a:p>
            <a:r>
              <a:rPr lang="en-US" altLang="en-US" dirty="0"/>
              <a:t>Fad </a:t>
            </a:r>
            <a:r>
              <a:rPr lang="en-US" altLang="en-US" dirty="0" smtClean="0"/>
              <a:t>diets</a:t>
            </a:r>
          </a:p>
          <a:p>
            <a:pPr lvl="1"/>
            <a:r>
              <a:rPr lang="en-US" dirty="0" smtClean="0">
                <a:latin typeface="+mn-lt"/>
              </a:rPr>
              <a:t>Gently </a:t>
            </a:r>
            <a:r>
              <a:rPr lang="en-US" dirty="0">
                <a:latin typeface="+mn-lt"/>
              </a:rPr>
              <a:t>explain to clients why some fads may not be good to </a:t>
            </a:r>
            <a:r>
              <a:rPr lang="en-US" dirty="0" smtClean="0"/>
              <a:t>try.</a:t>
            </a:r>
            <a:endParaRPr lang="en-US" altLang="en-US" dirty="0"/>
          </a:p>
          <a:p>
            <a:r>
              <a:rPr lang="en-US" altLang="en-US" dirty="0" smtClean="0"/>
              <a:t>Devices and accessories</a:t>
            </a:r>
          </a:p>
          <a:p>
            <a:pPr lvl="1"/>
            <a:r>
              <a:rPr lang="en-US" dirty="0">
                <a:latin typeface="+mn-lt"/>
              </a:rPr>
              <a:t>Listen seriously to </a:t>
            </a:r>
            <a:r>
              <a:rPr lang="en-US" dirty="0" smtClean="0">
                <a:latin typeface="+mn-lt"/>
              </a:rPr>
              <a:t>clients are </a:t>
            </a:r>
            <a:r>
              <a:rPr lang="en-US" dirty="0">
                <a:latin typeface="+mn-lt"/>
              </a:rPr>
              <a:t>saying, and respond with tact and diplomacy to their </a:t>
            </a:r>
            <a:r>
              <a:rPr lang="en-US" dirty="0" smtClean="0"/>
              <a:t>questions.</a:t>
            </a:r>
            <a:endParaRPr lang="en-US" altLang="en-US" dirty="0" smtClean="0"/>
          </a:p>
          <a:p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14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46924"/>
            <a:ext cx="7772400" cy="914400"/>
          </a:xfrm>
        </p:spPr>
        <p:txBody>
          <a:bodyPr/>
          <a:lstStyle/>
          <a:p>
            <a:r>
              <a:rPr lang="en-US" altLang="en-US" dirty="0"/>
              <a:t>Physical Fitness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267200"/>
          </a:xfrm>
        </p:spPr>
        <p:txBody>
          <a:bodyPr/>
          <a:lstStyle/>
          <a:p>
            <a:r>
              <a:rPr lang="en-US" altLang="en-US" dirty="0" smtClean="0"/>
              <a:t>What is physical fitness?</a:t>
            </a:r>
          </a:p>
          <a:p>
            <a:pPr lvl="1"/>
            <a:r>
              <a:rPr lang="en-US" altLang="en-US" dirty="0" smtClean="0"/>
              <a:t>It is the ability </a:t>
            </a:r>
            <a:r>
              <a:rPr lang="en-US" altLang="en-US" dirty="0"/>
              <a:t>to perform daily tasks vigorously and </a:t>
            </a:r>
            <a:r>
              <a:rPr lang="en-US" altLang="en-US" dirty="0" smtClean="0"/>
              <a:t>alertly, </a:t>
            </a:r>
            <a:r>
              <a:rPr lang="en-US" altLang="en-US" dirty="0"/>
              <a:t>with energy left over for enjoying leisure-time activities and meeting emergency </a:t>
            </a:r>
            <a:r>
              <a:rPr lang="en-US" altLang="en-US" dirty="0" smtClean="0"/>
              <a:t>demands.</a:t>
            </a:r>
            <a:endParaRPr lang="en-US" alt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48476"/>
            <a:ext cx="7772400" cy="914400"/>
          </a:xfrm>
        </p:spPr>
        <p:txBody>
          <a:bodyPr/>
          <a:lstStyle/>
          <a:p>
            <a:r>
              <a:rPr lang="en-US" dirty="0" smtClean="0"/>
              <a:t>Are You Fit for the Job?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5848"/>
            <a:ext cx="7772400" cy="4114800"/>
          </a:xfrm>
        </p:spPr>
        <p:txBody>
          <a:bodyPr/>
          <a:lstStyle/>
          <a:p>
            <a:r>
              <a:rPr lang="en-US" dirty="0" smtClean="0"/>
              <a:t>Important characteristics of the strength and conditioning specialist: </a:t>
            </a:r>
          </a:p>
          <a:p>
            <a:pPr lvl="1"/>
            <a:r>
              <a:rPr lang="en-US" dirty="0" smtClean="0"/>
              <a:t>Caring</a:t>
            </a:r>
          </a:p>
          <a:p>
            <a:pPr lvl="1"/>
            <a:r>
              <a:rPr lang="en-US" dirty="0" smtClean="0"/>
              <a:t>Knowledgeable</a:t>
            </a:r>
          </a:p>
          <a:p>
            <a:pPr lvl="1"/>
            <a:r>
              <a:rPr lang="en-US" dirty="0" smtClean="0"/>
              <a:t>Motivational</a:t>
            </a:r>
          </a:p>
          <a:p>
            <a:pPr lvl="1"/>
            <a:r>
              <a:rPr lang="en-US" dirty="0" smtClean="0"/>
              <a:t>Good sense of humor and fun</a:t>
            </a:r>
          </a:p>
          <a:p>
            <a:pPr lvl="1"/>
            <a:r>
              <a:rPr lang="en-US" dirty="0" smtClean="0"/>
              <a:t>Strong leadership skills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076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48476"/>
            <a:ext cx="7772400" cy="914400"/>
          </a:xfrm>
        </p:spPr>
        <p:txBody>
          <a:bodyPr/>
          <a:lstStyle/>
          <a:p>
            <a:r>
              <a:rPr lang="en-US" dirty="0" smtClean="0"/>
              <a:t>Educational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153400" cy="4114800"/>
          </a:xfrm>
        </p:spPr>
        <p:txBody>
          <a:bodyPr/>
          <a:lstStyle/>
          <a:p>
            <a:r>
              <a:rPr lang="en-US" dirty="0" smtClean="0"/>
              <a:t>J</a:t>
            </a:r>
            <a:r>
              <a:rPr lang="en-US" dirty="0" smtClean="0">
                <a:latin typeface="+mn-lt"/>
                <a:ea typeface="+mn-ea"/>
                <a:cs typeface="+mn-cs"/>
              </a:rPr>
              <a:t>ob </a:t>
            </a:r>
            <a:r>
              <a:rPr lang="en-US" dirty="0">
                <a:latin typeface="+mn-lt"/>
                <a:ea typeface="+mn-ea"/>
                <a:cs typeface="+mn-cs"/>
              </a:rPr>
              <a:t>titles vary </a:t>
            </a:r>
            <a:r>
              <a:rPr lang="en-US" dirty="0" smtClean="0">
                <a:latin typeface="+mn-lt"/>
                <a:ea typeface="+mn-ea"/>
                <a:cs typeface="+mn-cs"/>
              </a:rPr>
              <a:t>depending </a:t>
            </a:r>
            <a:r>
              <a:rPr lang="en-US" dirty="0">
                <a:latin typeface="+mn-lt"/>
                <a:ea typeface="+mn-ea"/>
                <a:cs typeface="+mn-cs"/>
              </a:rPr>
              <a:t>on </a:t>
            </a:r>
            <a:r>
              <a:rPr lang="en-US" dirty="0" smtClean="0">
                <a:latin typeface="+mn-lt"/>
                <a:ea typeface="+mn-ea"/>
                <a:cs typeface="+mn-cs"/>
              </a:rPr>
              <a:t>level </a:t>
            </a:r>
            <a:r>
              <a:rPr lang="en-US" dirty="0">
                <a:latin typeface="+mn-lt"/>
                <a:ea typeface="+mn-ea"/>
                <a:cs typeface="+mn-cs"/>
              </a:rPr>
              <a:t>of education </a:t>
            </a:r>
            <a:r>
              <a:rPr lang="en-US" dirty="0" smtClean="0">
                <a:latin typeface="+mn-lt"/>
                <a:ea typeface="+mn-ea"/>
                <a:cs typeface="+mn-cs"/>
              </a:rPr>
              <a:t>and type </a:t>
            </a:r>
            <a:r>
              <a:rPr lang="en-US" dirty="0">
                <a:latin typeface="+mn-lt"/>
                <a:ea typeface="+mn-ea"/>
                <a:cs typeface="+mn-cs"/>
              </a:rPr>
              <a:t>of </a:t>
            </a:r>
            <a:r>
              <a:rPr lang="en-US" dirty="0" smtClean="0">
                <a:latin typeface="+mn-lt"/>
                <a:ea typeface="+mn-ea"/>
                <a:cs typeface="+mn-cs"/>
              </a:rPr>
              <a:t>certification sought</a:t>
            </a:r>
          </a:p>
          <a:p>
            <a:pPr lvl="1"/>
            <a:r>
              <a:rPr lang="en-US" dirty="0" smtClean="0">
                <a:latin typeface="+mn-lt"/>
                <a:ea typeface="+mn-ea"/>
                <a:cs typeface="+mn-cs"/>
              </a:rPr>
              <a:t>National </a:t>
            </a:r>
            <a:r>
              <a:rPr lang="en-US" dirty="0">
                <a:latin typeface="+mn-lt"/>
                <a:ea typeface="+mn-ea"/>
                <a:cs typeface="+mn-cs"/>
              </a:rPr>
              <a:t>Strength and Conditioning Association </a:t>
            </a:r>
            <a:r>
              <a:rPr lang="en-US" dirty="0" smtClean="0">
                <a:latin typeface="+mn-lt"/>
                <a:ea typeface="+mn-ea"/>
                <a:cs typeface="+mn-cs"/>
              </a:rPr>
              <a:t>(</a:t>
            </a:r>
            <a:r>
              <a:rPr lang="en-US" dirty="0" smtClean="0"/>
              <a:t>NSCA)</a:t>
            </a:r>
          </a:p>
          <a:p>
            <a:pPr lvl="1"/>
            <a:r>
              <a:rPr lang="en-US" dirty="0">
                <a:latin typeface="+mn-lt"/>
                <a:ea typeface="+mn-ea"/>
                <a:cs typeface="+mn-cs"/>
              </a:rPr>
              <a:t>Certified Strength and Conditioning Specialist</a:t>
            </a:r>
            <a:r>
              <a:rPr lang="en-US" baseline="30000" dirty="0" smtClean="0">
                <a:latin typeface="+mn-lt"/>
                <a:ea typeface="+mn-ea"/>
                <a:cs typeface="+mn-cs"/>
              </a:rPr>
              <a:t>® (</a:t>
            </a:r>
            <a:r>
              <a:rPr lang="en-US" dirty="0" smtClean="0"/>
              <a:t>CSCS)</a:t>
            </a:r>
          </a:p>
          <a:p>
            <a:pPr lvl="1"/>
            <a:r>
              <a:rPr lang="en-US" dirty="0">
                <a:ea typeface="+mn-ea"/>
                <a:cs typeface="+mn-cs"/>
              </a:rPr>
              <a:t>American College of Sports Medicine (ACSM)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1108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72276"/>
            <a:ext cx="7848600" cy="1371600"/>
          </a:xfrm>
        </p:spPr>
        <p:txBody>
          <a:bodyPr/>
          <a:lstStyle/>
          <a:p>
            <a:r>
              <a:rPr lang="en-US" altLang="en-US" dirty="0"/>
              <a:t>Educational </a:t>
            </a:r>
            <a:br>
              <a:rPr lang="en-US" altLang="en-US" dirty="0"/>
            </a:br>
            <a:r>
              <a:rPr lang="en-US" altLang="en-US" dirty="0"/>
              <a:t>Materials for Clients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5230"/>
            <a:ext cx="8229600" cy="4144963"/>
          </a:xfrm>
        </p:spPr>
        <p:txBody>
          <a:bodyPr/>
          <a:lstStyle/>
          <a:p>
            <a:r>
              <a:rPr lang="en-US" altLang="en-US" dirty="0"/>
              <a:t>Informative websites</a:t>
            </a:r>
          </a:p>
          <a:p>
            <a:r>
              <a:rPr lang="en-US" altLang="en-US" dirty="0"/>
              <a:t>Injury prevention information</a:t>
            </a:r>
          </a:p>
          <a:p>
            <a:r>
              <a:rPr lang="en-US" altLang="en-US" dirty="0"/>
              <a:t>Correct weight and object lifting </a:t>
            </a:r>
            <a:r>
              <a:rPr lang="en-US" altLang="en-US" dirty="0" smtClean="0"/>
              <a:t>techniques</a:t>
            </a:r>
          </a:p>
          <a:p>
            <a:r>
              <a:rPr lang="en-US" altLang="en-US" dirty="0" smtClean="0"/>
              <a:t>Insurance information</a:t>
            </a:r>
          </a:p>
          <a:p>
            <a:r>
              <a:rPr lang="en-US" altLang="en-US" dirty="0" smtClean="0"/>
              <a:t>Informed consent form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48476"/>
            <a:ext cx="7772400" cy="914400"/>
          </a:xfrm>
        </p:spPr>
        <p:txBody>
          <a:bodyPr/>
          <a:lstStyle/>
          <a:p>
            <a:r>
              <a:rPr lang="en-US" dirty="0" smtClean="0"/>
              <a:t>Working With Your Clients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r>
              <a:rPr lang="en-US" dirty="0" smtClean="0"/>
              <a:t>Establish rapport</a:t>
            </a:r>
          </a:p>
          <a:p>
            <a:pPr lvl="1"/>
            <a:r>
              <a:rPr lang="en-US" dirty="0" smtClean="0"/>
              <a:t>Good relationships and communication with clients</a:t>
            </a:r>
          </a:p>
          <a:p>
            <a:r>
              <a:rPr lang="en-US" dirty="0" smtClean="0"/>
              <a:t>Establish good communication</a:t>
            </a:r>
          </a:p>
          <a:p>
            <a:pPr lvl="1"/>
            <a:r>
              <a:rPr lang="en-US" dirty="0" smtClean="0"/>
              <a:t>Clear communication</a:t>
            </a:r>
          </a:p>
          <a:p>
            <a:pPr lvl="1"/>
            <a:r>
              <a:rPr lang="en-US" dirty="0" smtClean="0"/>
              <a:t>Active listening</a:t>
            </a:r>
          </a:p>
          <a:p>
            <a:pPr lvl="1"/>
            <a:r>
              <a:rPr lang="en-US" dirty="0" smtClean="0"/>
              <a:t>Active note-taking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930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81607"/>
            <a:ext cx="7772400" cy="1295400"/>
          </a:xfrm>
        </p:spPr>
        <p:txBody>
          <a:bodyPr/>
          <a:lstStyle/>
          <a:p>
            <a:r>
              <a:rPr lang="en-US" sz="4000" dirty="0" smtClean="0"/>
              <a:t>The First Sessions With Your Client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94724"/>
            <a:ext cx="7772400" cy="4343400"/>
          </a:xfrm>
        </p:spPr>
        <p:txBody>
          <a:bodyPr/>
          <a:lstStyle/>
          <a:p>
            <a:r>
              <a:rPr lang="en-US" sz="2800" dirty="0" smtClean="0"/>
              <a:t>Make advance contact.</a:t>
            </a:r>
          </a:p>
          <a:p>
            <a:r>
              <a:rPr lang="en-US" sz="2800" dirty="0" smtClean="0"/>
              <a:t>Greet clients with a handshake at the first and every meeting.</a:t>
            </a:r>
          </a:p>
          <a:p>
            <a:r>
              <a:rPr lang="en-US" sz="2800" dirty="0" smtClean="0"/>
              <a:t>Be on time.</a:t>
            </a:r>
          </a:p>
          <a:p>
            <a:r>
              <a:rPr lang="en-US" sz="2800" dirty="0" smtClean="0"/>
              <a:t>“Look the look” and “walk the walk” – appearance is vital.</a:t>
            </a:r>
          </a:p>
          <a:p>
            <a:r>
              <a:rPr lang="en-US" sz="2800" dirty="0" smtClean="0"/>
              <a:t>Allow extra time for the first session.</a:t>
            </a:r>
          </a:p>
          <a:p>
            <a:r>
              <a:rPr lang="en-US" sz="2800" dirty="0" smtClean="0"/>
              <a:t>Be organized.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4780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7807"/>
            <a:ext cx="7772400" cy="685800"/>
          </a:xfrm>
        </p:spPr>
        <p:txBody>
          <a:bodyPr/>
          <a:lstStyle/>
          <a:p>
            <a:r>
              <a:rPr lang="en-US" altLang="en-US" sz="4000" dirty="0"/>
              <a:t>Evaluating </a:t>
            </a:r>
            <a:r>
              <a:rPr lang="en-US" altLang="en-US" sz="4000" dirty="0" smtClean="0"/>
              <a:t>Physical </a:t>
            </a:r>
            <a:r>
              <a:rPr lang="en-US" altLang="en-US" sz="4000" dirty="0"/>
              <a:t>Fitness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8229600" cy="4419600"/>
          </a:xfrm>
        </p:spPr>
        <p:txBody>
          <a:bodyPr/>
          <a:lstStyle/>
          <a:p>
            <a:r>
              <a:rPr lang="en-US" altLang="en-US" dirty="0"/>
              <a:t>Two types of evaluation:</a:t>
            </a:r>
          </a:p>
          <a:p>
            <a:pPr lvl="1"/>
            <a:r>
              <a:rPr lang="en-US" altLang="en-US" dirty="0"/>
              <a:t>Objective </a:t>
            </a:r>
          </a:p>
          <a:p>
            <a:pPr marL="1044575" lvl="2" indent="-288925"/>
            <a:r>
              <a:rPr lang="en-US" altLang="en-US" dirty="0"/>
              <a:t>Evaluation based on measurable facts such as height and weight</a:t>
            </a:r>
          </a:p>
          <a:p>
            <a:pPr lvl="1"/>
            <a:r>
              <a:rPr lang="en-US" altLang="en-US" dirty="0"/>
              <a:t>Subjective</a:t>
            </a:r>
          </a:p>
          <a:p>
            <a:pPr marL="1044575" lvl="2" indent="-288925"/>
            <a:r>
              <a:rPr lang="en-US" altLang="en-US" dirty="0"/>
              <a:t>Evaluation based on client perception</a:t>
            </a:r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90938"/>
            <a:ext cx="7772400" cy="1143000"/>
          </a:xfrm>
        </p:spPr>
        <p:txBody>
          <a:bodyPr/>
          <a:lstStyle/>
          <a:p>
            <a:r>
              <a:rPr lang="en-US" altLang="en-US" sz="3800" dirty="0"/>
              <a:t>Objective</a:t>
            </a:r>
            <a:br>
              <a:rPr lang="en-US" altLang="en-US" sz="3800" dirty="0"/>
            </a:br>
            <a:r>
              <a:rPr lang="en-US" altLang="en-US" sz="3800" dirty="0"/>
              <a:t>Evaluation of Physical Fitness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r>
              <a:rPr lang="en-US" altLang="en-US" dirty="0"/>
              <a:t>Muscle strength and endurance</a:t>
            </a:r>
          </a:p>
          <a:p>
            <a:r>
              <a:rPr lang="en-US" altLang="en-US" dirty="0"/>
              <a:t>Flexibility</a:t>
            </a:r>
          </a:p>
          <a:p>
            <a:r>
              <a:rPr lang="en-US" altLang="en-US" dirty="0"/>
              <a:t>Cardiovascular endurance</a:t>
            </a:r>
          </a:p>
          <a:p>
            <a:r>
              <a:rPr lang="en-US" altLang="en-US" dirty="0"/>
              <a:t>Body </a:t>
            </a:r>
            <a:r>
              <a:rPr lang="en-US" altLang="en-US" dirty="0" smtClean="0"/>
              <a:t>composition</a:t>
            </a:r>
          </a:p>
          <a:p>
            <a:r>
              <a:rPr lang="en-US" altLang="en-US" dirty="0" smtClean="0"/>
              <a:t>Special considerations</a:t>
            </a:r>
            <a:endParaRPr lang="en-US" altLang="en-US" dirty="0"/>
          </a:p>
          <a:p>
            <a:r>
              <a:rPr lang="en-US" altLang="en-US" dirty="0"/>
              <a:t>Medical </a:t>
            </a:r>
            <a:r>
              <a:rPr lang="en-US" altLang="en-US" dirty="0" smtClean="0"/>
              <a:t>history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over PPT Template">
  <a:themeElements>
    <a:clrScheme name="Clover PP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lover PP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Clover PP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C:\Jane's Stuff\SLM\Clover\Transfer\Clover PPT Template.ppt</Template>
  <TotalTime>8081</TotalTime>
  <Words>397</Words>
  <Application>Microsoft Office PowerPoint</Application>
  <PresentationFormat>On-screen Show (4:3)</PresentationFormat>
  <Paragraphs>107</Paragraphs>
  <Slides>14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Clover PPT Template</vt:lpstr>
      <vt:lpstr>Chapter 19</vt:lpstr>
      <vt:lpstr>Physical Fitness</vt:lpstr>
      <vt:lpstr>Are You Fit for the Job?</vt:lpstr>
      <vt:lpstr>Educational Requirements</vt:lpstr>
      <vt:lpstr>Educational  Materials for Clients</vt:lpstr>
      <vt:lpstr>Working With Your Clients</vt:lpstr>
      <vt:lpstr>The First Sessions With Your Client</vt:lpstr>
      <vt:lpstr>Evaluating Physical Fitness</vt:lpstr>
      <vt:lpstr>Objective Evaluation of Physical Fitness</vt:lpstr>
      <vt:lpstr>Factors to Consider When Developing a Fitness Program</vt:lpstr>
      <vt:lpstr>Setting Goals for Your Clients</vt:lpstr>
      <vt:lpstr>Setting Goals for Your Clients</vt:lpstr>
      <vt:lpstr>Motivating the Client</vt:lpstr>
      <vt:lpstr>The Latest Trends</vt:lpstr>
    </vt:vector>
  </TitlesOfParts>
  <Company>Delmar Thomson Learning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Delmar User</dc:creator>
  <cp:lastModifiedBy>Gangadharan Karunakaran</cp:lastModifiedBy>
  <cp:revision>230</cp:revision>
  <dcterms:created xsi:type="dcterms:W3CDTF">2002-12-18T20:40:50Z</dcterms:created>
  <dcterms:modified xsi:type="dcterms:W3CDTF">2015-03-27T13:32:36Z</dcterms:modified>
</cp:coreProperties>
</file>