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370" r:id="rId2"/>
    <p:sldId id="358" r:id="rId3"/>
    <p:sldId id="359" r:id="rId4"/>
    <p:sldId id="371" r:id="rId5"/>
    <p:sldId id="372" r:id="rId6"/>
    <p:sldId id="373" r:id="rId7"/>
    <p:sldId id="365" r:id="rId8"/>
    <p:sldId id="366" r:id="rId9"/>
    <p:sldId id="367" r:id="rId10"/>
    <p:sldId id="368" r:id="rId11"/>
    <p:sldId id="369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99"/>
        <p:guide orient="horz" pos="1344"/>
        <p:guide orient="horz" pos="1442"/>
        <p:guide orient="horz" pos="446"/>
        <p:guide pos="2880"/>
        <p:guide pos="499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2E1B77D-6559-4F98-BD7E-8FDF854C1C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683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F942CF7-A006-4EA6-A179-452B3A57AB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94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ACDCB-71BD-4F14-87C5-00D15A2431B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A4507-D6C2-432B-86AE-7DF27BD2B5FC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86394-FCC6-4346-A92F-C0A204E99223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CE52D-6AF2-4C0A-B497-79423B4B2D3D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E38E1-63A3-4BDD-8FAC-06BEAA7F7C97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7489-6C39-4E24-8A27-1BDA220C3CB5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32AE-00E0-4D48-9CB1-66E9CBA21AD0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4F8E9-6DA8-4D3B-A598-B4250BB89EE9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D340C-63F0-4F74-B8A6-BF46F248E08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46330-F658-416D-AC47-645D54A5D681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BEBB4-8617-40D0-9937-8B8C4F20D21C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3A55C-06F6-43DD-951D-7425FF87BE1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A321EC-289E-4624-8DFA-A14C5360409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751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883E50-9675-4D49-BB81-4057C506F6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1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462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41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330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1F7E43-D728-4CDC-A8EC-338726E924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057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16F069-D02C-4FA3-BD74-38389B2AD2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00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3F1A3-96EE-481B-B9B0-B6A881DB89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666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D799B9-F1A6-4153-A7F2-BEB088EFE53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22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464B5B-3C14-4EC7-8E52-ED476F5FCC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907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6379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315200" cy="822325"/>
          </a:xfrm>
        </p:spPr>
        <p:txBody>
          <a:bodyPr/>
          <a:lstStyle/>
          <a:p>
            <a:r>
              <a:rPr lang="en-US" altLang="en-US" dirty="0"/>
              <a:t> Nutrition and Weight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Water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Essential to life </a:t>
            </a:r>
          </a:p>
          <a:p>
            <a:r>
              <a:rPr lang="en-US" altLang="en-US" dirty="0"/>
              <a:t>Dehydration </a:t>
            </a:r>
          </a:p>
          <a:p>
            <a:pPr lvl="1"/>
            <a:r>
              <a:rPr lang="en-US" altLang="en-US" dirty="0"/>
              <a:t>Impairs athletic performance and increases the risk of heat-related illness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6564"/>
            <a:ext cx="8001000" cy="1219200"/>
          </a:xfrm>
        </p:spPr>
        <p:txBody>
          <a:bodyPr/>
          <a:lstStyle/>
          <a:p>
            <a:r>
              <a:rPr lang="en-US" altLang="en-US" sz="4000" dirty="0" smtClean="0"/>
              <a:t>Dietary Guidelines for Americans</a:t>
            </a:r>
            <a:endParaRPr lang="en-US" altLang="en-US" sz="40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38100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Eat a variety of foods.</a:t>
            </a:r>
          </a:p>
          <a:p>
            <a:r>
              <a:rPr lang="en-US" altLang="en-US" dirty="0" smtClean="0"/>
              <a:t>Balance the amount of calories consumed with the amount of calories burned throughout exercise and daily activities.</a:t>
            </a:r>
          </a:p>
          <a:p>
            <a:r>
              <a:rPr lang="en-US" altLang="en-US" dirty="0" smtClean="0"/>
              <a:t>Physical activity is vital for weight control and good health.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Choose </a:t>
            </a:r>
            <a:r>
              <a:rPr lang="en-US" altLang="en-US" dirty="0"/>
              <a:t>a diet low in saturated fats and </a:t>
            </a:r>
            <a:r>
              <a:rPr lang="en-US" altLang="en-US" dirty="0" smtClean="0"/>
              <a:t>cholesterol.</a:t>
            </a:r>
            <a:endParaRPr lang="en-US" altLang="en-US" dirty="0"/>
          </a:p>
          <a:p>
            <a:r>
              <a:rPr lang="en-US" altLang="en-US" dirty="0"/>
              <a:t>Choose a diet moderate in sugar and </a:t>
            </a:r>
            <a:r>
              <a:rPr lang="en-US" altLang="en-US" dirty="0" smtClean="0"/>
              <a:t>sodium.</a:t>
            </a:r>
          </a:p>
          <a:p>
            <a:r>
              <a:rPr lang="en-US" altLang="en-US" dirty="0" smtClean="0"/>
              <a:t>ChooseMyPlate</a:t>
            </a:r>
          </a:p>
          <a:p>
            <a:pPr lvl="1"/>
            <a:r>
              <a:rPr lang="en-US" dirty="0" smtClean="0">
                <a:latin typeface="+mn-lt"/>
              </a:rPr>
              <a:t>Educational </a:t>
            </a:r>
            <a:r>
              <a:rPr lang="en-US" dirty="0"/>
              <a:t>tool to put dietary guidelines into practice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6564"/>
            <a:ext cx="8001000" cy="1219200"/>
          </a:xfrm>
        </p:spPr>
        <p:txBody>
          <a:bodyPr/>
          <a:lstStyle/>
          <a:p>
            <a:r>
              <a:rPr lang="en-US" altLang="en-US" sz="4000" dirty="0" smtClean="0"/>
              <a:t>Dietary Guidelines for Americans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Nutrition Fact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Daily reference values (DRVs)</a:t>
            </a:r>
          </a:p>
          <a:p>
            <a:pPr lvl="1"/>
            <a:r>
              <a:rPr lang="en-US" dirty="0">
                <a:latin typeface="+mn-lt"/>
                <a:ea typeface="+mn-ea"/>
                <a:cs typeface="+mn-cs"/>
              </a:rPr>
              <a:t>E</a:t>
            </a:r>
            <a:r>
              <a:rPr lang="en-US" dirty="0" smtClean="0">
                <a:latin typeface="+mn-lt"/>
                <a:ea typeface="+mn-ea"/>
                <a:cs typeface="+mn-cs"/>
              </a:rPr>
              <a:t>stablished </a:t>
            </a:r>
            <a:r>
              <a:rPr lang="en-US" dirty="0">
                <a:latin typeface="+mn-lt"/>
                <a:ea typeface="+mn-ea"/>
                <a:cs typeface="+mn-cs"/>
              </a:rPr>
              <a:t>for sources of energy: fat, saturated fat, total carbohydrate (including fiber), </a:t>
            </a:r>
            <a:r>
              <a:rPr lang="en-US" dirty="0" smtClean="0">
                <a:latin typeface="+mn-lt"/>
                <a:ea typeface="+mn-ea"/>
                <a:cs typeface="+mn-cs"/>
              </a:rPr>
              <a:t>protein, </a:t>
            </a:r>
            <a:r>
              <a:rPr lang="en-US" dirty="0">
                <a:ea typeface="+mn-ea"/>
                <a:cs typeface="+mn-cs"/>
              </a:rPr>
              <a:t>cholesterol, sodium, and potassium</a:t>
            </a:r>
            <a:endParaRPr lang="en-US" dirty="0"/>
          </a:p>
          <a:p>
            <a:r>
              <a:rPr lang="en-US" dirty="0" smtClean="0"/>
              <a:t>Reference daily intakes (RDIs)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60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4000" dirty="0" smtClean="0"/>
              <a:t>Weight Control and Energy Balance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Determining </a:t>
            </a:r>
            <a:r>
              <a:rPr lang="en-US" dirty="0">
                <a:latin typeface="+mn-lt"/>
                <a:ea typeface="+mn-ea"/>
                <a:cs typeface="+mn-cs"/>
              </a:rPr>
              <a:t>the lean body weight (LBW) and the percent body fat is one of the best ways to measure the body’s “true weight</a:t>
            </a:r>
            <a:r>
              <a:rPr lang="en-US" dirty="0" smtClean="0">
                <a:latin typeface="+mn-lt"/>
                <a:ea typeface="+mn-ea"/>
                <a:cs typeface="+mn-cs"/>
              </a:rPr>
              <a:t>.”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LBW </a:t>
            </a:r>
            <a:r>
              <a:rPr lang="en-US" dirty="0">
                <a:latin typeface="+mn-lt"/>
                <a:ea typeface="+mn-ea"/>
                <a:cs typeface="+mn-cs"/>
              </a:rPr>
              <a:t>is the weight that the human body has in its lean body mass after deducting the weight of the body fat </a:t>
            </a:r>
            <a:r>
              <a:rPr lang="en-US" dirty="0" smtClean="0">
                <a:ea typeface="+mn-ea"/>
                <a:cs typeface="+mn-cs"/>
              </a:rPr>
              <a:t>mass.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4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1180"/>
            <a:ext cx="8382000" cy="4114800"/>
          </a:xfrm>
        </p:spPr>
        <p:txBody>
          <a:bodyPr/>
          <a:lstStyle/>
          <a:p>
            <a:r>
              <a:rPr lang="en-US" sz="3000" dirty="0" smtClean="0"/>
              <a:t>Active </a:t>
            </a:r>
            <a:r>
              <a:rPr lang="en-US" sz="3000" dirty="0"/>
              <a:t>exercise makes a person breathe deeper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Deeper </a:t>
            </a:r>
            <a:r>
              <a:rPr lang="en-US" sz="3000" dirty="0"/>
              <a:t>breathing requires more oxygen, and transports more oxygen to the body’s cells</a:t>
            </a:r>
            <a:r>
              <a:rPr lang="en-US" sz="3000" dirty="0" smtClean="0"/>
              <a:t>.</a:t>
            </a:r>
          </a:p>
          <a:p>
            <a:r>
              <a:rPr lang="en-US" sz="3000" dirty="0"/>
              <a:t>The more oxygen that is c</a:t>
            </a:r>
            <a:r>
              <a:rPr lang="en-US" sz="3000" dirty="0" smtClean="0"/>
              <a:t>onsumed </a:t>
            </a:r>
            <a:r>
              <a:rPr lang="en-US" sz="3000" dirty="0"/>
              <a:t>and used in the cells of the body, the higher the number of calories that are </a:t>
            </a:r>
            <a:r>
              <a:rPr lang="en-US" sz="3000" dirty="0" smtClean="0"/>
              <a:t>burned.</a:t>
            </a:r>
            <a:endParaRPr lang="en-US" sz="30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4000" dirty="0" smtClean="0"/>
              <a:t>Weight Control and Energy Balance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74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Gaining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Muscle </a:t>
            </a:r>
            <a:r>
              <a:rPr lang="en-US" dirty="0">
                <a:latin typeface="+mn-lt"/>
                <a:ea typeface="+mn-ea"/>
                <a:cs typeface="+mn-cs"/>
              </a:rPr>
              <a:t>gain is preferred to fat </a:t>
            </a:r>
            <a:r>
              <a:rPr lang="en-US" dirty="0" smtClean="0">
                <a:latin typeface="+mn-lt"/>
                <a:ea typeface="+mn-ea"/>
                <a:cs typeface="+mn-cs"/>
              </a:rPr>
              <a:t>gain.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The ideal </a:t>
            </a:r>
            <a:r>
              <a:rPr lang="en-US" dirty="0">
                <a:latin typeface="+mn-lt"/>
                <a:ea typeface="+mn-ea"/>
                <a:cs typeface="+mn-cs"/>
              </a:rPr>
              <a:t>weight gain program combines progressive weight training with increased caloric </a:t>
            </a:r>
            <a:r>
              <a:rPr lang="en-US" dirty="0" smtClean="0"/>
              <a:t>intake.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16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143000"/>
          </a:xfrm>
        </p:spPr>
        <p:txBody>
          <a:bodyPr/>
          <a:lstStyle/>
          <a:p>
            <a:r>
              <a:rPr lang="en-US" sz="4000" dirty="0" smtClean="0"/>
              <a:t>Nutritional Supplements and Dietary Fads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Nutritional supplements </a:t>
            </a:r>
            <a:r>
              <a:rPr lang="en-US" dirty="0" smtClean="0">
                <a:latin typeface="+mn-lt"/>
                <a:ea typeface="+mn-ea"/>
                <a:cs typeface="+mn-cs"/>
              </a:rPr>
              <a:t>are vitamins</a:t>
            </a:r>
            <a:r>
              <a:rPr lang="en-US" dirty="0">
                <a:latin typeface="+mn-lt"/>
                <a:ea typeface="+mn-ea"/>
                <a:cs typeface="+mn-cs"/>
              </a:rPr>
              <a:t>, minerals, amino </a:t>
            </a:r>
            <a:r>
              <a:rPr lang="en-US" dirty="0" smtClean="0">
                <a:latin typeface="+mn-lt"/>
                <a:ea typeface="+mn-ea"/>
                <a:cs typeface="+mn-cs"/>
              </a:rPr>
              <a:t>acids, and </a:t>
            </a:r>
            <a:r>
              <a:rPr lang="en-US" dirty="0">
                <a:latin typeface="+mn-lt"/>
                <a:ea typeface="+mn-ea"/>
                <a:cs typeface="+mn-cs"/>
              </a:rPr>
              <a:t>other </a:t>
            </a:r>
            <a:r>
              <a:rPr lang="en-US" dirty="0" smtClean="0">
                <a:latin typeface="+mn-lt"/>
                <a:ea typeface="+mn-ea"/>
                <a:cs typeface="+mn-cs"/>
              </a:rPr>
              <a:t>substances consumed </a:t>
            </a:r>
            <a:r>
              <a:rPr lang="en-US" dirty="0">
                <a:latin typeface="+mn-lt"/>
                <a:ea typeface="+mn-ea"/>
                <a:cs typeface="+mn-cs"/>
              </a:rPr>
              <a:t>to help compensate for nutritional deficiencies in a </a:t>
            </a:r>
            <a:r>
              <a:rPr lang="en-US" dirty="0" smtClean="0">
                <a:latin typeface="+mn-lt"/>
                <a:ea typeface="+mn-ea"/>
                <a:cs typeface="+mn-cs"/>
              </a:rPr>
              <a:t>diet.</a:t>
            </a:r>
          </a:p>
          <a:p>
            <a:r>
              <a:rPr lang="en-US" dirty="0" smtClean="0"/>
              <a:t>Be aware of nutritional faddism.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5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Ergogenic aids</a:t>
            </a:r>
          </a:p>
          <a:p>
            <a:r>
              <a:rPr lang="en-US" dirty="0" smtClean="0"/>
              <a:t>Steroids</a:t>
            </a:r>
          </a:p>
          <a:p>
            <a:r>
              <a:rPr lang="en-US" dirty="0" smtClean="0"/>
              <a:t>Creatine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143000"/>
          </a:xfrm>
        </p:spPr>
        <p:txBody>
          <a:bodyPr/>
          <a:lstStyle/>
          <a:p>
            <a:r>
              <a:rPr lang="en-US" sz="4000" dirty="0" smtClean="0"/>
              <a:t>Nutritional Supplements and Dietary Fads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88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Pre-Exercise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 proper </a:t>
            </a:r>
            <a:r>
              <a:rPr lang="en-US" dirty="0">
                <a:latin typeface="+mn-lt"/>
                <a:ea typeface="+mn-ea"/>
                <a:cs typeface="+mn-cs"/>
              </a:rPr>
              <a:t>pre-exercise meal prevents hunger during exercise and helps maintain an adequate blood sugar </a:t>
            </a:r>
            <a:r>
              <a:rPr lang="en-US" dirty="0" smtClean="0">
                <a:latin typeface="+mn-lt"/>
                <a:ea typeface="+mn-ea"/>
                <a:cs typeface="+mn-cs"/>
              </a:rPr>
              <a:t>level.</a:t>
            </a:r>
          </a:p>
          <a:p>
            <a:pPr lvl="1"/>
            <a:r>
              <a:rPr lang="en-US" dirty="0">
                <a:latin typeface="+mn-lt"/>
                <a:ea typeface="+mn-ea"/>
                <a:cs typeface="+mn-cs"/>
              </a:rPr>
              <a:t>Low blood sugar can inhibit concentration and hinder coordination and </a:t>
            </a:r>
            <a:r>
              <a:rPr lang="en-US" dirty="0" smtClean="0">
                <a:ea typeface="+mn-ea"/>
                <a:cs typeface="+mn-cs"/>
              </a:rPr>
              <a:t>timing.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88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The Healthy Diet</a:t>
            </a:r>
            <a:endParaRPr lang="en-US" alt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Six classes of nutrients:</a:t>
            </a:r>
          </a:p>
          <a:p>
            <a:pPr lvl="1"/>
            <a:r>
              <a:rPr lang="en-US" altLang="en-US" dirty="0" smtClean="0"/>
              <a:t>Carbohydrates</a:t>
            </a:r>
            <a:endParaRPr lang="en-US" altLang="en-US" dirty="0"/>
          </a:p>
          <a:p>
            <a:pPr lvl="1"/>
            <a:r>
              <a:rPr lang="en-US" altLang="en-US" dirty="0"/>
              <a:t>Fats</a:t>
            </a:r>
          </a:p>
          <a:p>
            <a:pPr lvl="1"/>
            <a:r>
              <a:rPr lang="en-US" altLang="en-US" dirty="0"/>
              <a:t>Proteins</a:t>
            </a:r>
          </a:p>
          <a:p>
            <a:pPr lvl="1"/>
            <a:r>
              <a:rPr lang="en-US" altLang="en-US" dirty="0"/>
              <a:t>Vitamins</a:t>
            </a:r>
          </a:p>
          <a:p>
            <a:pPr lvl="1"/>
            <a:r>
              <a:rPr lang="en-US" altLang="en-US" dirty="0"/>
              <a:t>Minerals</a:t>
            </a:r>
          </a:p>
          <a:p>
            <a:pPr lvl="1"/>
            <a:r>
              <a:rPr lang="en-US" altLang="en-US" dirty="0"/>
              <a:t>Water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Bulimia nervosa</a:t>
            </a:r>
          </a:p>
          <a:p>
            <a:r>
              <a:rPr lang="en-US" dirty="0" smtClean="0"/>
              <a:t>Anorexia nervosa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83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Healthy Diet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To create a healthy diet with the proper nutrients, two basic principles should be </a:t>
            </a:r>
            <a:r>
              <a:rPr lang="en-US" dirty="0" smtClean="0">
                <a:latin typeface="+mn-lt"/>
                <a:ea typeface="+mn-ea"/>
                <a:cs typeface="+mn-cs"/>
              </a:rPr>
              <a:t>followed:</a:t>
            </a:r>
          </a:p>
          <a:p>
            <a:pPr lvl="1"/>
            <a:r>
              <a:rPr lang="en-US" altLang="en-US" dirty="0" smtClean="0"/>
              <a:t>Eat </a:t>
            </a:r>
            <a:r>
              <a:rPr lang="en-US" altLang="en-US" dirty="0"/>
              <a:t>a variety of </a:t>
            </a:r>
            <a:r>
              <a:rPr lang="en-US" altLang="en-US" dirty="0" smtClean="0"/>
              <a:t>foods.</a:t>
            </a:r>
            <a:endParaRPr lang="en-US" altLang="en-US" dirty="0"/>
          </a:p>
          <a:p>
            <a:pPr lvl="1"/>
            <a:r>
              <a:rPr lang="en-US" altLang="en-US" dirty="0"/>
              <a:t>Eat in </a:t>
            </a:r>
            <a:r>
              <a:rPr lang="en-US" altLang="en-US" dirty="0" smtClean="0"/>
              <a:t>moderation.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Carbohydrates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Carbohydrates are </a:t>
            </a:r>
            <a:r>
              <a:rPr lang="en-US" dirty="0" smtClean="0"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latin typeface="+mn-lt"/>
                <a:ea typeface="+mn-ea"/>
                <a:cs typeface="+mn-cs"/>
              </a:rPr>
              <a:t>most readily available sources of food </a:t>
            </a:r>
            <a:r>
              <a:rPr lang="en-US" dirty="0" smtClean="0"/>
              <a:t>energy.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Glucose</a:t>
            </a:r>
            <a:endParaRPr lang="en-US" altLang="en-US" dirty="0"/>
          </a:p>
          <a:p>
            <a:pPr lvl="1"/>
            <a:r>
              <a:rPr lang="en-US" altLang="en-US" dirty="0"/>
              <a:t>Glycogen</a:t>
            </a:r>
          </a:p>
          <a:p>
            <a:pPr lvl="1"/>
            <a:r>
              <a:rPr lang="en-US" altLang="en-US" dirty="0"/>
              <a:t>Complex </a:t>
            </a:r>
            <a:r>
              <a:rPr lang="en-US" altLang="en-US" dirty="0" smtClean="0"/>
              <a:t>carbohydrates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Protein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 major </a:t>
            </a:r>
            <a:r>
              <a:rPr lang="en-US" dirty="0">
                <a:latin typeface="+mn-lt"/>
                <a:ea typeface="+mn-ea"/>
                <a:cs typeface="+mn-cs"/>
              </a:rPr>
              <a:t>structural component of all body tissue and </a:t>
            </a:r>
            <a:r>
              <a:rPr lang="en-US" dirty="0" smtClean="0">
                <a:latin typeface="+mn-lt"/>
                <a:ea typeface="+mn-ea"/>
                <a:cs typeface="+mn-cs"/>
              </a:rPr>
              <a:t>required </a:t>
            </a:r>
            <a:r>
              <a:rPr lang="en-US" dirty="0">
                <a:latin typeface="+mn-lt"/>
                <a:ea typeface="+mn-ea"/>
                <a:cs typeface="+mn-cs"/>
              </a:rPr>
              <a:t>for tissue growth and </a:t>
            </a:r>
            <a:r>
              <a:rPr lang="en-US" dirty="0" smtClean="0">
                <a:latin typeface="+mn-lt"/>
                <a:ea typeface="+mn-ea"/>
                <a:cs typeface="+mn-cs"/>
              </a:rPr>
              <a:t>repair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A necessary </a:t>
            </a:r>
            <a:r>
              <a:rPr lang="en-US" dirty="0">
                <a:latin typeface="+mn-lt"/>
                <a:ea typeface="+mn-ea"/>
                <a:cs typeface="+mn-cs"/>
              </a:rPr>
              <a:t>components of hormones, enzymes, and blood-plasma transport systems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altLang="en-US" dirty="0" smtClean="0"/>
              <a:t>Amino </a:t>
            </a:r>
            <a:r>
              <a:rPr lang="en-US" altLang="en-US" dirty="0"/>
              <a:t>acids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 Fats </a:t>
            </a:r>
            <a:r>
              <a:rPr lang="en-US" altLang="en-US" dirty="0" smtClean="0"/>
              <a:t>(Lipids</a:t>
            </a:r>
            <a:r>
              <a:rPr lang="en-US" altLang="en-US" dirty="0"/>
              <a:t>) and Cholesterol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Saturated </a:t>
            </a:r>
            <a:endParaRPr lang="en-US" altLang="en-US" dirty="0" smtClean="0"/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Solid </a:t>
            </a:r>
            <a:r>
              <a:rPr lang="en-US" dirty="0">
                <a:latin typeface="+mn-lt"/>
                <a:ea typeface="+mn-ea"/>
                <a:cs typeface="+mn-cs"/>
              </a:rPr>
              <a:t>at room temperature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ea typeface="+mn-ea"/>
                <a:cs typeface="+mn-cs"/>
              </a:rPr>
              <a:t>D</a:t>
            </a:r>
            <a:r>
              <a:rPr lang="en-US" dirty="0" smtClean="0">
                <a:latin typeface="+mn-lt"/>
                <a:ea typeface="+mn-ea"/>
                <a:cs typeface="+mn-cs"/>
              </a:rPr>
              <a:t>erived </a:t>
            </a:r>
            <a:r>
              <a:rPr lang="en-US" dirty="0">
                <a:ea typeface="+mn-ea"/>
                <a:cs typeface="+mn-cs"/>
              </a:rPr>
              <a:t>mainly from animal sources</a:t>
            </a:r>
            <a:endParaRPr lang="en-US" altLang="en-US" dirty="0"/>
          </a:p>
          <a:p>
            <a:r>
              <a:rPr lang="en-US" altLang="en-US" dirty="0" smtClean="0"/>
              <a:t>Unsaturated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Found </a:t>
            </a:r>
            <a:r>
              <a:rPr lang="en-US" dirty="0">
                <a:latin typeface="+mn-lt"/>
                <a:ea typeface="+mn-ea"/>
                <a:cs typeface="+mn-cs"/>
              </a:rPr>
              <a:t>mainly in </a:t>
            </a:r>
            <a:r>
              <a:rPr lang="en-US" dirty="0" smtClean="0">
                <a:latin typeface="+mn-lt"/>
                <a:ea typeface="+mn-ea"/>
                <a:cs typeface="+mn-cs"/>
              </a:rPr>
              <a:t>plants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L</a:t>
            </a:r>
            <a:r>
              <a:rPr lang="en-US" dirty="0" smtClean="0">
                <a:latin typeface="+mn-lt"/>
                <a:ea typeface="+mn-ea"/>
                <a:cs typeface="+mn-cs"/>
              </a:rPr>
              <a:t>iquid </a:t>
            </a:r>
            <a:r>
              <a:rPr lang="en-US" dirty="0">
                <a:latin typeface="+mn-lt"/>
                <a:ea typeface="+mn-ea"/>
                <a:cs typeface="+mn-cs"/>
              </a:rPr>
              <a:t>at room </a:t>
            </a:r>
            <a:r>
              <a:rPr lang="en-US" dirty="0" smtClean="0">
                <a:latin typeface="+mn-lt"/>
                <a:ea typeface="+mn-ea"/>
                <a:cs typeface="+mn-cs"/>
              </a:rPr>
              <a:t>temperature</a:t>
            </a:r>
            <a:endParaRPr lang="en-US" dirty="0">
              <a:latin typeface="+mn-lt"/>
              <a:ea typeface="+mn-ea"/>
              <a:cs typeface="+mn-cs"/>
            </a:endParaRPr>
          </a:p>
          <a:p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altLang="en-US" dirty="0"/>
              <a:t>Dietary Fiber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Dietary </a:t>
            </a:r>
            <a:r>
              <a:rPr lang="en-US" altLang="en-US" dirty="0" smtClean="0"/>
              <a:t>fiber (roughage) </a:t>
            </a:r>
            <a:endParaRPr lang="en-US" altLang="en-US" dirty="0"/>
          </a:p>
          <a:p>
            <a:pPr lvl="1"/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portion of plant foods that cannot be </a:t>
            </a:r>
            <a:r>
              <a:rPr lang="en-US" dirty="0" smtClean="0">
                <a:latin typeface="+mn-lt"/>
              </a:rPr>
              <a:t>digested</a:t>
            </a:r>
          </a:p>
          <a:p>
            <a:pPr lvl="1"/>
            <a:r>
              <a:rPr lang="en-US" altLang="en-US" dirty="0" smtClean="0"/>
              <a:t>Reduces </a:t>
            </a:r>
            <a:r>
              <a:rPr lang="en-US" altLang="en-US" dirty="0"/>
              <a:t>blood cholesterol level </a:t>
            </a:r>
          </a:p>
          <a:p>
            <a:pPr lvl="1"/>
            <a:r>
              <a:rPr lang="en-US" altLang="en-US" dirty="0"/>
              <a:t>Can prevent constipation and other colon disorders</a:t>
            </a:r>
          </a:p>
          <a:p>
            <a:pPr marL="1062038" lvl="2" indent="-314325"/>
            <a:r>
              <a:rPr lang="en-US" altLang="en-US" dirty="0"/>
              <a:t>Fiber should not be a part of the pre-exercise meal as the colon can get very active during sports </a:t>
            </a:r>
            <a:r>
              <a:rPr lang="en-US" altLang="en-US" dirty="0" smtClean="0"/>
              <a:t>activity.</a:t>
            </a:r>
            <a:endParaRPr lang="en-US" altLang="en-US" dirty="0"/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Vitamins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Organic </a:t>
            </a:r>
            <a:r>
              <a:rPr lang="en-US" dirty="0">
                <a:latin typeface="+mn-lt"/>
                <a:ea typeface="+mn-ea"/>
                <a:cs typeface="+mn-cs"/>
              </a:rPr>
              <a:t>(containing carbon) compounds that the body requires in small amounts but cannot manufacture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altLang="en-US" dirty="0" smtClean="0"/>
              <a:t>Water-soluble</a:t>
            </a:r>
            <a:endParaRPr lang="en-US" altLang="en-US" dirty="0"/>
          </a:p>
          <a:p>
            <a:r>
              <a:rPr lang="en-US" altLang="en-US" dirty="0"/>
              <a:t>Fat-soluble 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Minerals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9672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Inorganic </a:t>
            </a:r>
            <a:r>
              <a:rPr lang="en-US" sz="3000" dirty="0"/>
              <a:t>(carbonless) compounds that serve a variety of functions in the </a:t>
            </a:r>
            <a:r>
              <a:rPr lang="en-US" sz="3000" dirty="0" smtClean="0"/>
              <a:t>body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Examples: </a:t>
            </a:r>
            <a:endParaRPr lang="en-US" altLang="en-US" sz="3000" dirty="0"/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Calcium phosphorus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Magnesium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Sodium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Chloride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Iron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Zinc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7956</TotalTime>
  <Words>585</Words>
  <Application>Microsoft Office PowerPoint</Application>
  <PresentationFormat>On-screen Show (4:3)</PresentationFormat>
  <Paragraphs>120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Clover PPT Template</vt:lpstr>
      <vt:lpstr>Chapter 21</vt:lpstr>
      <vt:lpstr>The Healthy Diet</vt:lpstr>
      <vt:lpstr>The Healthy Diet</vt:lpstr>
      <vt:lpstr>Carbohydrates</vt:lpstr>
      <vt:lpstr>Protein</vt:lpstr>
      <vt:lpstr> Fats (Lipids) and Cholesterol</vt:lpstr>
      <vt:lpstr>Dietary Fiber</vt:lpstr>
      <vt:lpstr>Vitamins</vt:lpstr>
      <vt:lpstr>Minerals</vt:lpstr>
      <vt:lpstr>Water</vt:lpstr>
      <vt:lpstr>Dietary Guidelines for Americans</vt:lpstr>
      <vt:lpstr>Dietary Guidelines for Americans</vt:lpstr>
      <vt:lpstr>Nutrition Fact Labels</vt:lpstr>
      <vt:lpstr>Weight Control and Energy Balance</vt:lpstr>
      <vt:lpstr>Weight Control and Energy Balance</vt:lpstr>
      <vt:lpstr>Gaining Weight</vt:lpstr>
      <vt:lpstr>Nutritional Supplements and Dietary Fads</vt:lpstr>
      <vt:lpstr>Nutritional Supplements and Dietary Fads</vt:lpstr>
      <vt:lpstr>Pre-Exercise Meals</vt:lpstr>
      <vt:lpstr>Eating Disorders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106</cp:revision>
  <dcterms:created xsi:type="dcterms:W3CDTF">2002-12-18T20:40:50Z</dcterms:created>
  <dcterms:modified xsi:type="dcterms:W3CDTF">2015-03-27T13:43:37Z</dcterms:modified>
</cp:coreProperties>
</file>