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394" r:id="rId2"/>
    <p:sldId id="376" r:id="rId3"/>
    <p:sldId id="395" r:id="rId4"/>
    <p:sldId id="399" r:id="rId5"/>
    <p:sldId id="379" r:id="rId6"/>
    <p:sldId id="380" r:id="rId7"/>
    <p:sldId id="381" r:id="rId8"/>
    <p:sldId id="384" r:id="rId9"/>
    <p:sldId id="385" r:id="rId10"/>
    <p:sldId id="386" r:id="rId11"/>
    <p:sldId id="387" r:id="rId12"/>
    <p:sldId id="389" r:id="rId13"/>
    <p:sldId id="398" r:id="rId14"/>
    <p:sldId id="390" r:id="rId15"/>
    <p:sldId id="391" r:id="rId16"/>
    <p:sldId id="39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490"/>
        <p:guide orient="horz" pos="1278"/>
        <p:guide orient="horz" pos="1513"/>
        <p:guide orient="horz" pos="399"/>
        <p:guide pos="2880"/>
        <p:guide pos="503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3D2097B-5AC6-41F2-BF94-E25BB13726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6103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CEC1BC9-A97E-4FEB-A019-52AE21CA9BE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8845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48F2F-9948-42AE-AE69-141A8B88C625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EF8A2-8F82-4F62-9AF0-332EED2E5377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B6009-A35B-4E80-8174-1BF771840FEB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B70B9-FCDF-4990-BEC3-482144AF0D29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CE303-F5D7-4B4C-89DD-A1F2B9832065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E6693-5175-488E-9C17-7C69481D6648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58C00-5732-47C6-8BCA-0C7AD841F62A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59E0E-4FCF-498F-924B-A31F26D814C5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2EB74-9BBC-450F-B057-FEA108D66962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5E0A1-C603-47B3-B9F6-93AE65EF1BFB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13ABD-F733-41C4-8B2B-E3F4EE8A4966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2D9C8-984D-497C-8017-3B345AB44244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72C9E-3C3F-4492-87C6-D9CBCEBDE455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F0C9B-7DB0-4109-B958-7A35652D7747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CADEA-3D64-4E7F-9DF6-C1FA11BFA1ED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573548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656223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00665EB-2F4D-4EBD-8BA9-935D9C95792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352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148753-0676-4099-BD3B-6DAE10E85D1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428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792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243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4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1CBE2C-42BC-48FD-B67C-4CDA6B14379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301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B0B5A8-066C-4C1B-8978-0D9704A45ED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693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7A515F-90C8-4E2F-A381-2C539CCB091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760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A1765F-4E50-46D6-B846-91DFD6C3238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74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1CEE2B-3ACE-4F6C-A26A-364EE2C7B2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266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10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3810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14600"/>
            <a:ext cx="73152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22</a:t>
            </a:r>
            <a:endParaRPr lang="en-US" altLang="en-US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29000"/>
            <a:ext cx="7315200" cy="1050925"/>
          </a:xfrm>
        </p:spPr>
        <p:txBody>
          <a:bodyPr/>
          <a:lstStyle/>
          <a:p>
            <a:r>
              <a:rPr lang="en-US" altLang="en-US" dirty="0"/>
              <a:t> Physical Conditioning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37308"/>
            <a:ext cx="8077200" cy="1295400"/>
          </a:xfrm>
        </p:spPr>
        <p:txBody>
          <a:bodyPr/>
          <a:lstStyle/>
          <a:p>
            <a:r>
              <a:rPr lang="en-US" altLang="en-US" sz="3800" dirty="0"/>
              <a:t>Safety Guidelines </a:t>
            </a:r>
            <a:r>
              <a:rPr lang="en-US" altLang="en-US" sz="3800" dirty="0" smtClean="0"/>
              <a:t>for </a:t>
            </a:r>
            <a:r>
              <a:rPr lang="en-US" altLang="en-US" sz="3800" dirty="0"/>
              <a:t>Weight Training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4872"/>
            <a:ext cx="7772400" cy="4191000"/>
          </a:xfrm>
        </p:spPr>
        <p:txBody>
          <a:bodyPr/>
          <a:lstStyle/>
          <a:p>
            <a:pPr marL="346075" indent="-346075"/>
            <a:r>
              <a:rPr lang="en-US" altLang="en-US" sz="3000" dirty="0"/>
              <a:t>Warm-up/cool-down</a:t>
            </a:r>
          </a:p>
          <a:p>
            <a:pPr marL="346075" indent="-346075"/>
            <a:r>
              <a:rPr lang="en-US" altLang="en-US" sz="3000" dirty="0"/>
              <a:t>Stretching</a:t>
            </a:r>
          </a:p>
          <a:p>
            <a:pPr marL="346075" indent="-346075"/>
            <a:r>
              <a:rPr lang="en-US" altLang="en-US" sz="3000" dirty="0"/>
              <a:t>Spotting</a:t>
            </a:r>
          </a:p>
          <a:p>
            <a:pPr marL="346075" indent="-346075"/>
            <a:r>
              <a:rPr lang="en-US" altLang="en-US" sz="3000" dirty="0"/>
              <a:t>Collars</a:t>
            </a:r>
          </a:p>
          <a:p>
            <a:pPr marL="346075" indent="-346075"/>
            <a:r>
              <a:rPr lang="en-US" altLang="en-US" sz="3000" dirty="0"/>
              <a:t>Muscle balance</a:t>
            </a:r>
          </a:p>
          <a:p>
            <a:pPr marL="346075" indent="-346075"/>
            <a:r>
              <a:rPr lang="en-US" altLang="en-US" sz="3000" dirty="0"/>
              <a:t>Range of motion (ROM)</a:t>
            </a:r>
          </a:p>
          <a:p>
            <a:pPr marL="346075" indent="-346075"/>
            <a:r>
              <a:rPr lang="en-US" altLang="en-US" sz="3000" dirty="0"/>
              <a:t>Proper form for lifting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762000"/>
          </a:xfrm>
        </p:spPr>
        <p:txBody>
          <a:bodyPr/>
          <a:lstStyle/>
          <a:p>
            <a:r>
              <a:rPr lang="en-US" altLang="en-US" dirty="0"/>
              <a:t>Flexibility Exercises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4088"/>
            <a:ext cx="7772400" cy="4419600"/>
          </a:xfrm>
        </p:spPr>
        <p:txBody>
          <a:bodyPr/>
          <a:lstStyle/>
          <a:p>
            <a:r>
              <a:rPr lang="en-US" altLang="en-US" dirty="0"/>
              <a:t>Important part of conditioning </a:t>
            </a:r>
          </a:p>
          <a:p>
            <a:r>
              <a:rPr lang="en-US" altLang="en-US" dirty="0"/>
              <a:t>Performed prior to strengthening</a:t>
            </a:r>
          </a:p>
          <a:p>
            <a:pPr lvl="1"/>
            <a:r>
              <a:rPr lang="en-US" altLang="en-US" dirty="0"/>
              <a:t>Stretching exercises allow the muscles to work with less risk of injury </a:t>
            </a:r>
          </a:p>
          <a:p>
            <a:r>
              <a:rPr lang="en-US" altLang="en-US" dirty="0"/>
              <a:t>Reduce the risk of muscle cramps and tightening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altLang="en-US" dirty="0"/>
              <a:t>Strengthening Exercises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en-US" dirty="0"/>
              <a:t>Muscles can be exercised in a variety of ways </a:t>
            </a:r>
          </a:p>
          <a:p>
            <a:r>
              <a:rPr lang="en-US" altLang="en-US" dirty="0"/>
              <a:t>Concentric contraction </a:t>
            </a:r>
          </a:p>
          <a:p>
            <a:pPr lvl="1"/>
            <a:r>
              <a:rPr lang="en-US" altLang="en-US" dirty="0"/>
              <a:t>Shortening of a muscle through flexion</a:t>
            </a:r>
          </a:p>
          <a:p>
            <a:r>
              <a:rPr lang="en-US" altLang="en-US" dirty="0"/>
              <a:t>Eccentric contraction </a:t>
            </a:r>
          </a:p>
          <a:p>
            <a:pPr lvl="1"/>
            <a:r>
              <a:rPr lang="en-US" altLang="en-US" dirty="0"/>
              <a:t>Lengthening of a muscle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Strengthening Exercises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en-US" dirty="0"/>
              <a:t>Essential to conditioning</a:t>
            </a:r>
          </a:p>
          <a:p>
            <a:r>
              <a:rPr lang="en-US" altLang="en-US" dirty="0"/>
              <a:t>Can be produced in a variety of ways</a:t>
            </a:r>
          </a:p>
          <a:p>
            <a:pPr lvl="1"/>
            <a:r>
              <a:rPr lang="en-US" altLang="en-US" dirty="0"/>
              <a:t>Free weights</a:t>
            </a:r>
          </a:p>
          <a:p>
            <a:pPr lvl="1"/>
            <a:r>
              <a:rPr lang="en-US" altLang="en-US" dirty="0"/>
              <a:t>Guided weights</a:t>
            </a:r>
          </a:p>
          <a:p>
            <a:pPr lvl="1"/>
            <a:r>
              <a:rPr lang="en-US" altLang="en-US" dirty="0"/>
              <a:t>Weight of the body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Isometric Exercises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No change in the length of the muscle </a:t>
            </a:r>
          </a:p>
          <a:p>
            <a:r>
              <a:rPr lang="en-US" altLang="en-US" dirty="0"/>
              <a:t>Apply pressure against a stable resistance</a:t>
            </a:r>
          </a:p>
          <a:p>
            <a:pPr lvl="1"/>
            <a:r>
              <a:rPr lang="en-US" altLang="en-US" dirty="0"/>
              <a:t>Increasing muscle tension when a person pushes or pulls against an immovable object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Isotonic Exercises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Muscle bears the same weight throughout the entire range of motion </a:t>
            </a:r>
          </a:p>
          <a:p>
            <a:r>
              <a:rPr lang="en-US" altLang="en-US" dirty="0"/>
              <a:t>Helps with joint mobility as well as muscle strength and tone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Isokinetic Exercises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4872"/>
            <a:ext cx="7772400" cy="4572000"/>
          </a:xfrm>
        </p:spPr>
        <p:txBody>
          <a:bodyPr/>
          <a:lstStyle/>
          <a:p>
            <a:r>
              <a:rPr lang="en-US" altLang="en-US" sz="3000" dirty="0" smtClean="0"/>
              <a:t>Isokinetic contraction occurs </a:t>
            </a:r>
            <a:r>
              <a:rPr lang="en-US" altLang="en-US" sz="3000" dirty="0"/>
              <a:t>in the muscles when the speed of the exercise stays constant throughout the range of </a:t>
            </a:r>
            <a:r>
              <a:rPr lang="en-US" altLang="en-US" sz="3000" dirty="0" smtClean="0"/>
              <a:t>motion.</a:t>
            </a:r>
            <a:endParaRPr lang="en-US" altLang="en-US" sz="3000" dirty="0"/>
          </a:p>
          <a:p>
            <a:r>
              <a:rPr lang="en-US" altLang="en-US" sz="3000" dirty="0"/>
              <a:t>Resistance against the muscle varies according to the amount of force </a:t>
            </a:r>
            <a:r>
              <a:rPr lang="en-US" altLang="en-US" sz="3000" dirty="0" smtClean="0"/>
              <a:t>applied.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sz="2600" dirty="0" smtClean="0"/>
              <a:t>Another type is variable resistance exercise </a:t>
            </a:r>
            <a:endParaRPr lang="en-US" alt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8856"/>
            <a:ext cx="7772400" cy="914400"/>
          </a:xfrm>
        </p:spPr>
        <p:txBody>
          <a:bodyPr/>
          <a:lstStyle/>
          <a:p>
            <a:r>
              <a:rPr lang="en-US" altLang="en-US" dirty="0"/>
              <a:t>Conditioning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343400"/>
          </a:xfrm>
        </p:spPr>
        <p:txBody>
          <a:bodyPr/>
          <a:lstStyle/>
          <a:p>
            <a:r>
              <a:rPr lang="en-US" altLang="en-US" dirty="0"/>
              <a:t>Prepares the body for optimized performance </a:t>
            </a:r>
          </a:p>
          <a:p>
            <a:r>
              <a:rPr lang="en-US" altLang="en-US" dirty="0" smtClean="0"/>
              <a:t>Achieved through building </a:t>
            </a:r>
            <a:r>
              <a:rPr lang="en-US" altLang="en-US" dirty="0"/>
              <a:t>muscle strength and </a:t>
            </a:r>
            <a:r>
              <a:rPr lang="en-US" altLang="en-US" dirty="0" smtClean="0"/>
              <a:t>endurance, increasing </a:t>
            </a:r>
            <a:r>
              <a:rPr lang="en-US" altLang="en-US" dirty="0"/>
              <a:t>and maintaining </a:t>
            </a:r>
            <a:r>
              <a:rPr lang="en-US" altLang="en-US" dirty="0" smtClean="0"/>
              <a:t>flexibility, and exercising </a:t>
            </a:r>
            <a:r>
              <a:rPr lang="en-US" altLang="en-US" dirty="0"/>
              <a:t>the heart and lungs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48856"/>
            <a:ext cx="7772400" cy="914400"/>
          </a:xfrm>
        </p:spPr>
        <p:txBody>
          <a:bodyPr/>
          <a:lstStyle/>
          <a:p>
            <a:r>
              <a:rPr lang="en-US" altLang="en-US" dirty="0"/>
              <a:t>Conditioning</a:t>
            </a:r>
          </a:p>
        </p:txBody>
      </p:sp>
      <p:sp>
        <p:nvSpPr>
          <p:cNvPr id="6389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Healthy diet and proper hydration </a:t>
            </a:r>
          </a:p>
          <a:p>
            <a:pPr lvl="1"/>
            <a:r>
              <a:rPr lang="en-US" altLang="en-US" dirty="0"/>
              <a:t>Assists with conditioning by supplying the body with the fuel it needs to improve and maintain its level of fitness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dirty="0" smtClean="0"/>
              <a:t>Rules of Conditioning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715656"/>
            <a:ext cx="3810000" cy="4343400"/>
          </a:xfrm>
        </p:spPr>
        <p:txBody>
          <a:bodyPr/>
          <a:lstStyle/>
          <a:p>
            <a:r>
              <a:rPr lang="en-US" dirty="0" smtClean="0"/>
              <a:t>Safety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Specialization</a:t>
            </a:r>
          </a:p>
          <a:p>
            <a:r>
              <a:rPr lang="en-US" dirty="0" smtClean="0"/>
              <a:t>Warm-up/Cool-down</a:t>
            </a:r>
          </a:p>
          <a:p>
            <a:r>
              <a:rPr lang="en-US" dirty="0" smtClean="0"/>
              <a:t>Diet</a:t>
            </a:r>
          </a:p>
          <a:p>
            <a:r>
              <a:rPr lang="en-US" dirty="0" smtClean="0"/>
              <a:t>Hydration</a:t>
            </a:r>
          </a:p>
          <a:p>
            <a:r>
              <a:rPr lang="en-US" dirty="0" smtClean="0"/>
              <a:t>Intensity</a:t>
            </a:r>
          </a:p>
          <a:p>
            <a:r>
              <a:rPr lang="en-US" dirty="0" smtClean="0"/>
              <a:t>Capacity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15656"/>
            <a:ext cx="3810000" cy="4495800"/>
          </a:xfrm>
        </p:spPr>
        <p:txBody>
          <a:bodyPr/>
          <a:lstStyle/>
          <a:p>
            <a:r>
              <a:rPr lang="en-US" dirty="0" smtClean="0"/>
              <a:t>Duration</a:t>
            </a:r>
          </a:p>
          <a:p>
            <a:r>
              <a:rPr lang="en-US" dirty="0" smtClean="0"/>
              <a:t>Balanced strength</a:t>
            </a:r>
          </a:p>
          <a:p>
            <a:r>
              <a:rPr lang="en-US" dirty="0" smtClean="0"/>
              <a:t>Routine</a:t>
            </a:r>
          </a:p>
          <a:p>
            <a:r>
              <a:rPr lang="en-US" dirty="0" smtClean="0"/>
              <a:t>Modification</a:t>
            </a:r>
          </a:p>
          <a:p>
            <a:r>
              <a:rPr lang="en-US" dirty="0" smtClean="0"/>
              <a:t>Fun</a:t>
            </a:r>
          </a:p>
          <a:p>
            <a:r>
              <a:rPr lang="en-US" dirty="0" smtClean="0"/>
              <a:t>Relaxation</a:t>
            </a:r>
          </a:p>
          <a:p>
            <a:r>
              <a:rPr lang="en-US" dirty="0" smtClean="0"/>
              <a:t>Progression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2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6544"/>
            <a:ext cx="7772400" cy="1371600"/>
          </a:xfrm>
        </p:spPr>
        <p:txBody>
          <a:bodyPr/>
          <a:lstStyle/>
          <a:p>
            <a:r>
              <a:rPr lang="en-US" altLang="en-US" sz="3800" dirty="0"/>
              <a:t>Basic </a:t>
            </a:r>
            <a:r>
              <a:rPr lang="en-US" altLang="en-US" sz="3800" dirty="0" smtClean="0"/>
              <a:t>Principles</a:t>
            </a:r>
            <a:r>
              <a:rPr lang="en-US" altLang="en-US" sz="3800" dirty="0"/>
              <a:t> </a:t>
            </a:r>
            <a:r>
              <a:rPr lang="en-US" altLang="en-US" sz="3800" dirty="0" smtClean="0"/>
              <a:t>of </a:t>
            </a:r>
            <a:r>
              <a:rPr lang="en-US" altLang="en-US" sz="3800" dirty="0"/>
              <a:t>Weight Training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4108"/>
            <a:ext cx="7772400" cy="4191000"/>
          </a:xfrm>
        </p:spPr>
        <p:txBody>
          <a:bodyPr/>
          <a:lstStyle/>
          <a:p>
            <a:r>
              <a:rPr lang="en-US" altLang="en-US" sz="3000" dirty="0" smtClean="0"/>
              <a:t>Weight training is the most </a:t>
            </a:r>
            <a:r>
              <a:rPr lang="en-US" altLang="en-US" sz="3000" dirty="0"/>
              <a:t>effective method of accomplishing goals of </a:t>
            </a:r>
            <a:r>
              <a:rPr lang="en-US" altLang="en-US" sz="3000" dirty="0" smtClean="0"/>
              <a:t>conditioning. </a:t>
            </a:r>
            <a:endParaRPr lang="en-US" altLang="en-US" sz="3000" dirty="0"/>
          </a:p>
          <a:p>
            <a:r>
              <a:rPr lang="en-US" altLang="en-US" sz="3000" dirty="0"/>
              <a:t>Primary </a:t>
            </a:r>
            <a:r>
              <a:rPr lang="en-US" altLang="en-US" sz="3000" dirty="0" smtClean="0"/>
              <a:t>benefits</a:t>
            </a:r>
          </a:p>
          <a:p>
            <a:pPr lvl="1"/>
            <a:r>
              <a:rPr lang="en-US" altLang="en-US" sz="2600" dirty="0" smtClean="0"/>
              <a:t>Muscle strength and muscle endurance </a:t>
            </a:r>
          </a:p>
          <a:p>
            <a:r>
              <a:rPr lang="en-US" altLang="en-US" sz="3000" dirty="0" smtClean="0"/>
              <a:t>Secondary benefits</a:t>
            </a:r>
          </a:p>
          <a:p>
            <a:pPr lvl="1"/>
            <a:r>
              <a:rPr lang="en-US" altLang="en-US" sz="2600" dirty="0" smtClean="0"/>
              <a:t>Muscle tone, muscle mass, power, and flexibility</a:t>
            </a:r>
            <a:endParaRPr lang="en-US" alt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762000"/>
          </a:xfrm>
        </p:spPr>
        <p:txBody>
          <a:bodyPr/>
          <a:lstStyle/>
          <a:p>
            <a:r>
              <a:rPr lang="en-US" altLang="en-US" dirty="0"/>
              <a:t>The Overload Principle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4088"/>
            <a:ext cx="7772400" cy="4495800"/>
          </a:xfrm>
        </p:spPr>
        <p:txBody>
          <a:bodyPr/>
          <a:lstStyle/>
          <a:p>
            <a:r>
              <a:rPr lang="en-US" altLang="en-US" dirty="0"/>
              <a:t>Working the body’s muscular or cardiovascular systems harder than normal activity requires </a:t>
            </a:r>
          </a:p>
          <a:p>
            <a:r>
              <a:rPr lang="en-US" altLang="en-US" dirty="0"/>
              <a:t>If done correctly:</a:t>
            </a:r>
          </a:p>
          <a:p>
            <a:pPr lvl="1"/>
            <a:r>
              <a:rPr lang="en-US" altLang="en-US" dirty="0"/>
              <a:t>Muscle strength, endurance, and size will all increase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Achieving Overload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marL="360363" indent="-360363"/>
            <a:r>
              <a:rPr lang="en-US" altLang="en-US" dirty="0"/>
              <a:t>Increase amount of weight lifted</a:t>
            </a:r>
          </a:p>
          <a:p>
            <a:pPr marL="360363" indent="-360363"/>
            <a:r>
              <a:rPr lang="en-US" altLang="en-US" dirty="0"/>
              <a:t>Increase number of repetitions in a set</a:t>
            </a:r>
          </a:p>
          <a:p>
            <a:pPr marL="360363" indent="-360363"/>
            <a:r>
              <a:rPr lang="en-US" altLang="en-US" dirty="0"/>
              <a:t>Increase number of sets </a:t>
            </a:r>
            <a:r>
              <a:rPr lang="en-US" altLang="en-US" dirty="0" smtClean="0"/>
              <a:t>performed</a:t>
            </a:r>
            <a:endParaRPr lang="en-US" altLang="en-US" dirty="0"/>
          </a:p>
          <a:p>
            <a:pPr marL="360363" indent="-360363"/>
            <a:r>
              <a:rPr lang="en-US" altLang="en-US" dirty="0"/>
              <a:t>Decrease speed of repetitions </a:t>
            </a:r>
          </a:p>
          <a:p>
            <a:pPr marL="360363" indent="-360363"/>
            <a:r>
              <a:rPr lang="en-US" altLang="en-US" dirty="0"/>
              <a:t>Decrease amount of time between sets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762000"/>
          </a:xfrm>
        </p:spPr>
        <p:txBody>
          <a:bodyPr/>
          <a:lstStyle/>
          <a:p>
            <a:r>
              <a:rPr lang="en-US" altLang="en-US" dirty="0"/>
              <a:t>Variation Principle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en-US" dirty="0"/>
              <a:t>Modification or alteration of exercise as well as its intensity, speed, sequence, and duration </a:t>
            </a:r>
          </a:p>
          <a:p>
            <a:r>
              <a:rPr lang="en-US" altLang="en-US" dirty="0"/>
              <a:t>Variation combats boredom and works the total </a:t>
            </a:r>
            <a:r>
              <a:rPr lang="en-US" altLang="en-US" dirty="0" smtClean="0"/>
              <a:t>muscle.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Specificity Principle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Refers to the relationship </a:t>
            </a:r>
            <a:r>
              <a:rPr lang="en-US" altLang="en-US" dirty="0"/>
              <a:t>between an exercise and the activity for which performance enhancement is sought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7935</TotalTime>
  <Words>432</Words>
  <Application>Microsoft Office PowerPoint</Application>
  <PresentationFormat>On-screen Show (4:3)</PresentationFormat>
  <Paragraphs>111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Clover PPT Template</vt:lpstr>
      <vt:lpstr>Chapter 22</vt:lpstr>
      <vt:lpstr>Conditioning</vt:lpstr>
      <vt:lpstr>Conditioning</vt:lpstr>
      <vt:lpstr>Rules of Conditioning</vt:lpstr>
      <vt:lpstr>Basic Principles of Weight Training</vt:lpstr>
      <vt:lpstr>The Overload Principle</vt:lpstr>
      <vt:lpstr>Achieving Overload</vt:lpstr>
      <vt:lpstr>Variation Principle</vt:lpstr>
      <vt:lpstr>Specificity Principle</vt:lpstr>
      <vt:lpstr>Safety Guidelines for Weight Training</vt:lpstr>
      <vt:lpstr>Flexibility Exercises</vt:lpstr>
      <vt:lpstr>Strengthening Exercises</vt:lpstr>
      <vt:lpstr>Strengthening Exercises</vt:lpstr>
      <vt:lpstr>Isometric Exercises</vt:lpstr>
      <vt:lpstr>Isotonic Exercises</vt:lpstr>
      <vt:lpstr>Isokinetic Exercises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119</cp:revision>
  <dcterms:created xsi:type="dcterms:W3CDTF">2002-12-18T20:40:50Z</dcterms:created>
  <dcterms:modified xsi:type="dcterms:W3CDTF">2015-03-27T13:45:43Z</dcterms:modified>
</cp:coreProperties>
</file>