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412" r:id="rId2"/>
    <p:sldId id="403" r:id="rId3"/>
    <p:sldId id="418" r:id="rId4"/>
    <p:sldId id="404" r:id="rId5"/>
    <p:sldId id="413" r:id="rId6"/>
    <p:sldId id="410" r:id="rId7"/>
    <p:sldId id="414" r:id="rId8"/>
    <p:sldId id="429" r:id="rId9"/>
    <p:sldId id="431" r:id="rId10"/>
    <p:sldId id="424" r:id="rId11"/>
    <p:sldId id="426" r:id="rId12"/>
    <p:sldId id="422" r:id="rId13"/>
    <p:sldId id="421" r:id="rId14"/>
    <p:sldId id="420" r:id="rId15"/>
    <p:sldId id="419" r:id="rId16"/>
    <p:sldId id="42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480"/>
        <p:guide orient="horz" pos="1278"/>
        <p:guide orient="horz" pos="1443"/>
        <p:guide orient="horz" pos="455"/>
        <p:guide pos="2880"/>
        <p:guide pos="49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D9C2F5A-7574-4854-BACA-AFB1D31CF2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225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B49BE72-9E7B-4269-86F7-F3BB7B679F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3312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0AA94-79CE-4892-91FF-2EBAE0AD2F3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8BFA2-1CCB-4E79-BEE9-1A6B235F0C3E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5DC19-A417-4447-976E-063E6D273F40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86F10-4048-46CC-9C48-18209DE081A3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922C7-4CE4-4516-AC69-F3B1F6FA9C15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EB905-860B-4AAF-8B9A-5400E58F1936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7CBA0-78AB-4AC0-BD26-E43F396678A5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53638-AEC4-4B94-9F32-FC793D0AA726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EE879-BF22-4E11-A906-A2CA864EE70C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A8F10-0493-40B3-A9CF-B746AB8640A8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573548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0" y="3656223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69CB8E0-AE09-4285-8FFE-6080A44E11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073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8CB739-BE6F-48E3-A971-1FC0599710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62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486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224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210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BD5CFE7-60EA-4080-AFA4-27398B22032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599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34A849-7C9E-4823-8905-0F1C194DCFB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40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FB2613-E447-4EDA-BC25-35D9BF81A55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154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5805D3-6876-4D62-A80B-0C236BE625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100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F56291-8FC9-4E23-8DC3-BFCF47DD28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899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3810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23 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8077200" cy="1050925"/>
          </a:xfrm>
        </p:spPr>
        <p:txBody>
          <a:bodyPr/>
          <a:lstStyle/>
          <a:p>
            <a:r>
              <a:rPr lang="en-US" altLang="en-US" dirty="0"/>
              <a:t>Designing a Conditioning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Avoiding Client</a:t>
            </a:r>
            <a:br>
              <a:rPr lang="en-US" altLang="en-US" sz="3800" dirty="0"/>
            </a:br>
            <a:r>
              <a:rPr lang="en-US" altLang="en-US" sz="3800" dirty="0"/>
              <a:t> Injury During the Program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3962400"/>
          </a:xfrm>
        </p:spPr>
        <p:txBody>
          <a:bodyPr/>
          <a:lstStyle/>
          <a:p>
            <a:r>
              <a:rPr lang="en-US" altLang="en-US" dirty="0"/>
              <a:t>Level of activity must be built up gradually</a:t>
            </a:r>
          </a:p>
          <a:p>
            <a:r>
              <a:rPr lang="en-US" altLang="en-US" dirty="0"/>
              <a:t>Do not set goals so high that the client risks </a:t>
            </a:r>
            <a:r>
              <a:rPr lang="en-US" altLang="en-US" dirty="0" smtClean="0"/>
              <a:t>injury. 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54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038600"/>
          </a:xfrm>
        </p:spPr>
        <p:txBody>
          <a:bodyPr/>
          <a:lstStyle/>
          <a:p>
            <a:r>
              <a:rPr lang="en-US" altLang="en-US" dirty="0"/>
              <a:t>Warm up with </a:t>
            </a:r>
            <a:r>
              <a:rPr lang="en-US" altLang="en-US" dirty="0" smtClean="0"/>
              <a:t>stretches.</a:t>
            </a:r>
            <a:endParaRPr lang="en-US" altLang="en-US" dirty="0"/>
          </a:p>
          <a:p>
            <a:pPr lvl="1"/>
            <a:r>
              <a:rPr lang="en-US" altLang="en-US" dirty="0"/>
              <a:t>5-10 minutes of cardiovascular exercise before the exercise </a:t>
            </a:r>
          </a:p>
          <a:p>
            <a:r>
              <a:rPr lang="en-US" altLang="en-US" dirty="0"/>
              <a:t>Cool down with 5-10 minutes of flexibility exercises </a:t>
            </a:r>
            <a:r>
              <a:rPr lang="en-US" altLang="en-US" dirty="0" smtClean="0"/>
              <a:t>afterwards.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3800" dirty="0"/>
              <a:t>Avoiding Client</a:t>
            </a:r>
            <a:br>
              <a:rPr lang="en-US" altLang="en-US" sz="3800" dirty="0"/>
            </a:br>
            <a:r>
              <a:rPr lang="en-US" altLang="en-US" sz="3800" dirty="0"/>
              <a:t> Injury During the Program</a:t>
            </a:r>
          </a:p>
        </p:txBody>
      </p:sp>
    </p:spTree>
    <p:extLst>
      <p:ext uri="{BB962C8B-B14F-4D97-AF65-F5344CB8AC3E}">
        <p14:creationId xmlns:p14="http://schemas.microsoft.com/office/powerpoint/2010/main" val="188487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95400"/>
          </a:xfrm>
        </p:spPr>
        <p:txBody>
          <a:bodyPr/>
          <a:lstStyle/>
          <a:p>
            <a:r>
              <a:rPr lang="en-US" sz="3800" dirty="0" smtClean="0"/>
              <a:t>Safely Increasing and Maintaining Fitness Levels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Progression</a:t>
            </a:r>
          </a:p>
          <a:p>
            <a:pPr lvl="1"/>
            <a:r>
              <a:rPr lang="en-US" dirty="0" smtClean="0"/>
              <a:t>Dictates that small amounts of work be added to each practice period as capacity increases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09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Variety</a:t>
            </a:r>
          </a:p>
          <a:p>
            <a:pPr lvl="1"/>
            <a:r>
              <a:rPr lang="en-US" dirty="0" smtClean="0">
                <a:latin typeface="+mn-lt"/>
              </a:rPr>
              <a:t>Training programs that vary by season keep athletes in good condition during their off-season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>
                <a:latin typeface="+mn-lt"/>
              </a:rPr>
              <a:t>on-athletes need variety too</a:t>
            </a:r>
          </a:p>
          <a:p>
            <a:pPr lvl="2"/>
            <a:r>
              <a:rPr lang="en-US" dirty="0" smtClean="0">
                <a:latin typeface="+mn-lt"/>
              </a:rPr>
              <a:t>Variety keeps </a:t>
            </a:r>
            <a:r>
              <a:rPr lang="en-US" dirty="0"/>
              <a:t>the participants interested.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95400"/>
          </a:xfrm>
        </p:spPr>
        <p:txBody>
          <a:bodyPr/>
          <a:lstStyle/>
          <a:p>
            <a:r>
              <a:rPr lang="en-US" sz="3800" dirty="0" smtClean="0"/>
              <a:t>Safely Increasing and Maintaining Fitness Levels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5925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sz="3800" dirty="0" smtClean="0"/>
              <a:t>Basic Walking and Jogging Programs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Great ways </a:t>
            </a:r>
            <a:r>
              <a:rPr lang="en-US" dirty="0">
                <a:latin typeface="+mn-lt"/>
                <a:ea typeface="+mn-ea"/>
                <a:cs typeface="+mn-cs"/>
              </a:rPr>
              <a:t>to burn calories and improve cardiovascular health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O</a:t>
            </a:r>
            <a:r>
              <a:rPr lang="en-US" dirty="0" smtClean="0">
                <a:latin typeface="+mn-lt"/>
                <a:ea typeface="+mn-ea"/>
                <a:cs typeface="+mn-cs"/>
              </a:rPr>
              <a:t>ffer </a:t>
            </a:r>
            <a:r>
              <a:rPr lang="en-US" dirty="0"/>
              <a:t>the additional benefit of strengthening the lower extremities without the expense of weight equipment or a monthly membership fee to a gym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2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Evaluate whether walking or jogging is more beneficial to the client.</a:t>
            </a:r>
          </a:p>
          <a:p>
            <a:r>
              <a:rPr lang="en-US" dirty="0" smtClean="0"/>
              <a:t>Provide guidelines for performing the exercise to decrease the risk of injury.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sz="3800" dirty="0" smtClean="0"/>
              <a:t>Basic Walking and Jogging Programs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8613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143000"/>
          </a:xfrm>
        </p:spPr>
        <p:txBody>
          <a:bodyPr/>
          <a:lstStyle/>
          <a:p>
            <a:r>
              <a:rPr lang="en-US" sz="3800" dirty="0" smtClean="0"/>
              <a:t>Taking Responsibility for Our Health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Exercise regularly.</a:t>
            </a:r>
          </a:p>
          <a:p>
            <a:r>
              <a:rPr lang="en-US" dirty="0" smtClean="0"/>
              <a:t>Eat sensibly.</a:t>
            </a:r>
          </a:p>
          <a:p>
            <a:r>
              <a:rPr lang="en-US" dirty="0" smtClean="0"/>
              <a:t>Eliminate smoking.</a:t>
            </a:r>
          </a:p>
          <a:p>
            <a:r>
              <a:rPr lang="en-US" dirty="0" smtClean="0"/>
              <a:t>Control body weight.</a:t>
            </a:r>
          </a:p>
          <a:p>
            <a:r>
              <a:rPr lang="en-US" dirty="0" smtClean="0"/>
              <a:t>Limit alcohol consumption.</a:t>
            </a:r>
          </a:p>
          <a:p>
            <a:r>
              <a:rPr lang="en-US" dirty="0" smtClean="0"/>
              <a:t>Avoid drug use.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49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altLang="en-US" dirty="0"/>
              <a:t>Know Your Client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Be aware of any health problems a client may have.</a:t>
            </a:r>
          </a:p>
          <a:p>
            <a:r>
              <a:rPr lang="en-US" altLang="en-US" dirty="0" smtClean="0"/>
              <a:t>Use the physical fitness assessment form.</a:t>
            </a:r>
          </a:p>
          <a:p>
            <a:r>
              <a:rPr lang="en-US" altLang="en-US" dirty="0" smtClean="0"/>
              <a:t>Have clients take a self-assessment questionnaire before beginning an exercise program.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dirty="0" smtClean="0"/>
              <a:t>Know Your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Goals</a:t>
            </a:r>
          </a:p>
          <a:p>
            <a:r>
              <a:rPr lang="en-US" dirty="0" smtClean="0"/>
              <a:t>Time schedules</a:t>
            </a:r>
          </a:p>
          <a:p>
            <a:r>
              <a:rPr lang="en-US" dirty="0" smtClean="0"/>
              <a:t>Existing habits and preferences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16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8072"/>
            <a:ext cx="7924800" cy="1295400"/>
          </a:xfrm>
        </p:spPr>
        <p:txBody>
          <a:bodyPr/>
          <a:lstStyle/>
          <a:p>
            <a:r>
              <a:rPr lang="en-US" altLang="en-US" dirty="0"/>
              <a:t>Designing </a:t>
            </a:r>
            <a:r>
              <a:rPr lang="en-US" altLang="en-US" dirty="0" smtClean="0"/>
              <a:t>the Program</a:t>
            </a:r>
            <a:endParaRPr lang="en-US" altLang="en-US" dirty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Mode: </a:t>
            </a:r>
          </a:p>
          <a:p>
            <a:pPr lvl="1"/>
            <a:r>
              <a:rPr lang="en-US" altLang="en-US" dirty="0"/>
              <a:t>What type of exercise and equipment best suits this client?</a:t>
            </a:r>
          </a:p>
          <a:p>
            <a:r>
              <a:rPr lang="en-US" altLang="en-US" dirty="0"/>
              <a:t>Intensity:</a:t>
            </a:r>
            <a:r>
              <a:rPr lang="en-US" altLang="en-US" sz="3600" dirty="0"/>
              <a:t> </a:t>
            </a:r>
          </a:p>
          <a:p>
            <a:pPr lvl="1"/>
            <a:r>
              <a:rPr lang="en-US" altLang="en-US" dirty="0"/>
              <a:t>How intense should the program be?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8072"/>
            <a:ext cx="7924800" cy="1295400"/>
          </a:xfrm>
        </p:spPr>
        <p:txBody>
          <a:bodyPr/>
          <a:lstStyle/>
          <a:p>
            <a:r>
              <a:rPr lang="en-US" altLang="en-US" dirty="0"/>
              <a:t>Designing </a:t>
            </a:r>
            <a:r>
              <a:rPr lang="en-US" altLang="en-US" dirty="0" smtClean="0"/>
              <a:t>the Program</a:t>
            </a:r>
            <a:endParaRPr lang="en-US" altLang="en-US" dirty="0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/>
              <a:t>Capacity:</a:t>
            </a:r>
          </a:p>
          <a:p>
            <a:pPr marL="757238" lvl="1" indent="-395288"/>
            <a:r>
              <a:rPr lang="en-US" altLang="en-US" dirty="0" smtClean="0"/>
              <a:t>What </a:t>
            </a:r>
            <a:r>
              <a:rPr lang="en-US" altLang="en-US" dirty="0"/>
              <a:t>is your client’s capacity? How do you avoid overstressing the client?</a:t>
            </a:r>
          </a:p>
          <a:p>
            <a:r>
              <a:rPr lang="en-US" altLang="en-US" dirty="0"/>
              <a:t>Duration:</a:t>
            </a:r>
            <a:r>
              <a:rPr lang="en-US" altLang="en-US" b="1" dirty="0"/>
              <a:t> </a:t>
            </a:r>
          </a:p>
          <a:p>
            <a:pPr lvl="1"/>
            <a:r>
              <a:rPr lang="en-US" altLang="en-US" dirty="0"/>
              <a:t>How long should your client perform various exercises?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1295400"/>
          </a:xfrm>
        </p:spPr>
        <p:txBody>
          <a:bodyPr/>
          <a:lstStyle/>
          <a:p>
            <a:r>
              <a:rPr lang="en-US" altLang="en-US" dirty="0"/>
              <a:t>Designing </a:t>
            </a:r>
            <a:r>
              <a:rPr lang="en-US" altLang="en-US" dirty="0" smtClean="0"/>
              <a:t>the Program</a:t>
            </a:r>
            <a:endParaRPr lang="en-US" altLang="en-US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28523"/>
            <a:ext cx="7772400" cy="3948113"/>
          </a:xfrm>
        </p:spPr>
        <p:txBody>
          <a:bodyPr/>
          <a:lstStyle/>
          <a:p>
            <a:r>
              <a:rPr lang="en-US" altLang="en-US" dirty="0"/>
              <a:t>Frequency:</a:t>
            </a:r>
            <a:r>
              <a:rPr lang="en-US" altLang="en-US" b="1" dirty="0"/>
              <a:t> </a:t>
            </a:r>
          </a:p>
          <a:p>
            <a:pPr lvl="1"/>
            <a:r>
              <a:rPr lang="en-US" altLang="en-US" dirty="0"/>
              <a:t>How often should your client work out?</a:t>
            </a:r>
          </a:p>
          <a:p>
            <a:r>
              <a:rPr lang="en-US" altLang="en-US" dirty="0"/>
              <a:t>Special </a:t>
            </a:r>
            <a:r>
              <a:rPr lang="en-US" altLang="en-US" dirty="0" smtClean="0"/>
              <a:t>considerations</a:t>
            </a:r>
            <a:r>
              <a:rPr lang="en-US" altLang="en-US" dirty="0"/>
              <a:t>:</a:t>
            </a:r>
            <a:r>
              <a:rPr lang="en-US" altLang="en-US" b="1" dirty="0"/>
              <a:t> </a:t>
            </a:r>
          </a:p>
          <a:p>
            <a:pPr lvl="1"/>
            <a:r>
              <a:rPr lang="en-US" altLang="en-US" dirty="0"/>
              <a:t>How do you modify your program to a client’s age, past injuries, ailments, etc.?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1295400"/>
          </a:xfrm>
        </p:spPr>
        <p:txBody>
          <a:bodyPr/>
          <a:lstStyle/>
          <a:p>
            <a:r>
              <a:rPr lang="en-US" altLang="en-US" dirty="0"/>
              <a:t>Designing </a:t>
            </a:r>
            <a:r>
              <a:rPr lang="en-US" altLang="en-US" dirty="0" smtClean="0"/>
              <a:t>the </a:t>
            </a:r>
            <a:r>
              <a:rPr lang="en-US" altLang="en-US" dirty="0"/>
              <a:t>Program</a:t>
            </a:r>
          </a:p>
        </p:txBody>
      </p:sp>
      <p:sp>
        <p:nvSpPr>
          <p:cNvPr id="641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28523"/>
            <a:ext cx="7772400" cy="3948113"/>
          </a:xfrm>
        </p:spPr>
        <p:txBody>
          <a:bodyPr/>
          <a:lstStyle/>
          <a:p>
            <a:r>
              <a:rPr lang="en-US" altLang="en-US" dirty="0"/>
              <a:t>Fun:</a:t>
            </a:r>
            <a:r>
              <a:rPr lang="en-US" altLang="en-US" b="1" dirty="0"/>
              <a:t> </a:t>
            </a:r>
          </a:p>
          <a:p>
            <a:pPr lvl="1"/>
            <a:r>
              <a:rPr lang="en-US" altLang="en-US" dirty="0"/>
              <a:t>How can you make your client enjoy the program?</a:t>
            </a:r>
          </a:p>
          <a:p>
            <a:r>
              <a:rPr lang="en-US" altLang="en-US" dirty="0" smtClean="0"/>
              <a:t>Rest and sleep: </a:t>
            </a:r>
            <a:endParaRPr lang="en-US" altLang="en-US" dirty="0"/>
          </a:p>
          <a:p>
            <a:pPr lvl="1"/>
            <a:r>
              <a:rPr lang="en-US" altLang="en-US" dirty="0"/>
              <a:t>How do you include relaxation in the program?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altLang="en-US" dirty="0"/>
              <a:t>Calculating Target Heart Rate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The target heart rate range is 70 to 85% of “age-predicted maximum heart rate,” which is determined by subtracting the person’s age from 220.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95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altLang="en-US" dirty="0"/>
              <a:t>Calculating Target Heart Rate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Age </a:t>
            </a:r>
            <a:r>
              <a:rPr lang="en-US" dirty="0">
                <a:latin typeface="+mn-lt"/>
                <a:ea typeface="+mn-ea"/>
                <a:cs typeface="+mn-cs"/>
              </a:rPr>
              <a:t>predicted maximum heart rate × .85 = target heart rate (upper range)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Age </a:t>
            </a:r>
            <a:r>
              <a:rPr lang="en-US" dirty="0">
                <a:latin typeface="+mn-lt"/>
                <a:ea typeface="+mn-ea"/>
                <a:cs typeface="+mn-cs"/>
              </a:rPr>
              <a:t>predicted maximum heart rate × .70 = target heart rate (lower range)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4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7952</TotalTime>
  <Words>452</Words>
  <Application>Microsoft Office PowerPoint</Application>
  <PresentationFormat>On-screen Show (4:3)</PresentationFormat>
  <Paragraphs>88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Clover PPT Template</vt:lpstr>
      <vt:lpstr>Chapter 23 </vt:lpstr>
      <vt:lpstr>Know Your Client</vt:lpstr>
      <vt:lpstr>Know Your Client</vt:lpstr>
      <vt:lpstr>Designing the Program</vt:lpstr>
      <vt:lpstr>Designing the Program</vt:lpstr>
      <vt:lpstr>Designing the Program</vt:lpstr>
      <vt:lpstr>Designing the Program</vt:lpstr>
      <vt:lpstr>Calculating Target Heart Rate</vt:lpstr>
      <vt:lpstr>Calculating Target Heart Rate</vt:lpstr>
      <vt:lpstr>Avoiding Client  Injury During the Program</vt:lpstr>
      <vt:lpstr>Avoiding Client  Injury During the Program</vt:lpstr>
      <vt:lpstr>Safely Increasing and Maintaining Fitness Levels</vt:lpstr>
      <vt:lpstr>Safely Increasing and Maintaining Fitness Levels</vt:lpstr>
      <vt:lpstr>Basic Walking and Jogging Programs</vt:lpstr>
      <vt:lpstr>Basic Walking and Jogging Programs</vt:lpstr>
      <vt:lpstr>Taking Responsibility for Our Health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92</cp:revision>
  <dcterms:created xsi:type="dcterms:W3CDTF">2002-12-18T20:40:50Z</dcterms:created>
  <dcterms:modified xsi:type="dcterms:W3CDTF">2015-03-27T13:53:45Z</dcterms:modified>
</cp:coreProperties>
</file>