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1" r:id="rId20"/>
    <p:sldId id="302" r:id="rId21"/>
    <p:sldId id="303" r:id="rId22"/>
    <p:sldId id="304" r:id="rId23"/>
    <p:sldId id="305" r:id="rId24"/>
    <p:sldId id="30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3B1EF-89A1-4E3C-BFD8-920D93BC7DB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3AE1-299B-4556-93AE-2AFE1EDFB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60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D825F-673D-4627-B277-356A5FD45A03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EA9F-C5D3-4548-9742-EACBB9256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00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4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5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1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33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5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7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2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32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2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6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8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29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64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45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81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4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44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9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6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0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2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8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3581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3148F68-79C4-44E7-B3CB-57BD30D47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3581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1A60BD7-7AC3-43E5-911E-56AAC29FB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2007 McGraw-Hill Higher Education. All rights reserved.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E4EC3D-00D7-4A2A-A6BA-B4B7C7C4B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andhayoga.com/keys_reci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382000" cy="1975104"/>
          </a:xfrm>
        </p:spPr>
        <p:txBody>
          <a:bodyPr/>
          <a:lstStyle/>
          <a:p>
            <a:pPr algn="ctr"/>
            <a:r>
              <a:rPr lang="en-US" sz="7200" dirty="0" smtClean="0"/>
              <a:t>Foundations of Kinesiology!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Moving picture skeleton running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7774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Anatomical </a:t>
            </a:r>
            <a:r>
              <a:rPr lang="en-US" sz="3600" dirty="0" smtClean="0"/>
              <a:t>Directional </a:t>
            </a:r>
            <a:r>
              <a:rPr lang="en-US" sz="3600" dirty="0"/>
              <a:t>T</a:t>
            </a:r>
            <a:r>
              <a:rPr lang="en-US" sz="3600" dirty="0" smtClean="0"/>
              <a:t>erminology</a:t>
            </a:r>
            <a:endParaRPr lang="en-US" sz="36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96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Anterolateral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front &amp; to the side, especially the outside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Anteromedial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in front &amp; toward the inner side or midline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Anteroposterior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relating to both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front &amp; rear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endParaRPr lang="en-US" sz="440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pic>
        <p:nvPicPr>
          <p:cNvPr id="32778" name="Picture 10" descr="flo28738_010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14775"/>
            <a:ext cx="46482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800600" y="129540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Posteromedial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Arial" charset="0"/>
              </a:rPr>
              <a:t>behind &amp; to the inner side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latin typeface="Arial" charset="0"/>
              </a:rPr>
              <a:t>Posterosuperior</a:t>
            </a:r>
            <a:endParaRPr lang="en-US" sz="2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Arial" charset="0"/>
              </a:rPr>
              <a:t>behind &amp; at the upper part</a:t>
            </a:r>
          </a:p>
        </p:txBody>
      </p:sp>
    </p:spTree>
    <p:extLst>
      <p:ext uri="{BB962C8B-B14F-4D97-AF65-F5344CB8AC3E}">
        <p14:creationId xmlns:p14="http://schemas.microsoft.com/office/powerpoint/2010/main" val="179383499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directional terminology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/>
              <a:t>Contralateral</a:t>
            </a:r>
          </a:p>
          <a:p>
            <a:pPr lvl="1"/>
            <a:r>
              <a:rPr lang="en-US" dirty="0"/>
              <a:t>pertaining or relating to the opposite side</a:t>
            </a:r>
          </a:p>
          <a:p>
            <a:r>
              <a:rPr lang="en-US" dirty="0" err="1"/>
              <a:t>Ipsilateral</a:t>
            </a:r>
            <a:endParaRPr lang="en-US" dirty="0"/>
          </a:p>
          <a:p>
            <a:pPr lvl="1"/>
            <a:r>
              <a:rPr lang="en-US" dirty="0"/>
              <a:t>on the same side</a:t>
            </a:r>
          </a:p>
          <a:p>
            <a:r>
              <a:rPr lang="en-US" dirty="0"/>
              <a:t>Bilateral</a:t>
            </a:r>
          </a:p>
          <a:p>
            <a:pPr lvl="1"/>
            <a:r>
              <a:rPr lang="en-US" dirty="0"/>
              <a:t>relating to the right and left sides of the body or of a body structure such as the right &amp; left extremities</a:t>
            </a:r>
          </a:p>
        </p:txBody>
      </p:sp>
    </p:spTree>
    <p:extLst>
      <p:ext uri="{BB962C8B-B14F-4D97-AF65-F5344CB8AC3E}">
        <p14:creationId xmlns:p14="http://schemas.microsoft.com/office/powerpoint/2010/main" val="113314398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directional terminology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57150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Inferior (infra)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below in relation to another structure; caudal</a:t>
            </a:r>
          </a:p>
          <a:p>
            <a:pPr>
              <a:lnSpc>
                <a:spcPct val="80000"/>
              </a:lnSpc>
            </a:pPr>
            <a:r>
              <a:rPr lang="en-US" sz="1600"/>
              <a:t>Superior (supra)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above in relation to another structure; higher, cephalic</a:t>
            </a:r>
          </a:p>
          <a:p>
            <a:pPr>
              <a:lnSpc>
                <a:spcPct val="80000"/>
              </a:lnSpc>
            </a:pPr>
            <a:r>
              <a:rPr lang="en-US" sz="1600"/>
              <a:t>Distal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situated away from the center or midline of the body, or away from the point of origin</a:t>
            </a:r>
          </a:p>
          <a:p>
            <a:pPr>
              <a:lnSpc>
                <a:spcPct val="80000"/>
              </a:lnSpc>
            </a:pPr>
            <a:r>
              <a:rPr lang="en-US" sz="1600"/>
              <a:t>Proximal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nearest the trunk or the point of origin</a:t>
            </a:r>
          </a:p>
          <a:p>
            <a:pPr>
              <a:lnSpc>
                <a:spcPct val="80000"/>
              </a:lnSpc>
            </a:pPr>
            <a:r>
              <a:rPr lang="en-US" sz="1600"/>
              <a:t>Lateral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on or to the side; outside, farther from the median or midsagittal plane</a:t>
            </a:r>
          </a:p>
          <a:p>
            <a:pPr>
              <a:lnSpc>
                <a:spcPct val="80000"/>
              </a:lnSpc>
            </a:pPr>
            <a:r>
              <a:rPr lang="en-US" sz="1600"/>
              <a:t>Medial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relating to the middle or center; nearer to the medial or midsagittal plane</a:t>
            </a:r>
          </a:p>
          <a:p>
            <a:pPr>
              <a:lnSpc>
                <a:spcPct val="80000"/>
              </a:lnSpc>
            </a:pPr>
            <a:r>
              <a:rPr lang="en-US" sz="1600"/>
              <a:t>Median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Relating to the middle or center; nearer to the median or midsagittal plane</a:t>
            </a:r>
          </a:p>
          <a:p>
            <a:pPr lvl="1">
              <a:lnSpc>
                <a:spcPct val="80000"/>
              </a:lnSpc>
            </a:pPr>
            <a:endParaRPr lang="en-US" sz="1400"/>
          </a:p>
        </p:txBody>
      </p:sp>
      <p:graphicFrame>
        <p:nvGraphicFramePr>
          <p:cNvPr id="36877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6705600" y="1828800"/>
          <a:ext cx="1960563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hotoImpact" r:id="rId4" imgW="2028571" imgH="4019048" progId="">
                  <p:embed/>
                </p:oleObj>
              </mc:Choice>
              <mc:Fallback>
                <p:oleObj name="PhotoImpact" r:id="rId4" imgW="2028571" imgH="4019048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1960563" cy="388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324600" y="57150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From Van De Graaff KM: </a:t>
            </a:r>
            <a:r>
              <a:rPr lang="en-US" sz="1000" i="1"/>
              <a:t>Human anatomy</a:t>
            </a:r>
            <a:r>
              <a:rPr lang="en-US" sz="1000"/>
              <a:t>, ed 6, New York, 2002, McGraw-Hill</a:t>
            </a:r>
          </a:p>
        </p:txBody>
      </p:sp>
    </p:spTree>
    <p:extLst>
      <p:ext uri="{BB962C8B-B14F-4D97-AF65-F5344CB8AC3E}">
        <p14:creationId xmlns:p14="http://schemas.microsoft.com/office/powerpoint/2010/main" val="90293854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directional terminology</a:t>
            </a:r>
          </a:p>
        </p:txBody>
      </p:sp>
      <p:sp>
        <p:nvSpPr>
          <p:cNvPr id="3113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4419600" cy="4495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Inferolateral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below &amp; to the outside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Inferomedial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below &amp; toward the midline or inside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Superolateral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above &amp; to the outside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Superomedial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above &amp; toward the midline or inside</a:t>
            </a: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11310" name="Picture 14" descr="flo28738_010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495800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7412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directional terminology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r>
              <a:rPr lang="en-US" dirty="0"/>
              <a:t>Caudal</a:t>
            </a:r>
          </a:p>
          <a:p>
            <a:pPr lvl="1"/>
            <a:r>
              <a:rPr lang="en-US" dirty="0"/>
              <a:t>below in relation to another structure; inferior</a:t>
            </a:r>
          </a:p>
          <a:p>
            <a:r>
              <a:rPr lang="en-US" dirty="0"/>
              <a:t>Cephalic</a:t>
            </a:r>
          </a:p>
          <a:p>
            <a:pPr lvl="1"/>
            <a:r>
              <a:rPr lang="en-US" dirty="0"/>
              <a:t>above in relation to another structure; higher, superior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endParaRPr lang="en-US" sz="440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1005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directional terminology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r>
              <a:rPr lang="en-US" dirty="0"/>
              <a:t>Deep</a:t>
            </a:r>
          </a:p>
          <a:p>
            <a:pPr lvl="1"/>
            <a:r>
              <a:rPr lang="en-US" dirty="0"/>
              <a:t>beneath or below the surface; used to describe relative depth or location of muscles or tissue</a:t>
            </a:r>
          </a:p>
          <a:p>
            <a:r>
              <a:rPr lang="en-US" dirty="0"/>
              <a:t>Superficial</a:t>
            </a:r>
          </a:p>
          <a:p>
            <a:pPr lvl="1"/>
            <a:r>
              <a:rPr lang="en-US" dirty="0"/>
              <a:t>near the surface; used to describe relative depth or location of muscles or tissue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endParaRPr lang="en-US" sz="440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2570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directional terminology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343400"/>
          </a:xfrm>
        </p:spPr>
        <p:txBody>
          <a:bodyPr/>
          <a:lstStyle/>
          <a:p>
            <a:r>
              <a:rPr lang="en-US" dirty="0"/>
              <a:t>Prone</a:t>
            </a:r>
          </a:p>
          <a:p>
            <a:pPr lvl="1"/>
            <a:r>
              <a:rPr lang="en-US" dirty="0"/>
              <a:t>the body lying face downward; stomach lying</a:t>
            </a:r>
          </a:p>
          <a:p>
            <a:r>
              <a:rPr lang="en-US" dirty="0"/>
              <a:t>Supine</a:t>
            </a:r>
          </a:p>
          <a:p>
            <a:pPr lvl="1"/>
            <a:r>
              <a:rPr lang="en-US" dirty="0"/>
              <a:t>lying on the back; face upward position of the body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endParaRPr lang="en-US" sz="440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8564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directional terminology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6324600" cy="4724400"/>
          </a:xfrm>
        </p:spPr>
        <p:txBody>
          <a:bodyPr/>
          <a:lstStyle/>
          <a:p>
            <a:r>
              <a:rPr lang="en-US" sz="2800" dirty="0"/>
              <a:t>Dorsal</a:t>
            </a:r>
          </a:p>
          <a:p>
            <a:pPr lvl="1"/>
            <a:r>
              <a:rPr lang="en-US" dirty="0"/>
              <a:t>relating to the back; being or located near, on, or toward the back, posterior part, or upper surface of </a:t>
            </a:r>
          </a:p>
          <a:p>
            <a:r>
              <a:rPr lang="en-US" sz="2800" dirty="0"/>
              <a:t>Ventral</a:t>
            </a:r>
          </a:p>
          <a:p>
            <a:pPr lvl="1"/>
            <a:r>
              <a:rPr lang="en-US" dirty="0"/>
              <a:t>relating to the belly or abdomen, on or toward the front, anterior part of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endParaRPr lang="en-US" sz="440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468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directional terminology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sz="2800" dirty="0"/>
              <a:t>Volar</a:t>
            </a:r>
          </a:p>
          <a:p>
            <a:pPr lvl="1"/>
            <a:r>
              <a:rPr lang="en-US" dirty="0"/>
              <a:t>relating to palm of </a:t>
            </a:r>
            <a:r>
              <a:rPr lang="en-US" dirty="0" smtClean="0"/>
              <a:t>the hand</a:t>
            </a:r>
            <a:endParaRPr lang="en-US" dirty="0"/>
          </a:p>
          <a:p>
            <a:r>
              <a:rPr lang="en-US" sz="2800" dirty="0"/>
              <a:t>Plantar</a:t>
            </a:r>
          </a:p>
          <a:p>
            <a:pPr lvl="1"/>
            <a:r>
              <a:rPr lang="en-US" dirty="0"/>
              <a:t>relating to the sole or undersurface of the foot</a:t>
            </a: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endParaRPr lang="en-US" sz="440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1676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Articular System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Series of joints that allows movement</a:t>
            </a:r>
          </a:p>
          <a:p>
            <a:pPr lvl="1"/>
            <a:r>
              <a:rPr lang="en-US" altLang="en-US" smtClean="0"/>
              <a:t>Combined with neuromuscular system, enables locomotion</a:t>
            </a:r>
          </a:p>
          <a:p>
            <a:r>
              <a:rPr lang="en-US" altLang="en-US" smtClean="0"/>
              <a:t>Joint articulation</a:t>
            </a:r>
          </a:p>
          <a:p>
            <a:pPr lvl="1"/>
            <a:r>
              <a:rPr lang="en-US" altLang="en-US" smtClean="0"/>
              <a:t>Formed when two bones come into contact </a:t>
            </a:r>
          </a:p>
          <a:p>
            <a:pPr lvl="1"/>
            <a:r>
              <a:rPr lang="en-US" altLang="en-US" smtClean="0"/>
              <a:t>Can be freely movable </a:t>
            </a:r>
          </a:p>
          <a:p>
            <a:r>
              <a:rPr lang="en-US" altLang="en-US" smtClean="0"/>
              <a:t>Arthrology</a:t>
            </a:r>
          </a:p>
          <a:p>
            <a:pPr lvl="1"/>
            <a:r>
              <a:rPr lang="en-US" altLang="en-US" smtClean="0"/>
              <a:t>Study of joints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C730444-4A7B-4BCA-B90E-ED6A8D5BADFF}" type="slidenum"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Kinesiology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Kinesiology - study of motion or human movement</a:t>
            </a:r>
          </a:p>
          <a:p>
            <a:r>
              <a:rPr lang="en-US" sz="2800" dirty="0"/>
              <a:t>Anatomic kinesiology - study of human musculoskeletal system &amp; </a:t>
            </a:r>
            <a:r>
              <a:rPr lang="en-US" sz="2800" dirty="0" err="1"/>
              <a:t>musculotendinous</a:t>
            </a:r>
            <a:r>
              <a:rPr lang="en-US" sz="2800" dirty="0"/>
              <a:t> </a:t>
            </a:r>
            <a:r>
              <a:rPr lang="en-US" sz="2800" dirty="0" smtClean="0"/>
              <a:t>system</a:t>
            </a:r>
            <a:endParaRPr lang="en-US" sz="2800" dirty="0"/>
          </a:p>
        </p:txBody>
      </p:sp>
      <p:pic>
        <p:nvPicPr>
          <p:cNvPr id="67586" name="Picture 2" descr="Moving picture skeleton running animated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713307"/>
            <a:ext cx="1524000" cy="1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4148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Classification of Joints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Synarthroses </a:t>
            </a:r>
          </a:p>
          <a:p>
            <a:pPr lvl="1"/>
            <a:r>
              <a:rPr lang="en-US" altLang="en-US" smtClean="0"/>
              <a:t>Joints that lack a synovial cavity </a:t>
            </a:r>
          </a:p>
          <a:p>
            <a:pPr lvl="1"/>
            <a:r>
              <a:rPr lang="en-US" altLang="en-US" smtClean="0"/>
              <a:t>Held closely together by fibrous connective tissue</a:t>
            </a:r>
          </a:p>
          <a:p>
            <a:pPr lvl="1"/>
            <a:r>
              <a:rPr lang="en-US" altLang="en-US" smtClean="0"/>
              <a:t>Immovable</a:t>
            </a:r>
          </a:p>
          <a:p>
            <a:pPr lvl="1"/>
            <a:r>
              <a:rPr lang="en-US" altLang="en-US" smtClean="0"/>
              <a:t>Three structural types</a:t>
            </a:r>
          </a:p>
          <a:p>
            <a:pPr lvl="2"/>
            <a:r>
              <a:rPr lang="en-US" altLang="en-US" smtClean="0"/>
              <a:t>Sutures</a:t>
            </a:r>
          </a:p>
          <a:p>
            <a:pPr lvl="2"/>
            <a:r>
              <a:rPr lang="en-US" altLang="en-US" smtClean="0"/>
              <a:t>Syndesmosis</a:t>
            </a:r>
          </a:p>
          <a:p>
            <a:pPr lvl="2"/>
            <a:r>
              <a:rPr lang="en-US" altLang="en-US" smtClean="0"/>
              <a:t>Gomphosis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41A1DC-56AD-4EB0-AF1C-434C8DED982E}" type="slidenum"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Classification of Joints (cont’d.)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Amphiarthroses </a:t>
            </a:r>
          </a:p>
          <a:p>
            <a:pPr lvl="1"/>
            <a:r>
              <a:rPr lang="en-US" altLang="en-US" smtClean="0"/>
              <a:t>Slightly moveable</a:t>
            </a:r>
          </a:p>
          <a:p>
            <a:pPr lvl="1"/>
            <a:r>
              <a:rPr lang="en-US" altLang="en-US" smtClean="0"/>
              <a:t>Bones are connected by hyaline cartilage or fibrocartilage </a:t>
            </a:r>
          </a:p>
          <a:p>
            <a:pPr lvl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CD27FE9-7A10-4390-97C7-09E62CBB9494}" type="slidenum"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pPr/>
              <a:t>21</a:t>
            </a:fld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Classification of Joints (cont’d.)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Diarthroses or synovial joints</a:t>
            </a:r>
          </a:p>
          <a:p>
            <a:pPr lvl="1"/>
            <a:r>
              <a:rPr lang="en-US" altLang="en-US" smtClean="0"/>
              <a:t>Freely movable</a:t>
            </a:r>
          </a:p>
          <a:p>
            <a:pPr lvl="1"/>
            <a:r>
              <a:rPr lang="en-US" altLang="en-US" smtClean="0"/>
              <a:t>Ends of opposing bones are covered with articular cartilage</a:t>
            </a:r>
          </a:p>
          <a:p>
            <a:pPr lvl="1"/>
            <a:r>
              <a:rPr lang="en-US" altLang="en-US" smtClean="0"/>
              <a:t>Separated by joint cavity</a:t>
            </a:r>
          </a:p>
          <a:p>
            <a:pPr lvl="1"/>
            <a:r>
              <a:rPr lang="en-US" altLang="en-US" smtClean="0"/>
              <a:t>Components are enclosed in fibrous joint capsule </a:t>
            </a:r>
          </a:p>
          <a:p>
            <a:pPr lvl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FBD7D7F-03AB-4D47-A1E2-F7B718A4B786}" type="slidenum"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pPr/>
              <a:t>22</a:t>
            </a:fld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Movement of Diarthroses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Range of motion in movable joints varies</a:t>
            </a:r>
          </a:p>
          <a:p>
            <a:pPr lvl="1"/>
            <a:r>
              <a:rPr lang="en-US" altLang="en-US" smtClean="0"/>
              <a:t>Synovial joints move most freely</a:t>
            </a:r>
          </a:p>
          <a:p>
            <a:pPr lvl="1"/>
            <a:r>
              <a:rPr lang="en-US" altLang="en-US" smtClean="0"/>
              <a:t>Shoulders have the greatest range of motion</a:t>
            </a:r>
          </a:p>
          <a:p>
            <a:pPr lvl="1"/>
            <a:r>
              <a:rPr lang="en-US" altLang="en-US" smtClean="0"/>
              <a:t>Joint stability is determined by: </a:t>
            </a:r>
          </a:p>
          <a:p>
            <a:pPr lvl="2"/>
            <a:r>
              <a:rPr lang="en-US" altLang="en-US" smtClean="0"/>
              <a:t>Shape of the bones where they come together</a:t>
            </a:r>
          </a:p>
          <a:p>
            <a:pPr lvl="2"/>
            <a:r>
              <a:rPr lang="en-US" altLang="en-US" smtClean="0"/>
              <a:t>Ligaments that join the bones</a:t>
            </a:r>
          </a:p>
          <a:p>
            <a:pPr lvl="2"/>
            <a:r>
              <a:rPr lang="en-US" altLang="en-US" smtClean="0"/>
              <a:t>Muscle tone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B1B3A-5E88-448A-9B0F-E47FC82C6F4C}" type="slidenum"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pPr/>
              <a:t>23</a:t>
            </a:fld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Closed and Open Kinematic Chains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Closed kinematic chain </a:t>
            </a:r>
          </a:p>
          <a:p>
            <a:pPr lvl="1"/>
            <a:r>
              <a:rPr lang="en-US" altLang="en-US" smtClean="0"/>
              <a:t>Movement or exercise at the end of the chain, farthest from the body, is fixed</a:t>
            </a:r>
          </a:p>
          <a:p>
            <a:pPr lvl="2"/>
            <a:r>
              <a:rPr lang="en-US" altLang="en-US" smtClean="0"/>
              <a:t>In a squat feet are fixed and the rest of leg chain moves</a:t>
            </a:r>
          </a:p>
          <a:p>
            <a:r>
              <a:rPr lang="en-US" altLang="en-US" smtClean="0"/>
              <a:t>Open kinematic chain </a:t>
            </a:r>
          </a:p>
          <a:p>
            <a:pPr lvl="1"/>
            <a:r>
              <a:rPr lang="en-US" altLang="en-US" smtClean="0"/>
              <a:t>Movement or exercise at the end of the chain is free</a:t>
            </a:r>
          </a:p>
          <a:p>
            <a:pPr lvl="2"/>
            <a:r>
              <a:rPr lang="en-US" altLang="en-US" smtClean="0"/>
              <a:t>Seated leg extension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13A4C57-8F25-4A2C-BFED-5D4BECD323F9}" type="slidenum"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Planes of Motion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Imaginary two-dimensional surface through which a limb or body segment is moved</a:t>
            </a:r>
          </a:p>
          <a:p>
            <a:r>
              <a:rPr lang="en-US"/>
              <a:t>Motion through a plane revolves around an axis</a:t>
            </a:r>
          </a:p>
          <a:p>
            <a:r>
              <a:rPr lang="en-US"/>
              <a:t>There is a ninety-degree relationship between a plane of motion &amp; its axis</a:t>
            </a:r>
          </a:p>
        </p:txBody>
      </p:sp>
    </p:spTree>
    <p:extLst>
      <p:ext uri="{BB962C8B-B14F-4D97-AF65-F5344CB8AC3E}">
        <p14:creationId xmlns:p14="http://schemas.microsoft.com/office/powerpoint/2010/main" val="331525709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 planes of motion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59753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3 basic or traditional</a:t>
            </a:r>
          </a:p>
          <a:p>
            <a:pPr lvl="1">
              <a:lnSpc>
                <a:spcPct val="90000"/>
              </a:lnSpc>
            </a:pPr>
            <a:r>
              <a:rPr lang="en-US"/>
              <a:t>in relation to the body, not in relation to the earth</a:t>
            </a:r>
          </a:p>
          <a:p>
            <a:pPr>
              <a:lnSpc>
                <a:spcPct val="90000"/>
              </a:lnSpc>
            </a:pPr>
            <a:r>
              <a:rPr lang="en-US"/>
              <a:t>Anteroposterior or Sagittal Plane</a:t>
            </a:r>
          </a:p>
          <a:p>
            <a:pPr>
              <a:lnSpc>
                <a:spcPct val="90000"/>
              </a:lnSpc>
            </a:pPr>
            <a:r>
              <a:rPr lang="en-US"/>
              <a:t>Lateral or Frontal Plane</a:t>
            </a:r>
          </a:p>
          <a:p>
            <a:pPr>
              <a:lnSpc>
                <a:spcPct val="90000"/>
              </a:lnSpc>
            </a:pPr>
            <a:r>
              <a:rPr lang="en-US"/>
              <a:t>Transverse or Horizontal Plane</a:t>
            </a:r>
          </a:p>
        </p:txBody>
      </p:sp>
      <p:pic>
        <p:nvPicPr>
          <p:cNvPr id="80900" name="Picture 4" descr="GA1_1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1" y="2362200"/>
            <a:ext cx="23749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8986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Cardinal planes of motion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5715000" cy="4495800"/>
          </a:xfrm>
        </p:spPr>
        <p:txBody>
          <a:bodyPr/>
          <a:lstStyle/>
          <a:p>
            <a:r>
              <a:rPr lang="en-US" dirty="0" err="1"/>
              <a:t>Anteroposterior</a:t>
            </a:r>
            <a:r>
              <a:rPr lang="en-US" dirty="0"/>
              <a:t> or Sagittal </a:t>
            </a:r>
            <a:r>
              <a:rPr lang="en-US" dirty="0" smtClean="0"/>
              <a:t>Plane(</a:t>
            </a:r>
            <a:r>
              <a:rPr lang="en-US" dirty="0" err="1"/>
              <a:t>m</a:t>
            </a:r>
            <a:r>
              <a:rPr lang="en-US" dirty="0" err="1" smtClean="0"/>
              <a:t>idsagittal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divides body into equal, bilateral segments</a:t>
            </a:r>
          </a:p>
          <a:p>
            <a:pPr lvl="1"/>
            <a:r>
              <a:rPr lang="en-US" dirty="0"/>
              <a:t>It bisects body into 2 equal symmetrical halves or a right &amp; left half</a:t>
            </a:r>
          </a:p>
          <a:p>
            <a:pPr lvl="1"/>
            <a:r>
              <a:rPr lang="en-US" dirty="0"/>
              <a:t>Ex. Sit-up</a:t>
            </a:r>
            <a:endParaRPr lang="en-US" sz="2400" dirty="0"/>
          </a:p>
        </p:txBody>
      </p:sp>
      <p:graphicFrame>
        <p:nvGraphicFramePr>
          <p:cNvPr id="81946" name="Object 2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1181012"/>
              </p:ext>
            </p:extLst>
          </p:nvPr>
        </p:nvGraphicFramePr>
        <p:xfrm>
          <a:off x="6459583" y="1600200"/>
          <a:ext cx="23796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hotoImpact" r:id="rId4" imgW="2400000" imgH="4533333" progId="">
                  <p:embed/>
                </p:oleObj>
              </mc:Choice>
              <mc:Fallback>
                <p:oleObj name="PhotoImpact" r:id="rId4" imgW="2400000" imgH="4533333" progId="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83" y="1600200"/>
                        <a:ext cx="23796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animated skeleton walking dancing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72" y="4648200"/>
            <a:ext cx="143827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3487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Cardinal planes of motion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5029200" cy="4495800"/>
          </a:xfrm>
        </p:spPr>
        <p:txBody>
          <a:bodyPr/>
          <a:lstStyle/>
          <a:p>
            <a:r>
              <a:rPr lang="en-US" dirty="0"/>
              <a:t>Lateral or Frontal Plane</a:t>
            </a:r>
          </a:p>
          <a:p>
            <a:pPr lvl="1"/>
            <a:r>
              <a:rPr lang="en-US" dirty="0"/>
              <a:t>divides the body into (front) anterior &amp; (back) posterior halves</a:t>
            </a:r>
          </a:p>
          <a:p>
            <a:pPr lvl="1"/>
            <a:r>
              <a:rPr lang="en-US" dirty="0"/>
              <a:t>Ex. Jumping Jacks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6324600" y="1371600"/>
          <a:ext cx="26225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hotoImpact" r:id="rId4" imgW="3523810" imgH="6142857" progId="">
                  <p:embed/>
                </p:oleObj>
              </mc:Choice>
              <mc:Fallback>
                <p:oleObj name="PhotoImpact" r:id="rId4" imgW="3523810" imgH="6142857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371600"/>
                        <a:ext cx="262255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 descr="Moving picture skeleton break dancing animated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1180"/>
            <a:ext cx="152400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485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Cardinal planes of motion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6019800" cy="4495800"/>
          </a:xfrm>
        </p:spPr>
        <p:txBody>
          <a:bodyPr/>
          <a:lstStyle/>
          <a:p>
            <a:r>
              <a:rPr lang="en-US" sz="3600"/>
              <a:t>Transverse or Horizontal Plane</a:t>
            </a:r>
          </a:p>
          <a:p>
            <a:pPr lvl="1"/>
            <a:r>
              <a:rPr lang="en-US" sz="3200"/>
              <a:t>divides body into (top) superior &amp; (bottom) inferior halves when the individual is in anatomic position</a:t>
            </a:r>
          </a:p>
          <a:p>
            <a:pPr lvl="1"/>
            <a:r>
              <a:rPr lang="en-US" sz="3200"/>
              <a:t>Ex. Spinal rotation to left or right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6569075" y="1143000"/>
          <a:ext cx="25749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hotoImpact" r:id="rId4" imgW="3666667" imgH="6838095" progId="">
                  <p:embed/>
                </p:oleObj>
              </mc:Choice>
              <mc:Fallback>
                <p:oleObj name="PhotoImpact" r:id="rId4" imgW="3666667" imgH="6838095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1143000"/>
                        <a:ext cx="257492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72937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r>
              <a:rPr lang="en-US" dirty="0" smtClean="0"/>
              <a:t>Kinesiology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Structural kinesiology - study of muscles as they are involved in science of movement</a:t>
            </a:r>
          </a:p>
          <a:p>
            <a:r>
              <a:rPr lang="en-US" sz="2800" dirty="0"/>
              <a:t>Both skeletal &amp; muscular structures are involved</a:t>
            </a:r>
          </a:p>
          <a:p>
            <a:r>
              <a:rPr lang="en-US" sz="2800" dirty="0"/>
              <a:t>Bones are different sizes &amp; shapes </a:t>
            </a:r>
            <a:r>
              <a:rPr lang="en-US" sz="2800" dirty="0">
                <a:sym typeface="Symbol" pitchFamily="18" charset="2"/>
              </a:rPr>
              <a:t></a:t>
            </a:r>
            <a:r>
              <a:rPr lang="en-US" sz="2800" dirty="0"/>
              <a:t> particularly at the joints, which allow or limit movement</a:t>
            </a:r>
          </a:p>
        </p:txBody>
      </p:sp>
    </p:spTree>
    <p:extLst>
      <p:ext uri="{BB962C8B-B14F-4D97-AF65-F5344CB8AC3E}">
        <p14:creationId xmlns:p14="http://schemas.microsoft.com/office/powerpoint/2010/main" val="382433720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Diagonal Planes of Motion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High Diagonal</a:t>
            </a:r>
          </a:p>
          <a:p>
            <a:r>
              <a:rPr lang="en-US"/>
              <a:t>Low Diagonal</a:t>
            </a:r>
          </a:p>
          <a:p>
            <a:r>
              <a:rPr lang="en-US"/>
              <a:t>Low Diagonal</a:t>
            </a:r>
          </a:p>
        </p:txBody>
      </p:sp>
      <p:pic>
        <p:nvPicPr>
          <p:cNvPr id="89093" name="Picture 5" descr="flo28738_0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8006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4586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Axes of </a:t>
            </a:r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movement to occur in a plane, it must turn or rotate about an axis as referred to previously</a:t>
            </a:r>
          </a:p>
          <a:p>
            <a:r>
              <a:rPr lang="en-US" dirty="0"/>
              <a:t>The axes are named in relation to their orientation</a:t>
            </a:r>
          </a:p>
        </p:txBody>
      </p:sp>
    </p:spTree>
    <p:extLst>
      <p:ext uri="{BB962C8B-B14F-4D97-AF65-F5344CB8AC3E}">
        <p14:creationId xmlns:p14="http://schemas.microsoft.com/office/powerpoint/2010/main" val="5047269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Axes of rotation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6019800" cy="4495800"/>
          </a:xfrm>
        </p:spPr>
        <p:txBody>
          <a:bodyPr/>
          <a:lstStyle/>
          <a:p>
            <a:r>
              <a:rPr lang="en-US" dirty="0"/>
              <a:t>Frontal, lateral, or coronal axis</a:t>
            </a:r>
          </a:p>
          <a:p>
            <a:pPr lvl="1"/>
            <a:r>
              <a:rPr lang="en-US" sz="2400" dirty="0"/>
              <a:t>Has same orientation as frontal plane of motion &amp; runs from side to side at a right angle to sagittal plane of motion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Runs medial / lateral</a:t>
            </a:r>
            <a:endParaRPr lang="en-US" sz="2400" dirty="0"/>
          </a:p>
          <a:p>
            <a:pPr lvl="1"/>
            <a:r>
              <a:rPr lang="en-US" sz="2400" dirty="0">
                <a:cs typeface="Times New Roman" pitchFamily="18" charset="0"/>
              </a:rPr>
              <a:t>Commonly includes flexion, extension</a:t>
            </a:r>
            <a:r>
              <a:rPr lang="en-US" sz="2400" dirty="0"/>
              <a:t> movements</a:t>
            </a:r>
          </a:p>
        </p:txBody>
      </p:sp>
      <p:graphicFrame>
        <p:nvGraphicFramePr>
          <p:cNvPr id="86025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6629400" y="1295400"/>
          <a:ext cx="237966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PhotoImpact" r:id="rId4" imgW="2400000" imgH="4533333" progId="">
                  <p:embed/>
                </p:oleObj>
              </mc:Choice>
              <mc:Fallback>
                <p:oleObj name="PhotoImpact" r:id="rId4" imgW="2400000" imgH="4533333" progId="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95400"/>
                        <a:ext cx="237966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629400" y="5791200"/>
            <a:ext cx="2514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Modified from Booher JM, Thibodeau GA: </a:t>
            </a:r>
            <a:r>
              <a:rPr lang="en-US" sz="1000" i="1"/>
              <a:t>Athletic injury assessment</a:t>
            </a:r>
            <a:r>
              <a:rPr lang="en-US" sz="1000"/>
              <a:t>, ed 4, New York, 2000, McGraw-Hill</a:t>
            </a:r>
          </a:p>
        </p:txBody>
      </p:sp>
    </p:spTree>
    <p:extLst>
      <p:ext uri="{BB962C8B-B14F-4D97-AF65-F5344CB8AC3E}">
        <p14:creationId xmlns:p14="http://schemas.microsoft.com/office/powerpoint/2010/main" val="295598953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Axes of rotation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867400" cy="4495800"/>
          </a:xfrm>
        </p:spPr>
        <p:txBody>
          <a:bodyPr/>
          <a:lstStyle/>
          <a:p>
            <a:r>
              <a:rPr lang="en-US" sz="3600" dirty="0"/>
              <a:t>Sagittal or </a:t>
            </a:r>
            <a:r>
              <a:rPr lang="en-US" sz="3600" dirty="0" err="1"/>
              <a:t>anteroposterior</a:t>
            </a:r>
            <a:r>
              <a:rPr lang="en-US" sz="3600" dirty="0"/>
              <a:t> axis</a:t>
            </a:r>
          </a:p>
          <a:p>
            <a:pPr lvl="1"/>
            <a:r>
              <a:rPr lang="en-US" dirty="0"/>
              <a:t>Has same orientation as sagittal plane of motion &amp; runs from front to back at a right angle to frontal plane of motion</a:t>
            </a:r>
          </a:p>
          <a:p>
            <a:pPr lvl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Runs anterior / posterior</a:t>
            </a:r>
          </a:p>
          <a:p>
            <a:pPr lvl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Commonly includes abduction, adduction movements</a:t>
            </a:r>
            <a:endParaRPr lang="en-US" dirty="0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6453188" y="990600"/>
          <a:ext cx="2690812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PhotoImpact" r:id="rId4" imgW="3523810" imgH="6142857" progId="">
                  <p:embed/>
                </p:oleObj>
              </mc:Choice>
              <mc:Fallback>
                <p:oleObj name="PhotoImpact" r:id="rId4" imgW="3523810" imgH="6142857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990600"/>
                        <a:ext cx="2690812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477000" y="5715000"/>
            <a:ext cx="2667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Modified from Booher JM, Thibodeau GA: </a:t>
            </a:r>
            <a:r>
              <a:rPr lang="en-US" sz="1000" i="1"/>
              <a:t>Athletic injury assessment</a:t>
            </a:r>
            <a:r>
              <a:rPr lang="en-US" sz="1000"/>
              <a:t>, ed 4, New York, 2000, McGraw-Hill</a:t>
            </a:r>
          </a:p>
        </p:txBody>
      </p:sp>
    </p:spTree>
    <p:extLst>
      <p:ext uri="{BB962C8B-B14F-4D97-AF65-F5344CB8AC3E}">
        <p14:creationId xmlns:p14="http://schemas.microsoft.com/office/powerpoint/2010/main" val="45137646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Axes of rotation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943600" cy="4495800"/>
          </a:xfrm>
        </p:spPr>
        <p:txBody>
          <a:bodyPr/>
          <a:lstStyle/>
          <a:p>
            <a:r>
              <a:rPr lang="en-US" sz="3600" dirty="0"/>
              <a:t>Long or vertical axis</a:t>
            </a:r>
          </a:p>
          <a:p>
            <a:pPr lvl="1"/>
            <a:r>
              <a:rPr lang="en-US" dirty="0"/>
              <a:t>Runs straight down through top of head &amp; is at a right angle to transverse plane of motion</a:t>
            </a:r>
          </a:p>
          <a:p>
            <a:pPr lvl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Runs superior/ inferior</a:t>
            </a:r>
          </a:p>
          <a:p>
            <a:pPr lvl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Commonly includes internal rotation, external rotation movements</a:t>
            </a:r>
            <a:endParaRPr lang="en-US" dirty="0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6569075" y="1066800"/>
          <a:ext cx="25749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PhotoImpact" r:id="rId4" imgW="3666667" imgH="6838095" progId="">
                  <p:embed/>
                </p:oleObj>
              </mc:Choice>
              <mc:Fallback>
                <p:oleObj name="PhotoImpact" r:id="rId4" imgW="3666667" imgH="6838095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1066800"/>
                        <a:ext cx="257492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6477000" y="5867400"/>
            <a:ext cx="2667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Modified from Booher JM, Thibodeau GA: </a:t>
            </a:r>
            <a:r>
              <a:rPr lang="en-US" sz="1000" i="1"/>
              <a:t>Athletic injury assessment</a:t>
            </a:r>
            <a:r>
              <a:rPr lang="en-US" sz="1000"/>
              <a:t>, ed 4, New York, 2000, McGraw-Hill</a:t>
            </a:r>
          </a:p>
        </p:txBody>
      </p:sp>
    </p:spTree>
    <p:extLst>
      <p:ext uri="{BB962C8B-B14F-4D97-AF65-F5344CB8AC3E}">
        <p14:creationId xmlns:p14="http://schemas.microsoft.com/office/powerpoint/2010/main" val="30022173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Axes of rotation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943600" cy="4495800"/>
          </a:xfrm>
        </p:spPr>
        <p:txBody>
          <a:bodyPr/>
          <a:lstStyle/>
          <a:p>
            <a:r>
              <a:rPr lang="en-US" sz="3600" dirty="0"/>
              <a:t>Diagonal or oblique</a:t>
            </a:r>
            <a:r>
              <a:rPr lang="en-US" b="1" dirty="0"/>
              <a:t> </a:t>
            </a:r>
            <a:r>
              <a:rPr lang="en-US" sz="3600" dirty="0"/>
              <a:t>axis</a:t>
            </a:r>
          </a:p>
          <a:p>
            <a:pPr lvl="1"/>
            <a:r>
              <a:rPr lang="en-US" dirty="0"/>
              <a:t>also known as the oblique axis</a:t>
            </a:r>
          </a:p>
          <a:p>
            <a:pPr lvl="1"/>
            <a:r>
              <a:rPr lang="en-US" dirty="0"/>
              <a:t>runs at a right angle to the diagonal plane</a:t>
            </a:r>
          </a:p>
        </p:txBody>
      </p:sp>
      <p:pic>
        <p:nvPicPr>
          <p:cNvPr id="307205" name="Picture 5" descr="flo28738_0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94075"/>
            <a:ext cx="48006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9626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in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different movements possible</a:t>
            </a:r>
          </a:p>
          <a:p>
            <a:r>
              <a:rPr lang="en-US" dirty="0" smtClean="0"/>
              <a:t>Some joints having limited motion while others permit a wide variety of movements.</a:t>
            </a:r>
          </a:p>
          <a:p>
            <a:pPr lvl="1"/>
            <a:r>
              <a:rPr lang="en-US" dirty="0" smtClean="0"/>
              <a:t>Measured using a </a:t>
            </a:r>
            <a:r>
              <a:rPr lang="en-US" dirty="0" err="1" smtClean="0"/>
              <a:t>goniometer</a:t>
            </a:r>
            <a:endParaRPr lang="en-US" dirty="0" smtClean="0"/>
          </a:p>
          <a:p>
            <a:pPr lvl="1"/>
            <a:r>
              <a:rPr lang="en-US" dirty="0" err="1" smtClean="0"/>
              <a:t>Hypermobile</a:t>
            </a:r>
            <a:endParaRPr lang="en-US" dirty="0" smtClean="0"/>
          </a:p>
          <a:p>
            <a:pPr lvl="1"/>
            <a:r>
              <a:rPr lang="en-US" dirty="0" err="1" smtClean="0"/>
              <a:t>Hypomobile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763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Abduction: lateral movement away from the midline</a:t>
            </a:r>
          </a:p>
          <a:p>
            <a:r>
              <a:rPr lang="en-US" dirty="0" smtClean="0"/>
              <a:t>Adduction: movement medially toward the midline</a:t>
            </a:r>
          </a:p>
          <a:p>
            <a:r>
              <a:rPr lang="en-US" dirty="0" smtClean="0"/>
              <a:t>Flexion: bending movement that results in decreased angles of the joint by bringing bones together</a:t>
            </a:r>
          </a:p>
          <a:p>
            <a:r>
              <a:rPr lang="en-US" dirty="0" smtClean="0"/>
              <a:t>Extension: Straightening movement that results in an increase in the angle of a joint</a:t>
            </a:r>
          </a:p>
          <a:p>
            <a:r>
              <a:rPr lang="en-US" dirty="0" err="1" smtClean="0"/>
              <a:t>Circumduction</a:t>
            </a:r>
            <a:r>
              <a:rPr lang="en-US" dirty="0" smtClean="0"/>
              <a:t>:  arc like motion (flexion, extension,  add, </a:t>
            </a:r>
            <a:r>
              <a:rPr lang="en-US" dirty="0" err="1" smtClean="0"/>
              <a:t>abd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Diagonal Abduction: movement through a diagonal plane away from the midline </a:t>
            </a:r>
          </a:p>
          <a:p>
            <a:r>
              <a:rPr lang="en-US" dirty="0" smtClean="0"/>
              <a:t>Diagonal Adduction: movement through a diagonal plan toward the midline </a:t>
            </a:r>
          </a:p>
          <a:p>
            <a:r>
              <a:rPr lang="en-US" dirty="0" smtClean="0"/>
              <a:t>External Rotation:  movement on the vertical axis away from the body</a:t>
            </a:r>
          </a:p>
          <a:p>
            <a:r>
              <a:rPr lang="en-US" dirty="0" smtClean="0"/>
              <a:t>Internal Rotation: movement on the vertical axis toward the body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Ankle and Foot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Eversion: turning the sole of the foot outward or laterally in the frontal plane; abduction</a:t>
            </a:r>
          </a:p>
          <a:p>
            <a:r>
              <a:rPr lang="en-US" dirty="0" smtClean="0"/>
              <a:t>Inversion: turning the sole of the foot inward or medially in the frontal plane; adduction</a:t>
            </a:r>
          </a:p>
          <a:p>
            <a:r>
              <a:rPr lang="en-US" dirty="0" smtClean="0"/>
              <a:t>Dorsal Flexion (Dorsiflexion): flexion movement of the ankle that results in the top of the foot moving toward the tibia in the sagittal plane</a:t>
            </a:r>
          </a:p>
          <a:p>
            <a:r>
              <a:rPr lang="en-US" dirty="0" smtClean="0"/>
              <a:t>Plantar Flexion: Extension movement of the ankle that results in the foot moving away from the body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Radiounlnar</a:t>
            </a:r>
            <a:r>
              <a:rPr lang="en-US" dirty="0" smtClean="0"/>
              <a:t>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Pronation: palm down position of the the forearm</a:t>
            </a:r>
          </a:p>
          <a:p>
            <a:r>
              <a:rPr lang="en-US" dirty="0" smtClean="0"/>
              <a:t>Supination: palm up position of the forearm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r>
              <a:rPr lang="en-US" dirty="0" smtClean="0"/>
              <a:t>Kinesiology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Muscles vary greatly in size, shape, &amp; structure from one part of body to another</a:t>
            </a:r>
          </a:p>
          <a:p>
            <a:r>
              <a:rPr lang="en-US" sz="2800" dirty="0"/>
              <a:t>More than 600 muscles are found in human body </a:t>
            </a:r>
          </a:p>
        </p:txBody>
      </p:sp>
    </p:spTree>
    <p:extLst>
      <p:ext uri="{BB962C8B-B14F-4D97-AF65-F5344CB8AC3E}">
        <p14:creationId xmlns:p14="http://schemas.microsoft.com/office/powerpoint/2010/main" val="2957310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Girdle/Joint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Depression: inferior movement of the shoulder</a:t>
            </a:r>
          </a:p>
          <a:p>
            <a:r>
              <a:rPr lang="en-US" dirty="0" smtClean="0"/>
              <a:t>Elevation: superior movement of the shoulder</a:t>
            </a:r>
          </a:p>
          <a:p>
            <a:r>
              <a:rPr lang="en-US" dirty="0" smtClean="0"/>
              <a:t>Horizontal Abduction: horizontal movement away from the midline of the body</a:t>
            </a:r>
          </a:p>
          <a:p>
            <a:r>
              <a:rPr lang="en-US" dirty="0" smtClean="0"/>
              <a:t>Horizontal Adduction: horizontal movement toward the midline of the body</a:t>
            </a:r>
          </a:p>
          <a:p>
            <a:r>
              <a:rPr lang="en-US" dirty="0" smtClean="0"/>
              <a:t>Protraction: forward movement of the shoulder girdle</a:t>
            </a:r>
          </a:p>
          <a:p>
            <a:r>
              <a:rPr lang="en-US" dirty="0" smtClean="0"/>
              <a:t>Retraction: backward movement of the shoulder girdle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Lateral Flexion</a:t>
            </a:r>
            <a:r>
              <a:rPr lang="en-US" smtClean="0"/>
              <a:t>: Side </a:t>
            </a:r>
            <a:r>
              <a:rPr lang="en-US" dirty="0" smtClean="0"/>
              <a:t>bending or Abduction of the spine</a:t>
            </a:r>
          </a:p>
          <a:p>
            <a:r>
              <a:rPr lang="en-US" dirty="0" smtClean="0"/>
              <a:t>Reduction: Returning the spinal column to anatomical 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Wrist/Hand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Palmar Flexion: palms up moving the anterior  portion of hand toward the anterior portion of the wrist (flexion)</a:t>
            </a:r>
          </a:p>
          <a:p>
            <a:r>
              <a:rPr lang="en-US" dirty="0" smtClean="0"/>
              <a:t>Radial Flexion (radial deviation): Abduction movement of the wrist in the frontal plane</a:t>
            </a:r>
          </a:p>
          <a:p>
            <a:r>
              <a:rPr lang="en-US" dirty="0" smtClean="0"/>
              <a:t>Ulnar Flexion (ulnar deviation): Adduction movement of the wrist in the frontal plane</a:t>
            </a:r>
          </a:p>
          <a:p>
            <a:r>
              <a:rPr lang="en-US" dirty="0" smtClean="0"/>
              <a:t>Opposition of the thumb: Diagonal movement of the thumb across the palmar surface of the hand.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Origin: Proximal attachment generally considered the least moveable part or the part that attaches closest to the midline or the center of the body.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Insertion: Distal attachment, generally considered the most moveable part or the part that attaches farthest from the midline or center of the body.</a:t>
            </a:r>
            <a:endParaRPr lang="en-US" dirty="0"/>
          </a:p>
        </p:txBody>
      </p:sp>
      <p:pic>
        <p:nvPicPr>
          <p:cNvPr id="11266" name="Picture 2" descr="http://t0.gstatic.com/images?q=tbn:ANd9GcTMtxwlRJ_jGUHFb8-vERCfDJYE6Ysh7Y-Fu-s8m5jA7ELtQU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26"/>
            <a:ext cx="8229600" cy="914400"/>
          </a:xfrm>
        </p:spPr>
        <p:txBody>
          <a:bodyPr/>
          <a:lstStyle/>
          <a:p>
            <a:r>
              <a:rPr lang="en-US" dirty="0" smtClean="0"/>
              <a:t>Types of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9530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Isometric: muscle tension is developed but there is no change in the length of the muscle.</a:t>
            </a:r>
          </a:p>
          <a:p>
            <a:r>
              <a:rPr lang="en-US" dirty="0" smtClean="0"/>
              <a:t>Isotonic: muscle tension while the muscle is either shortening or lengthening</a:t>
            </a:r>
          </a:p>
          <a:p>
            <a:pPr lvl="1"/>
            <a:r>
              <a:rPr lang="en-US" dirty="0" smtClean="0"/>
              <a:t>Concentric: muscle developing tension as it shortens</a:t>
            </a:r>
          </a:p>
          <a:p>
            <a:pPr lvl="1"/>
            <a:r>
              <a:rPr lang="en-US" dirty="0" smtClean="0"/>
              <a:t>Eccentric: muscle lengthening under tension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42" name="Picture 2" descr="http://www.phoenixrevolution.net/wp-content/uploads/2010/04/contra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40386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Agonist: the primary mover;  contracting concentrically</a:t>
            </a:r>
          </a:p>
          <a:p>
            <a:r>
              <a:rPr lang="en-US" dirty="0" smtClean="0"/>
              <a:t>Antagonist: located opposite of the agonist; relaxes during the contraction of an agonist. Allows for increased range of motion</a:t>
            </a:r>
          </a:p>
          <a:p>
            <a:r>
              <a:rPr lang="en-US" dirty="0" smtClean="0"/>
              <a:t>Stabilizer: smaller muscles that stabilize a joint while large muscle exert force on that same joint.</a:t>
            </a:r>
          </a:p>
          <a:p>
            <a:r>
              <a:rPr lang="en-US" dirty="0" smtClean="0"/>
              <a:t>Synergist: muscles that assist the agonist</a:t>
            </a:r>
          </a:p>
          <a:p>
            <a:r>
              <a:rPr lang="en-US" dirty="0" smtClean="0"/>
              <a:t>Neutralizers: counteract or neutralize the actions of another muscle to prevent undesirable movements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9607" y="6019800"/>
            <a:ext cx="4572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www.bandhayoga.com/keys_recip.html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t0.gstatic.com/images?q=tbn:ANd9GcQMKbikBH4hLgmfGcsP_rg7Wlj0O6KYUZxSzVWzRRpd3e9Xao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-3810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Kinesiology?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Through kinesiology &amp; analysis of skills, physical educators can understand &amp; improve specific aspects of physical </a:t>
            </a:r>
            <a:r>
              <a:rPr lang="en-US" sz="2800" dirty="0" smtClean="0"/>
              <a:t>conditioning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83036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positions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Basis </a:t>
            </a:r>
            <a:r>
              <a:rPr lang="en-US" dirty="0"/>
              <a:t>from which to describe joint movements</a:t>
            </a:r>
          </a:p>
          <a:p>
            <a:pPr lvl="1"/>
            <a:r>
              <a:rPr lang="en-US" i="1" dirty="0"/>
              <a:t>Anatomical position</a:t>
            </a:r>
            <a:endParaRPr lang="en-US" dirty="0"/>
          </a:p>
          <a:p>
            <a:pPr lvl="1"/>
            <a:r>
              <a:rPr lang="en-US" i="1" dirty="0"/>
              <a:t>Fundamental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7119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positions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248400" cy="4724400"/>
          </a:xfrm>
        </p:spPr>
        <p:txBody>
          <a:bodyPr/>
          <a:lstStyle/>
          <a:p>
            <a:r>
              <a:rPr lang="en-US" sz="2800" i="1" dirty="0"/>
              <a:t>Anatomical position</a:t>
            </a:r>
          </a:p>
          <a:p>
            <a:pPr lvl="1"/>
            <a:r>
              <a:rPr lang="en-US" sz="2400" dirty="0"/>
              <a:t>most widely used &amp; accurate for all aspects of the body</a:t>
            </a:r>
          </a:p>
          <a:p>
            <a:pPr lvl="1"/>
            <a:r>
              <a:rPr lang="en-US" sz="2400" dirty="0"/>
              <a:t>standing in an upright posture, facing straight ahead, feet parallel and close, &amp; palms facing forward</a:t>
            </a:r>
          </a:p>
          <a:p>
            <a:r>
              <a:rPr lang="en-US" sz="2800" i="1" dirty="0"/>
              <a:t>Fundamental position</a:t>
            </a:r>
          </a:p>
          <a:p>
            <a:pPr lvl="1"/>
            <a:r>
              <a:rPr lang="en-US" sz="2400" dirty="0"/>
              <a:t>is essentially same as anatomical position except arms are at the sides &amp; palms facing the body</a:t>
            </a:r>
          </a:p>
        </p:txBody>
      </p:sp>
      <p:pic>
        <p:nvPicPr>
          <p:cNvPr id="29700" name="Picture 4" descr="GA1_1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495425"/>
            <a:ext cx="21717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630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Anatomical directional terminology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124200" cy="4495800"/>
          </a:xfrm>
        </p:spPr>
        <p:txBody>
          <a:bodyPr/>
          <a:lstStyle/>
          <a:p>
            <a:r>
              <a:rPr lang="en-US" sz="2800" dirty="0"/>
              <a:t>Anterior</a:t>
            </a:r>
          </a:p>
          <a:p>
            <a:pPr lvl="1"/>
            <a:r>
              <a:rPr lang="en-US" sz="2400" dirty="0"/>
              <a:t>in front or in the front part</a:t>
            </a:r>
          </a:p>
          <a:p>
            <a:r>
              <a:rPr lang="en-US" sz="2800" dirty="0" err="1"/>
              <a:t>Anteroinferior</a:t>
            </a:r>
            <a:endParaRPr lang="en-US" sz="2800" dirty="0"/>
          </a:p>
          <a:p>
            <a:pPr lvl="1"/>
            <a:r>
              <a:rPr lang="en-US" sz="2400" dirty="0"/>
              <a:t>in front &amp; below</a:t>
            </a:r>
          </a:p>
          <a:p>
            <a:r>
              <a:rPr lang="en-US" sz="2800" dirty="0" err="1"/>
              <a:t>Anterosuperior</a:t>
            </a:r>
            <a:endParaRPr lang="en-US" sz="2800" dirty="0"/>
          </a:p>
          <a:p>
            <a:pPr lvl="1"/>
            <a:r>
              <a:rPr lang="en-US" sz="2400" dirty="0"/>
              <a:t>in front &amp; above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4648200" y="1600200"/>
            <a:ext cx="434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Posterior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Arial" charset="0"/>
              </a:rPr>
              <a:t>behind, in back, or in the rear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latin typeface="Arial" charset="0"/>
              </a:rPr>
              <a:t>Posteroinferior</a:t>
            </a:r>
            <a:endParaRPr lang="en-US" sz="2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Arial" charset="0"/>
              </a:rPr>
              <a:t>behind &amp; below; in back &amp; below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latin typeface="Arial" charset="0"/>
              </a:rPr>
              <a:t>Posterolateral</a:t>
            </a:r>
            <a:endParaRPr lang="en-US" sz="28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Arial" charset="0"/>
              </a:rPr>
              <a:t>behind &amp; to one side, specifically to the outside</a:t>
            </a:r>
          </a:p>
        </p:txBody>
      </p:sp>
    </p:spTree>
    <p:extLst>
      <p:ext uri="{BB962C8B-B14F-4D97-AF65-F5344CB8AC3E}">
        <p14:creationId xmlns:p14="http://schemas.microsoft.com/office/powerpoint/2010/main" val="86174391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5" autoUpdateAnimBg="0"/>
      <p:bldP spid="31774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Anatomical directional terminology</a:t>
            </a:r>
          </a:p>
        </p:txBody>
      </p:sp>
      <p:pic>
        <p:nvPicPr>
          <p:cNvPr id="445445" name="Picture 5" descr="flo28738_0101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59" y="1784350"/>
            <a:ext cx="4724682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5562600" y="64611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From Van De Graaff KM: </a:t>
            </a:r>
            <a:r>
              <a:rPr lang="en-US" sz="1000" i="1"/>
              <a:t>Human anatomy</a:t>
            </a:r>
            <a:r>
              <a:rPr lang="en-US" sz="1000"/>
              <a:t>, ed 6, New York, 2002, McGraw-Hill</a:t>
            </a:r>
          </a:p>
        </p:txBody>
      </p:sp>
    </p:spTree>
    <p:extLst>
      <p:ext uri="{BB962C8B-B14F-4D97-AF65-F5344CB8AC3E}">
        <p14:creationId xmlns:p14="http://schemas.microsoft.com/office/powerpoint/2010/main" val="21787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837</TotalTime>
  <Words>1812</Words>
  <Application>Microsoft Office PowerPoint</Application>
  <PresentationFormat>On-screen Show (4:3)</PresentationFormat>
  <Paragraphs>262</Paragraphs>
  <Slides>45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 Unicode MS</vt:lpstr>
      <vt:lpstr>ＭＳ Ｐゴシック</vt:lpstr>
      <vt:lpstr>Arial</vt:lpstr>
      <vt:lpstr>Calibri</vt:lpstr>
      <vt:lpstr>Consolas</vt:lpstr>
      <vt:lpstr>Corbel</vt:lpstr>
      <vt:lpstr>Garamond</vt:lpstr>
      <vt:lpstr>Symbol</vt:lpstr>
      <vt:lpstr>Times New Roman</vt:lpstr>
      <vt:lpstr>Wingdings</vt:lpstr>
      <vt:lpstr>Wingdings 2</vt:lpstr>
      <vt:lpstr>Wingdings 3</vt:lpstr>
      <vt:lpstr>Metro</vt:lpstr>
      <vt:lpstr>PhotoImpact</vt:lpstr>
      <vt:lpstr>Foundations of Kinesiology!</vt:lpstr>
      <vt:lpstr>Kinesiology </vt:lpstr>
      <vt:lpstr>Kinesiology</vt:lpstr>
      <vt:lpstr>Kinesiology</vt:lpstr>
      <vt:lpstr>Why Kinesiology?</vt:lpstr>
      <vt:lpstr>Reference positions</vt:lpstr>
      <vt:lpstr>Reference positions</vt:lpstr>
      <vt:lpstr>Anatomical directional terminology</vt:lpstr>
      <vt:lpstr>Anatomical directional terminology</vt:lpstr>
      <vt:lpstr>Anatomical Directional Terminology</vt:lpstr>
      <vt:lpstr>Anatomical directional terminology</vt:lpstr>
      <vt:lpstr>Anatomical directional terminology</vt:lpstr>
      <vt:lpstr>Anatomical directional terminology</vt:lpstr>
      <vt:lpstr>Anatomical directional terminology</vt:lpstr>
      <vt:lpstr>Anatomical directional terminology</vt:lpstr>
      <vt:lpstr>Anatomical directional terminology</vt:lpstr>
      <vt:lpstr>Anatomical directional terminology</vt:lpstr>
      <vt:lpstr>Anatomical directional terminology</vt:lpstr>
      <vt:lpstr>Articular System </vt:lpstr>
      <vt:lpstr>Classification of Joints</vt:lpstr>
      <vt:lpstr>Classification of Joints (cont’d.)</vt:lpstr>
      <vt:lpstr>Classification of Joints (cont’d.)</vt:lpstr>
      <vt:lpstr>Movement of Diarthroses</vt:lpstr>
      <vt:lpstr>Closed and Open Kinematic Chains</vt:lpstr>
      <vt:lpstr>Planes of Motion</vt:lpstr>
      <vt:lpstr>Cardinal planes of motion</vt:lpstr>
      <vt:lpstr>Cardinal planes of motion</vt:lpstr>
      <vt:lpstr>Cardinal planes of motion</vt:lpstr>
      <vt:lpstr>Cardinal planes of motion</vt:lpstr>
      <vt:lpstr>Diagonal Planes of Motion</vt:lpstr>
      <vt:lpstr>Axes of Rotation</vt:lpstr>
      <vt:lpstr>Axes of rotation</vt:lpstr>
      <vt:lpstr>Axes of rotation</vt:lpstr>
      <vt:lpstr>Axes of rotation</vt:lpstr>
      <vt:lpstr>Axes of rotation</vt:lpstr>
      <vt:lpstr>Movements in Joints</vt:lpstr>
      <vt:lpstr>General Movements</vt:lpstr>
      <vt:lpstr> Ankle and Foot Movements</vt:lpstr>
      <vt:lpstr>Radiounlnar Joint</vt:lpstr>
      <vt:lpstr>Shoulder Girdle/Joint</vt:lpstr>
      <vt:lpstr>Spine</vt:lpstr>
      <vt:lpstr>Wrist/Hand</vt:lpstr>
      <vt:lpstr>Muscle Terminology</vt:lpstr>
      <vt:lpstr>Types of Muscle Contraction</vt:lpstr>
      <vt:lpstr>Roles of Muscles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McCorkle, Tangela</cp:lastModifiedBy>
  <cp:revision>24</cp:revision>
  <dcterms:created xsi:type="dcterms:W3CDTF">2012-10-25T03:06:27Z</dcterms:created>
  <dcterms:modified xsi:type="dcterms:W3CDTF">2017-10-30T13:19:49Z</dcterms:modified>
</cp:coreProperties>
</file>