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64"/>
  </p:notesMasterIdLst>
  <p:handoutMasterIdLst>
    <p:handoutMasterId r:id="rId65"/>
  </p:handoutMasterIdLst>
  <p:sldIdLst>
    <p:sldId id="256" r:id="rId2"/>
    <p:sldId id="329" r:id="rId3"/>
    <p:sldId id="333" r:id="rId4"/>
    <p:sldId id="334" r:id="rId5"/>
    <p:sldId id="335" r:id="rId6"/>
    <p:sldId id="336" r:id="rId7"/>
    <p:sldId id="337" r:id="rId8"/>
    <p:sldId id="338" r:id="rId9"/>
    <p:sldId id="257" r:id="rId10"/>
    <p:sldId id="258" r:id="rId11"/>
    <p:sldId id="259" r:id="rId12"/>
    <p:sldId id="282" r:id="rId13"/>
    <p:sldId id="341" r:id="rId14"/>
    <p:sldId id="342" r:id="rId15"/>
    <p:sldId id="343" r:id="rId16"/>
    <p:sldId id="344" r:id="rId17"/>
    <p:sldId id="345" r:id="rId18"/>
    <p:sldId id="346" r:id="rId19"/>
    <p:sldId id="347" r:id="rId20"/>
    <p:sldId id="348" r:id="rId21"/>
    <p:sldId id="349" r:id="rId22"/>
    <p:sldId id="260" r:id="rId23"/>
    <p:sldId id="283" r:id="rId24"/>
    <p:sldId id="261" r:id="rId25"/>
    <p:sldId id="263" r:id="rId26"/>
    <p:sldId id="264" r:id="rId27"/>
    <p:sldId id="339" r:id="rId28"/>
    <p:sldId id="340" r:id="rId29"/>
    <p:sldId id="265" r:id="rId30"/>
    <p:sldId id="266" r:id="rId31"/>
    <p:sldId id="267" r:id="rId32"/>
    <p:sldId id="268" r:id="rId33"/>
    <p:sldId id="284" r:id="rId34"/>
    <p:sldId id="350" r:id="rId35"/>
    <p:sldId id="269" r:id="rId36"/>
    <p:sldId id="270" r:id="rId37"/>
    <p:sldId id="271" r:id="rId38"/>
    <p:sldId id="272" r:id="rId39"/>
    <p:sldId id="280" r:id="rId40"/>
    <p:sldId id="281" r:id="rId41"/>
    <p:sldId id="273" r:id="rId42"/>
    <p:sldId id="332" r:id="rId43"/>
    <p:sldId id="274" r:id="rId44"/>
    <p:sldId id="275" r:id="rId45"/>
    <p:sldId id="276" r:id="rId46"/>
    <p:sldId id="278" r:id="rId47"/>
    <p:sldId id="279" r:id="rId48"/>
    <p:sldId id="277" r:id="rId49"/>
    <p:sldId id="292" r:id="rId50"/>
    <p:sldId id="293" r:id="rId51"/>
    <p:sldId id="294" r:id="rId52"/>
    <p:sldId id="295" r:id="rId53"/>
    <p:sldId id="296" r:id="rId54"/>
    <p:sldId id="297" r:id="rId55"/>
    <p:sldId id="298" r:id="rId56"/>
    <p:sldId id="299" r:id="rId57"/>
    <p:sldId id="300" r:id="rId58"/>
    <p:sldId id="301" r:id="rId59"/>
    <p:sldId id="352" r:id="rId60"/>
    <p:sldId id="302" r:id="rId61"/>
    <p:sldId id="330" r:id="rId62"/>
    <p:sldId id="331" r:id="rId6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9" autoAdjust="0"/>
    <p:restoredTop sz="86355" autoAdjust="0"/>
  </p:normalViewPr>
  <p:slideViewPr>
    <p:cSldViewPr>
      <p:cViewPr varScale="1">
        <p:scale>
          <a:sx n="64" d="100"/>
          <a:sy n="64" d="100"/>
        </p:scale>
        <p:origin x="924" y="72"/>
      </p:cViewPr>
      <p:guideLst>
        <p:guide orient="horz" pos="2160"/>
        <p:guide pos="2880"/>
      </p:guideLst>
    </p:cSldViewPr>
  </p:slideViewPr>
  <p:outlineViewPr>
    <p:cViewPr>
      <p:scale>
        <a:sx n="33" d="100"/>
        <a:sy n="33" d="100"/>
      </p:scale>
      <p:origin x="0" y="-53670"/>
    </p:cViewPr>
  </p:outlineViewPr>
  <p:notesTextViewPr>
    <p:cViewPr>
      <p:scale>
        <a:sx n="100" d="100"/>
        <a:sy n="100" d="100"/>
      </p:scale>
      <p:origin x="0" y="0"/>
    </p:cViewPr>
  </p:notesTextViewPr>
  <p:sorterViewPr>
    <p:cViewPr>
      <p:scale>
        <a:sx n="125" d="100"/>
        <a:sy n="125" d="100"/>
      </p:scale>
      <p:origin x="0" y="-31602"/>
    </p:cViewPr>
  </p:sorterViewPr>
  <p:notesViewPr>
    <p:cSldViewPr>
      <p:cViewPr varScale="1">
        <p:scale>
          <a:sx n="56" d="100"/>
          <a:sy n="56" d="100"/>
        </p:scale>
        <p:origin x="-186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FC631ABC-04A5-422A-8150-9A1A5A9FD124}" type="datetimeFigureOut">
              <a:rPr lang="en-US"/>
              <a:pPr>
                <a:defRPr/>
              </a:pPr>
              <a:t>9/20/2016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72C80B63-1283-4160-BFBA-1024C6E44CF1}" type="slidenum">
              <a:rPr lang="en-US"/>
              <a:pPr>
                <a:defRPr/>
              </a:pPr>
              <a:t>‹#›</a:t>
            </a:fld>
            <a:endParaRPr lang="en-US"/>
          </a:p>
        </p:txBody>
      </p:sp>
    </p:spTree>
    <p:extLst>
      <p:ext uri="{BB962C8B-B14F-4D97-AF65-F5344CB8AC3E}">
        <p14:creationId xmlns:p14="http://schemas.microsoft.com/office/powerpoint/2010/main" val="2135011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C63518CF-DF97-4909-9E65-0B9D31E4D806}" type="datetimeFigureOut">
              <a:rPr lang="en-US"/>
              <a:pPr>
                <a:defRPr/>
              </a:pPr>
              <a:t>9/20/2016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7EB48CB3-F049-44E3-876B-57FB71B74D4F}" type="slidenum">
              <a:rPr lang="en-US"/>
              <a:pPr>
                <a:defRPr/>
              </a:pPr>
              <a:t>‹#›</a:t>
            </a:fld>
            <a:endParaRPr lang="en-US"/>
          </a:p>
        </p:txBody>
      </p:sp>
    </p:spTree>
    <p:extLst>
      <p:ext uri="{BB962C8B-B14F-4D97-AF65-F5344CB8AC3E}">
        <p14:creationId xmlns:p14="http://schemas.microsoft.com/office/powerpoint/2010/main" val="18948483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EB48CB3-F049-44E3-876B-57FB71B74D4F}" type="slidenum">
              <a:rPr lang="en-US" smtClean="0"/>
              <a:pPr>
                <a:defRPr/>
              </a:pPr>
              <a:t>1</a:t>
            </a:fld>
            <a:endParaRPr lang="en-US"/>
          </a:p>
        </p:txBody>
      </p:sp>
    </p:spTree>
    <p:extLst>
      <p:ext uri="{BB962C8B-B14F-4D97-AF65-F5344CB8AC3E}">
        <p14:creationId xmlns:p14="http://schemas.microsoft.com/office/powerpoint/2010/main" val="25073930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209A62-9E89-41FB-B631-F753CA5AA383}" type="slidenum">
              <a:rPr lang="en-US" altLang="en-US"/>
              <a:pPr/>
              <a:t>15</a:t>
            </a:fld>
            <a:endParaRPr lang="en-US" altLang="en-US" dirty="0"/>
          </a:p>
        </p:txBody>
      </p:sp>
      <p:sp>
        <p:nvSpPr>
          <p:cNvPr id="655362" name="Rectangle 2"/>
          <p:cNvSpPr>
            <a:spLocks noGrp="1" noRot="1" noChangeAspect="1" noChangeArrowheads="1" noTextEdit="1"/>
          </p:cNvSpPr>
          <p:nvPr>
            <p:ph type="sldImg"/>
          </p:nvPr>
        </p:nvSpPr>
        <p:spPr>
          <a:ln/>
        </p:spPr>
      </p:sp>
      <p:sp>
        <p:nvSpPr>
          <p:cNvPr id="65536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0382650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B9ABE4-9891-414A-A596-D0CE8773E00D}" type="slidenum">
              <a:rPr lang="en-US" altLang="en-US"/>
              <a:pPr/>
              <a:t>16</a:t>
            </a:fld>
            <a:endParaRPr lang="en-US" altLang="en-US" dirty="0"/>
          </a:p>
        </p:txBody>
      </p:sp>
      <p:sp>
        <p:nvSpPr>
          <p:cNvPr id="656386" name="Rectangle 2"/>
          <p:cNvSpPr>
            <a:spLocks noGrp="1" noRot="1" noChangeAspect="1" noChangeArrowheads="1" noTextEdit="1"/>
          </p:cNvSpPr>
          <p:nvPr>
            <p:ph type="sldImg"/>
          </p:nvPr>
        </p:nvSpPr>
        <p:spPr>
          <a:ln/>
        </p:spPr>
      </p:sp>
      <p:sp>
        <p:nvSpPr>
          <p:cNvPr id="65638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590554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A0E6BE-3F2C-443D-A9AB-C446F581FAEF}" type="slidenum">
              <a:rPr lang="en-US" altLang="en-US"/>
              <a:pPr/>
              <a:t>17</a:t>
            </a:fld>
            <a:endParaRPr lang="en-US" altLang="en-US" dirty="0"/>
          </a:p>
        </p:txBody>
      </p:sp>
      <p:sp>
        <p:nvSpPr>
          <p:cNvPr id="657410" name="Rectangle 2"/>
          <p:cNvSpPr>
            <a:spLocks noGrp="1" noRot="1" noChangeAspect="1" noChangeArrowheads="1" noTextEdit="1"/>
          </p:cNvSpPr>
          <p:nvPr>
            <p:ph type="sldImg"/>
          </p:nvPr>
        </p:nvSpPr>
        <p:spPr>
          <a:ln/>
        </p:spPr>
      </p:sp>
      <p:sp>
        <p:nvSpPr>
          <p:cNvPr id="65741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340214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65C6E9-1105-4762-9788-262726934670}" type="slidenum">
              <a:rPr lang="en-US" altLang="en-US"/>
              <a:pPr/>
              <a:t>18</a:t>
            </a:fld>
            <a:endParaRPr lang="en-US" altLang="en-US" dirty="0"/>
          </a:p>
        </p:txBody>
      </p:sp>
      <p:sp>
        <p:nvSpPr>
          <p:cNvPr id="658434" name="Rectangle 2"/>
          <p:cNvSpPr>
            <a:spLocks noGrp="1" noRot="1" noChangeAspect="1" noChangeArrowheads="1" noTextEdit="1"/>
          </p:cNvSpPr>
          <p:nvPr>
            <p:ph type="sldImg"/>
          </p:nvPr>
        </p:nvSpPr>
        <p:spPr>
          <a:ln/>
        </p:spPr>
      </p:sp>
      <p:sp>
        <p:nvSpPr>
          <p:cNvPr id="65843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0841707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3FD34C-0770-4C2E-ADB5-E12F27640D10}" type="slidenum">
              <a:rPr lang="en-US" altLang="en-US"/>
              <a:pPr/>
              <a:t>19</a:t>
            </a:fld>
            <a:endParaRPr lang="en-US" altLang="en-US" dirty="0"/>
          </a:p>
        </p:txBody>
      </p:sp>
      <p:sp>
        <p:nvSpPr>
          <p:cNvPr id="660482" name="Rectangle 2"/>
          <p:cNvSpPr>
            <a:spLocks noGrp="1" noRot="1" noChangeAspect="1" noChangeArrowheads="1" noTextEdit="1"/>
          </p:cNvSpPr>
          <p:nvPr>
            <p:ph type="sldImg"/>
          </p:nvPr>
        </p:nvSpPr>
        <p:spPr>
          <a:ln/>
        </p:spPr>
      </p:sp>
      <p:sp>
        <p:nvSpPr>
          <p:cNvPr id="66048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8885189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5F60DB-C9CA-45CB-9AD3-13CC6F2FD822}" type="slidenum">
              <a:rPr lang="en-US" altLang="en-US"/>
              <a:pPr/>
              <a:t>20</a:t>
            </a:fld>
            <a:endParaRPr lang="en-US" altLang="en-US" dirty="0"/>
          </a:p>
        </p:txBody>
      </p:sp>
      <p:sp>
        <p:nvSpPr>
          <p:cNvPr id="661506" name="Rectangle 2"/>
          <p:cNvSpPr>
            <a:spLocks noGrp="1" noRot="1" noChangeAspect="1" noChangeArrowheads="1" noTextEdit="1"/>
          </p:cNvSpPr>
          <p:nvPr>
            <p:ph type="sldImg"/>
          </p:nvPr>
        </p:nvSpPr>
        <p:spPr>
          <a:ln/>
        </p:spPr>
      </p:sp>
      <p:sp>
        <p:nvSpPr>
          <p:cNvPr id="66150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6919141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63F65E-5130-47E7-B90D-E48125523767}" type="slidenum">
              <a:rPr lang="en-US" altLang="en-US"/>
              <a:pPr/>
              <a:t>21</a:t>
            </a:fld>
            <a:endParaRPr lang="en-US" altLang="en-US" dirty="0"/>
          </a:p>
        </p:txBody>
      </p:sp>
      <p:sp>
        <p:nvSpPr>
          <p:cNvPr id="662530" name="Rectangle 2"/>
          <p:cNvSpPr>
            <a:spLocks noGrp="1" noRot="1" noChangeAspect="1" noChangeArrowheads="1" noTextEdit="1"/>
          </p:cNvSpPr>
          <p:nvPr>
            <p:ph type="sldImg"/>
          </p:nvPr>
        </p:nvSpPr>
        <p:spPr>
          <a:ln/>
        </p:spPr>
      </p:sp>
      <p:sp>
        <p:nvSpPr>
          <p:cNvPr id="66253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5428963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EB48CB3-F049-44E3-876B-57FB71B74D4F}" type="slidenum">
              <a:rPr lang="en-US" smtClean="0"/>
              <a:pPr>
                <a:defRPr/>
              </a:pPr>
              <a:t>22</a:t>
            </a:fld>
            <a:endParaRPr lang="en-US"/>
          </a:p>
        </p:txBody>
      </p:sp>
    </p:spTree>
    <p:extLst>
      <p:ext uri="{BB962C8B-B14F-4D97-AF65-F5344CB8AC3E}">
        <p14:creationId xmlns:p14="http://schemas.microsoft.com/office/powerpoint/2010/main" val="14654739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EB48CB3-F049-44E3-876B-57FB71B74D4F}" type="slidenum">
              <a:rPr lang="en-US" smtClean="0"/>
              <a:pPr>
                <a:defRPr/>
              </a:pPr>
              <a:t>23</a:t>
            </a:fld>
            <a:endParaRPr lang="en-US"/>
          </a:p>
        </p:txBody>
      </p:sp>
    </p:spTree>
    <p:extLst>
      <p:ext uri="{BB962C8B-B14F-4D97-AF65-F5344CB8AC3E}">
        <p14:creationId xmlns:p14="http://schemas.microsoft.com/office/powerpoint/2010/main" val="40913618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EB48CB3-F049-44E3-876B-57FB71B74D4F}" type="slidenum">
              <a:rPr lang="en-US" smtClean="0"/>
              <a:pPr>
                <a:defRPr/>
              </a:pPr>
              <a:t>24</a:t>
            </a:fld>
            <a:endParaRPr lang="en-US"/>
          </a:p>
        </p:txBody>
      </p:sp>
    </p:spTree>
    <p:extLst>
      <p:ext uri="{BB962C8B-B14F-4D97-AF65-F5344CB8AC3E}">
        <p14:creationId xmlns:p14="http://schemas.microsoft.com/office/powerpoint/2010/main" val="2114789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3AE4DE-2589-4525-A5ED-C3902758C817}" type="slidenum">
              <a:rPr lang="en-US" altLang="en-US"/>
              <a:pPr/>
              <a:t>3</a:t>
            </a:fld>
            <a:endParaRPr lang="en-US" altLang="en-US" dirty="0"/>
          </a:p>
        </p:txBody>
      </p:sp>
      <p:sp>
        <p:nvSpPr>
          <p:cNvPr id="651266" name="Rectangle 2"/>
          <p:cNvSpPr>
            <a:spLocks noGrp="1" noRot="1" noChangeAspect="1" noChangeArrowheads="1" noTextEdit="1"/>
          </p:cNvSpPr>
          <p:nvPr>
            <p:ph type="sldImg"/>
          </p:nvPr>
        </p:nvSpPr>
        <p:spPr>
          <a:ln/>
        </p:spPr>
      </p:sp>
      <p:sp>
        <p:nvSpPr>
          <p:cNvPr id="65126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9437850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EB48CB3-F049-44E3-876B-57FB71B74D4F}" type="slidenum">
              <a:rPr lang="en-US" smtClean="0"/>
              <a:pPr>
                <a:defRPr/>
              </a:pPr>
              <a:t>25</a:t>
            </a:fld>
            <a:endParaRPr lang="en-US"/>
          </a:p>
        </p:txBody>
      </p:sp>
    </p:spTree>
    <p:extLst>
      <p:ext uri="{BB962C8B-B14F-4D97-AF65-F5344CB8AC3E}">
        <p14:creationId xmlns:p14="http://schemas.microsoft.com/office/powerpoint/2010/main" val="36557464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EB48CB3-F049-44E3-876B-57FB71B74D4F}" type="slidenum">
              <a:rPr lang="en-US" smtClean="0"/>
              <a:pPr>
                <a:defRPr/>
              </a:pPr>
              <a:t>26</a:t>
            </a:fld>
            <a:endParaRPr lang="en-US"/>
          </a:p>
        </p:txBody>
      </p:sp>
    </p:spTree>
    <p:extLst>
      <p:ext uri="{BB962C8B-B14F-4D97-AF65-F5344CB8AC3E}">
        <p14:creationId xmlns:p14="http://schemas.microsoft.com/office/powerpoint/2010/main" val="26535329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EB48CB3-F049-44E3-876B-57FB71B74D4F}" type="slidenum">
              <a:rPr lang="en-US" smtClean="0"/>
              <a:pPr>
                <a:defRPr/>
              </a:pPr>
              <a:t>29</a:t>
            </a:fld>
            <a:endParaRPr lang="en-US"/>
          </a:p>
        </p:txBody>
      </p:sp>
    </p:spTree>
    <p:extLst>
      <p:ext uri="{BB962C8B-B14F-4D97-AF65-F5344CB8AC3E}">
        <p14:creationId xmlns:p14="http://schemas.microsoft.com/office/powerpoint/2010/main" val="29076913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EB48CB3-F049-44E3-876B-57FB71B74D4F}" type="slidenum">
              <a:rPr lang="en-US" smtClean="0"/>
              <a:pPr>
                <a:defRPr/>
              </a:pPr>
              <a:t>30</a:t>
            </a:fld>
            <a:endParaRPr lang="en-US"/>
          </a:p>
        </p:txBody>
      </p:sp>
    </p:spTree>
    <p:extLst>
      <p:ext uri="{BB962C8B-B14F-4D97-AF65-F5344CB8AC3E}">
        <p14:creationId xmlns:p14="http://schemas.microsoft.com/office/powerpoint/2010/main" val="40859106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EB48CB3-F049-44E3-876B-57FB71B74D4F}" type="slidenum">
              <a:rPr lang="en-US" smtClean="0"/>
              <a:pPr>
                <a:defRPr/>
              </a:pPr>
              <a:t>31</a:t>
            </a:fld>
            <a:endParaRPr lang="en-US"/>
          </a:p>
        </p:txBody>
      </p:sp>
    </p:spTree>
    <p:extLst>
      <p:ext uri="{BB962C8B-B14F-4D97-AF65-F5344CB8AC3E}">
        <p14:creationId xmlns:p14="http://schemas.microsoft.com/office/powerpoint/2010/main" val="840134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EB48CB3-F049-44E3-876B-57FB71B74D4F}" type="slidenum">
              <a:rPr lang="en-US" smtClean="0"/>
              <a:pPr>
                <a:defRPr/>
              </a:pPr>
              <a:t>32</a:t>
            </a:fld>
            <a:endParaRPr lang="en-US"/>
          </a:p>
        </p:txBody>
      </p:sp>
    </p:spTree>
    <p:extLst>
      <p:ext uri="{BB962C8B-B14F-4D97-AF65-F5344CB8AC3E}">
        <p14:creationId xmlns:p14="http://schemas.microsoft.com/office/powerpoint/2010/main" val="5940806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EB48CB3-F049-44E3-876B-57FB71B74D4F}" type="slidenum">
              <a:rPr lang="en-US" smtClean="0"/>
              <a:pPr>
                <a:defRPr/>
              </a:pPr>
              <a:t>33</a:t>
            </a:fld>
            <a:endParaRPr lang="en-US"/>
          </a:p>
        </p:txBody>
      </p:sp>
    </p:spTree>
    <p:extLst>
      <p:ext uri="{BB962C8B-B14F-4D97-AF65-F5344CB8AC3E}">
        <p14:creationId xmlns:p14="http://schemas.microsoft.com/office/powerpoint/2010/main" val="14028018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1C810D-01F8-4282-A2A6-F53DE4CCF116}" type="slidenum">
              <a:rPr lang="en-US" altLang="en-US"/>
              <a:pPr/>
              <a:t>34</a:t>
            </a:fld>
            <a:endParaRPr lang="en-US" altLang="en-US" dirty="0"/>
          </a:p>
        </p:txBody>
      </p:sp>
      <p:sp>
        <p:nvSpPr>
          <p:cNvPr id="665602" name="Rectangle 2"/>
          <p:cNvSpPr>
            <a:spLocks noGrp="1" noRot="1" noChangeAspect="1" noChangeArrowheads="1" noTextEdit="1"/>
          </p:cNvSpPr>
          <p:nvPr>
            <p:ph type="sldImg"/>
          </p:nvPr>
        </p:nvSpPr>
        <p:spPr>
          <a:ln/>
        </p:spPr>
      </p:sp>
      <p:sp>
        <p:nvSpPr>
          <p:cNvPr id="66560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4581236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EB48CB3-F049-44E3-876B-57FB71B74D4F}" type="slidenum">
              <a:rPr lang="en-US" smtClean="0"/>
              <a:pPr>
                <a:defRPr/>
              </a:pPr>
              <a:t>35</a:t>
            </a:fld>
            <a:endParaRPr lang="en-US"/>
          </a:p>
        </p:txBody>
      </p:sp>
    </p:spTree>
    <p:extLst>
      <p:ext uri="{BB962C8B-B14F-4D97-AF65-F5344CB8AC3E}">
        <p14:creationId xmlns:p14="http://schemas.microsoft.com/office/powerpoint/2010/main" val="4685076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EB48CB3-F049-44E3-876B-57FB71B74D4F}" type="slidenum">
              <a:rPr lang="en-US" smtClean="0"/>
              <a:pPr>
                <a:defRPr/>
              </a:pPr>
              <a:t>36</a:t>
            </a:fld>
            <a:endParaRPr lang="en-US"/>
          </a:p>
        </p:txBody>
      </p:sp>
    </p:spTree>
    <p:extLst>
      <p:ext uri="{BB962C8B-B14F-4D97-AF65-F5344CB8AC3E}">
        <p14:creationId xmlns:p14="http://schemas.microsoft.com/office/powerpoint/2010/main" val="3772565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C91801-44ED-4F94-AE3D-AC356DA01B6C}" type="slidenum">
              <a:rPr lang="en-US" altLang="en-US"/>
              <a:pPr/>
              <a:t>7</a:t>
            </a:fld>
            <a:endParaRPr lang="en-US" altLang="en-US" dirty="0"/>
          </a:p>
        </p:txBody>
      </p:sp>
      <p:sp>
        <p:nvSpPr>
          <p:cNvPr id="652290" name="Rectangle 2"/>
          <p:cNvSpPr>
            <a:spLocks noGrp="1" noRot="1" noChangeAspect="1" noChangeArrowheads="1" noTextEdit="1"/>
          </p:cNvSpPr>
          <p:nvPr>
            <p:ph type="sldImg"/>
          </p:nvPr>
        </p:nvSpPr>
        <p:spPr>
          <a:ln/>
        </p:spPr>
      </p:sp>
      <p:sp>
        <p:nvSpPr>
          <p:cNvPr id="65229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6813183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EB48CB3-F049-44E3-876B-57FB71B74D4F}" type="slidenum">
              <a:rPr lang="en-US" smtClean="0"/>
              <a:pPr>
                <a:defRPr/>
              </a:pPr>
              <a:t>37</a:t>
            </a:fld>
            <a:endParaRPr lang="en-US"/>
          </a:p>
        </p:txBody>
      </p:sp>
    </p:spTree>
    <p:extLst>
      <p:ext uri="{BB962C8B-B14F-4D97-AF65-F5344CB8AC3E}">
        <p14:creationId xmlns:p14="http://schemas.microsoft.com/office/powerpoint/2010/main" val="5085171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EB48CB3-F049-44E3-876B-57FB71B74D4F}" type="slidenum">
              <a:rPr lang="en-US" smtClean="0"/>
              <a:pPr>
                <a:defRPr/>
              </a:pPr>
              <a:t>38</a:t>
            </a:fld>
            <a:endParaRPr lang="en-US"/>
          </a:p>
        </p:txBody>
      </p:sp>
    </p:spTree>
    <p:extLst>
      <p:ext uri="{BB962C8B-B14F-4D97-AF65-F5344CB8AC3E}">
        <p14:creationId xmlns:p14="http://schemas.microsoft.com/office/powerpoint/2010/main" val="28595796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EB48CB3-F049-44E3-876B-57FB71B74D4F}" type="slidenum">
              <a:rPr lang="en-US" smtClean="0"/>
              <a:pPr>
                <a:defRPr/>
              </a:pPr>
              <a:t>39</a:t>
            </a:fld>
            <a:endParaRPr lang="en-US"/>
          </a:p>
        </p:txBody>
      </p:sp>
    </p:spTree>
    <p:extLst>
      <p:ext uri="{BB962C8B-B14F-4D97-AF65-F5344CB8AC3E}">
        <p14:creationId xmlns:p14="http://schemas.microsoft.com/office/powerpoint/2010/main" val="34401064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EB48CB3-F049-44E3-876B-57FB71B74D4F}" type="slidenum">
              <a:rPr lang="en-US" smtClean="0"/>
              <a:pPr>
                <a:defRPr/>
              </a:pPr>
              <a:t>40</a:t>
            </a:fld>
            <a:endParaRPr lang="en-US"/>
          </a:p>
        </p:txBody>
      </p:sp>
    </p:spTree>
    <p:extLst>
      <p:ext uri="{BB962C8B-B14F-4D97-AF65-F5344CB8AC3E}">
        <p14:creationId xmlns:p14="http://schemas.microsoft.com/office/powerpoint/2010/main" val="8272604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EB48CB3-F049-44E3-876B-57FB71B74D4F}" type="slidenum">
              <a:rPr lang="en-US" smtClean="0"/>
              <a:pPr>
                <a:defRPr/>
              </a:pPr>
              <a:t>41</a:t>
            </a:fld>
            <a:endParaRPr lang="en-US"/>
          </a:p>
        </p:txBody>
      </p:sp>
    </p:spTree>
    <p:extLst>
      <p:ext uri="{BB962C8B-B14F-4D97-AF65-F5344CB8AC3E}">
        <p14:creationId xmlns:p14="http://schemas.microsoft.com/office/powerpoint/2010/main" val="39826192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EB48CB3-F049-44E3-876B-57FB71B74D4F}" type="slidenum">
              <a:rPr lang="en-US" smtClean="0"/>
              <a:pPr>
                <a:defRPr/>
              </a:pPr>
              <a:t>43</a:t>
            </a:fld>
            <a:endParaRPr lang="en-US"/>
          </a:p>
        </p:txBody>
      </p:sp>
    </p:spTree>
    <p:extLst>
      <p:ext uri="{BB962C8B-B14F-4D97-AF65-F5344CB8AC3E}">
        <p14:creationId xmlns:p14="http://schemas.microsoft.com/office/powerpoint/2010/main" val="38726813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EB48CB3-F049-44E3-876B-57FB71B74D4F}" type="slidenum">
              <a:rPr lang="en-US" smtClean="0"/>
              <a:pPr>
                <a:defRPr/>
              </a:pPr>
              <a:t>44</a:t>
            </a:fld>
            <a:endParaRPr lang="en-US"/>
          </a:p>
        </p:txBody>
      </p:sp>
    </p:spTree>
    <p:extLst>
      <p:ext uri="{BB962C8B-B14F-4D97-AF65-F5344CB8AC3E}">
        <p14:creationId xmlns:p14="http://schemas.microsoft.com/office/powerpoint/2010/main" val="39056060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EB48CB3-F049-44E3-876B-57FB71B74D4F}" type="slidenum">
              <a:rPr lang="en-US" smtClean="0"/>
              <a:pPr>
                <a:defRPr/>
              </a:pPr>
              <a:t>45</a:t>
            </a:fld>
            <a:endParaRPr lang="en-US"/>
          </a:p>
        </p:txBody>
      </p:sp>
    </p:spTree>
    <p:extLst>
      <p:ext uri="{BB962C8B-B14F-4D97-AF65-F5344CB8AC3E}">
        <p14:creationId xmlns:p14="http://schemas.microsoft.com/office/powerpoint/2010/main" val="12218739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EB48CB3-F049-44E3-876B-57FB71B74D4F}" type="slidenum">
              <a:rPr lang="en-US" smtClean="0"/>
              <a:pPr>
                <a:defRPr/>
              </a:pPr>
              <a:t>46</a:t>
            </a:fld>
            <a:endParaRPr lang="en-US"/>
          </a:p>
        </p:txBody>
      </p:sp>
    </p:spTree>
    <p:extLst>
      <p:ext uri="{BB962C8B-B14F-4D97-AF65-F5344CB8AC3E}">
        <p14:creationId xmlns:p14="http://schemas.microsoft.com/office/powerpoint/2010/main" val="11028644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EB48CB3-F049-44E3-876B-57FB71B74D4F}" type="slidenum">
              <a:rPr lang="en-US" smtClean="0"/>
              <a:pPr>
                <a:defRPr/>
              </a:pPr>
              <a:t>47</a:t>
            </a:fld>
            <a:endParaRPr lang="en-US"/>
          </a:p>
        </p:txBody>
      </p:sp>
    </p:spTree>
    <p:extLst>
      <p:ext uri="{BB962C8B-B14F-4D97-AF65-F5344CB8AC3E}">
        <p14:creationId xmlns:p14="http://schemas.microsoft.com/office/powerpoint/2010/main" val="1322771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EB48CB3-F049-44E3-876B-57FB71B74D4F}" type="slidenum">
              <a:rPr lang="en-US" smtClean="0"/>
              <a:pPr>
                <a:defRPr/>
              </a:pPr>
              <a:t>9</a:t>
            </a:fld>
            <a:endParaRPr lang="en-US"/>
          </a:p>
        </p:txBody>
      </p:sp>
    </p:spTree>
    <p:extLst>
      <p:ext uri="{BB962C8B-B14F-4D97-AF65-F5344CB8AC3E}">
        <p14:creationId xmlns:p14="http://schemas.microsoft.com/office/powerpoint/2010/main" val="10774829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EB48CB3-F049-44E3-876B-57FB71B74D4F}" type="slidenum">
              <a:rPr lang="en-US" smtClean="0"/>
              <a:pPr>
                <a:defRPr/>
              </a:pPr>
              <a:t>48</a:t>
            </a:fld>
            <a:endParaRPr lang="en-US"/>
          </a:p>
        </p:txBody>
      </p:sp>
    </p:spTree>
    <p:extLst>
      <p:ext uri="{BB962C8B-B14F-4D97-AF65-F5344CB8AC3E}">
        <p14:creationId xmlns:p14="http://schemas.microsoft.com/office/powerpoint/2010/main" val="1417801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EB48CB3-F049-44E3-876B-57FB71B74D4F}" type="slidenum">
              <a:rPr lang="en-US" smtClean="0"/>
              <a:pPr>
                <a:defRPr/>
              </a:pPr>
              <a:t>10</a:t>
            </a:fld>
            <a:endParaRPr lang="en-US"/>
          </a:p>
        </p:txBody>
      </p:sp>
    </p:spTree>
    <p:extLst>
      <p:ext uri="{BB962C8B-B14F-4D97-AF65-F5344CB8AC3E}">
        <p14:creationId xmlns:p14="http://schemas.microsoft.com/office/powerpoint/2010/main" val="2800592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EB48CB3-F049-44E3-876B-57FB71B74D4F}" type="slidenum">
              <a:rPr lang="en-US" smtClean="0"/>
              <a:pPr>
                <a:defRPr/>
              </a:pPr>
              <a:t>11</a:t>
            </a:fld>
            <a:endParaRPr lang="en-US"/>
          </a:p>
        </p:txBody>
      </p:sp>
    </p:spTree>
    <p:extLst>
      <p:ext uri="{BB962C8B-B14F-4D97-AF65-F5344CB8AC3E}">
        <p14:creationId xmlns:p14="http://schemas.microsoft.com/office/powerpoint/2010/main" val="1651092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EB48CB3-F049-44E3-876B-57FB71B74D4F}" type="slidenum">
              <a:rPr lang="en-US" smtClean="0"/>
              <a:pPr>
                <a:defRPr/>
              </a:pPr>
              <a:t>12</a:t>
            </a:fld>
            <a:endParaRPr lang="en-US"/>
          </a:p>
        </p:txBody>
      </p:sp>
    </p:spTree>
    <p:extLst>
      <p:ext uri="{BB962C8B-B14F-4D97-AF65-F5344CB8AC3E}">
        <p14:creationId xmlns:p14="http://schemas.microsoft.com/office/powerpoint/2010/main" val="4271405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2876FA-B641-4E88-B13C-D83250A26C90}" type="slidenum">
              <a:rPr lang="en-US" altLang="en-US"/>
              <a:pPr/>
              <a:t>13</a:t>
            </a:fld>
            <a:endParaRPr lang="en-US" altLang="en-US" dirty="0"/>
          </a:p>
        </p:txBody>
      </p:sp>
      <p:sp>
        <p:nvSpPr>
          <p:cNvPr id="653314" name="Rectangle 2"/>
          <p:cNvSpPr>
            <a:spLocks noGrp="1" noRot="1" noChangeAspect="1" noChangeArrowheads="1" noTextEdit="1"/>
          </p:cNvSpPr>
          <p:nvPr>
            <p:ph type="sldImg"/>
          </p:nvPr>
        </p:nvSpPr>
        <p:spPr>
          <a:ln/>
        </p:spPr>
      </p:sp>
      <p:sp>
        <p:nvSpPr>
          <p:cNvPr id="65331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588886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12E284-65EA-459F-B2E1-F92558D43760}" type="slidenum">
              <a:rPr lang="en-US" altLang="en-US"/>
              <a:pPr/>
              <a:t>14</a:t>
            </a:fld>
            <a:endParaRPr lang="en-US" altLang="en-US" dirty="0"/>
          </a:p>
        </p:txBody>
      </p:sp>
      <p:sp>
        <p:nvSpPr>
          <p:cNvPr id="654338" name="Rectangle 2"/>
          <p:cNvSpPr>
            <a:spLocks noGrp="1" noRot="1" noChangeAspect="1" noChangeArrowheads="1" noTextEdit="1"/>
          </p:cNvSpPr>
          <p:nvPr>
            <p:ph type="sldImg"/>
          </p:nvPr>
        </p:nvSpPr>
        <p:spPr>
          <a:ln/>
        </p:spPr>
      </p:sp>
      <p:sp>
        <p:nvSpPr>
          <p:cNvPr id="65433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3319345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Freeform 18"/>
            <p:cNvSpPr>
              <a:spLocks/>
            </p:cNvSpPr>
            <p:nvPr/>
          </p:nvSpPr>
          <p:spPr bwMode="auto">
            <a:xfrm>
              <a:off x="35926" y="5135025"/>
              <a:ext cx="9108074" cy="838869"/>
            </a:xfrm>
            <a:custGeom>
              <a:avLst/>
              <a:gdLst>
                <a:gd name="T0" fmla="*/ 0 w 5760"/>
                <a:gd name="T1" fmla="*/ 0 h 528"/>
                <a:gd name="T2" fmla="*/ 5760 w 5760"/>
                <a:gd name="T3" fmla="*/ 0 h 528"/>
                <a:gd name="T4" fmla="*/ 5760 w 5760"/>
                <a:gd name="T5" fmla="*/ 528 h 528"/>
                <a:gd name="T6" fmla="*/ 48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w="9525" cap="flat" cmpd="sng" algn="ctr">
              <a:noFill/>
              <a:prstDash val="solid"/>
              <a:round/>
              <a:headEnd type="none" w="med" len="med"/>
              <a:tailEnd type="none" w="med" len="med"/>
            </a:ln>
          </p:spPr>
          <p:txBody>
            <a:bodyPr/>
            <a:lstStyle/>
            <a:p>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fld id="{5D64E148-E570-48FD-BFE7-F24DAE41AB7C}" type="datetimeFigureOut">
              <a:rPr lang="en-US"/>
              <a:pPr>
                <a:defRPr/>
              </a:pPr>
              <a:t>9/20/2016</a:t>
            </a:fld>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91B9EAC1-B6BB-4382-8B2A-70E87C479C9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EC44B34-D0D2-4F04-A524-2CE769DA1C81}" type="datetimeFigureOut">
              <a:rPr lang="en-US"/>
              <a:pPr>
                <a:defRPr/>
              </a:pPr>
              <a:t>9/20/2016</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FDEE87F-6569-44B6-8A73-B12135AB798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10E1C7B-F5AF-4D52-9868-39ED0FCF60F2}" type="datetimeFigureOut">
              <a:rPr lang="en-US"/>
              <a:pPr>
                <a:defRPr/>
              </a:pPr>
              <a:t>9/20/2016</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DA962276-BBE7-481B-8006-B61949339AF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3DD7E2DE-D4FD-4632-9F3E-62ED424E4C03}" type="datetimeFigureOut">
              <a:rPr lang="en-US"/>
              <a:pPr>
                <a:defRPr/>
              </a:pPr>
              <a:t>9/20/2016</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5588D0D6-D92A-4C93-BE7D-DF428CAA98E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D41342EA-D254-402E-A367-CB037067451D}" type="datetimeFigureOut">
              <a:rPr lang="en-US"/>
              <a:pPr>
                <a:defRPr/>
              </a:pPr>
              <a:t>9/20/2016</a:t>
            </a:fld>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08B3A8B0-8BD8-4AA4-9AB9-7100FCB4459C}"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A6DAA8FD-A3C3-4642-A707-8F14653EF1C6}" type="datetimeFigureOut">
              <a:rPr lang="en-US"/>
              <a:pPr>
                <a:defRPr/>
              </a:pPr>
              <a:t>9/20/2016</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8D5A4818-3BFD-43F3-9418-D80238185B74}"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B91146BF-8624-4978-8ED8-5522D1453B0E}" type="datetimeFigureOut">
              <a:rPr lang="en-US"/>
              <a:pPr>
                <a:defRPr/>
              </a:pPr>
              <a:t>9/20/2016</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1ECF4446-92FF-49BE-A801-A8AEE75FBB54}"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232631CD-3015-4E62-BA72-508BC73A0A72}" type="datetimeFigureOut">
              <a:rPr lang="en-US"/>
              <a:pPr>
                <a:defRPr/>
              </a:pPr>
              <a:t>9/20/2016</a:t>
            </a:fld>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961A2CAD-23E2-4E39-B9F8-CC16C416D105}"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2D876C72-E22B-40CE-9575-A0CF5228A619}" type="datetimeFigureOut">
              <a:rPr lang="en-US"/>
              <a:pPr>
                <a:defRPr/>
              </a:pPr>
              <a:t>9/20/2016</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E243130A-5FA0-4461-91E2-BDD0641E7A2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A14987FE-C366-4403-9659-6CB61C41F7B8}" type="datetimeFigureOut">
              <a:rPr lang="en-US"/>
              <a:pPr>
                <a:defRPr/>
              </a:pPr>
              <a:t>9/20/2016</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85E59F8D-6F1B-471E-9276-536E9D523FF5}"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6" name="Freeform 15"/>
          <p:cNvSpPr>
            <a:spLocks/>
          </p:cNvSpPr>
          <p:nvPr/>
        </p:nvSpPr>
        <p:spPr bwMode="auto">
          <a:xfrm>
            <a:off x="485775" y="5938838"/>
            <a:ext cx="3690938" cy="933450"/>
          </a:xfrm>
          <a:custGeom>
            <a:avLst/>
            <a:gdLst>
              <a:gd name="T0" fmla="*/ 0 w 5591"/>
              <a:gd name="T1" fmla="*/ 0 h 588"/>
              <a:gd name="T2" fmla="*/ 5760 w 5591"/>
              <a:gd name="T3" fmla="*/ 0 h 588"/>
              <a:gd name="T4" fmla="*/ 5760 w 5591"/>
              <a:gd name="T5" fmla="*/ 528 h 588"/>
              <a:gd name="T6" fmla="*/ 4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endParaRPr lang="en-US"/>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91EEC4B2-D557-4919-B865-3FFFEF17CA01}" type="datetimeFigureOut">
              <a:rPr lang="en-US"/>
              <a:pPr>
                <a:defRPr/>
              </a:pPr>
              <a:t>9/20/2016</a:t>
            </a:fld>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30CA0649-50F8-4123-999C-55521CD0A83A}"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027" name="Freeform 11"/>
          <p:cNvSpPr>
            <a:spLocks/>
          </p:cNvSpPr>
          <p:nvPr/>
        </p:nvSpPr>
        <p:spPr bwMode="auto">
          <a:xfrm>
            <a:off x="485775" y="5938838"/>
            <a:ext cx="3690938" cy="933450"/>
          </a:xfrm>
          <a:custGeom>
            <a:avLst/>
            <a:gdLst>
              <a:gd name="T0" fmla="*/ 0 w 5591"/>
              <a:gd name="T1" fmla="*/ 0 h 588"/>
              <a:gd name="T2" fmla="*/ 5760 w 5591"/>
              <a:gd name="T3" fmla="*/ 0 h 588"/>
              <a:gd name="T4" fmla="*/ 5760 w 5591"/>
              <a:gd name="T5" fmla="*/ 528 h 588"/>
              <a:gd name="T6" fmla="*/ 4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endParaRPr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fld id="{19829018-7D68-4A28-91A2-818E387B2FC2}" type="datetimeFigureOut">
              <a:rPr lang="en-US"/>
              <a:pPr>
                <a:defRPr/>
              </a:pPr>
              <a:t>9/20/2016</a:t>
            </a:fld>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16761307-7FB3-415F-B10B-994F694C0C5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9" r:id="rId1"/>
    <p:sldLayoutId id="2147483745" r:id="rId2"/>
    <p:sldLayoutId id="2147483750" r:id="rId3"/>
    <p:sldLayoutId id="2147483751" r:id="rId4"/>
    <p:sldLayoutId id="2147483752" r:id="rId5"/>
    <p:sldLayoutId id="2147483753" r:id="rId6"/>
    <p:sldLayoutId id="2147483746" r:id="rId7"/>
    <p:sldLayoutId id="2147483754" r:id="rId8"/>
    <p:sldLayoutId id="2147483755" r:id="rId9"/>
    <p:sldLayoutId id="2147483747" r:id="rId10"/>
    <p:sldLayoutId id="2147483748"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4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fontAlgn="auto" hangingPunct="1">
              <a:spcAft>
                <a:spcPts val="0"/>
              </a:spcAft>
              <a:defRPr/>
            </a:pPr>
            <a:r>
              <a:rPr lang="en-US" dirty="0" smtClean="0"/>
              <a:t>Special</a:t>
            </a:r>
            <a:br>
              <a:rPr lang="en-US" dirty="0" smtClean="0"/>
            </a:br>
            <a:r>
              <a:rPr lang="en-US" dirty="0" smtClean="0"/>
              <a:t>Considerations</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p:txBody>
          <a:bodyPr/>
          <a:lstStyle/>
          <a:p>
            <a:pPr eaLnBrk="1" hangingPunct="1"/>
            <a:r>
              <a:rPr lang="en-US" dirty="0" smtClean="0"/>
              <a:t>Heat stress can affect everyone, regardless of the level of physical conditioning</a:t>
            </a:r>
          </a:p>
          <a:p>
            <a:pPr eaLnBrk="1" hangingPunct="1"/>
            <a:r>
              <a:rPr lang="en-US" dirty="0" smtClean="0"/>
              <a:t>Prolonged exposure to extreme heat can result in heat illness</a:t>
            </a:r>
          </a:p>
          <a:p>
            <a:pPr eaLnBrk="1" hangingPunct="1"/>
            <a:r>
              <a:rPr lang="en-US" dirty="0" smtClean="0"/>
              <a:t>Numerous deaths occur each year as a result of heat stress – it is entirely preventable</a:t>
            </a:r>
          </a:p>
          <a:p>
            <a:pPr eaLnBrk="1" hangingPunct="1"/>
            <a:r>
              <a:rPr lang="en-US" dirty="0" smtClean="0"/>
              <a:t>While heat related illnesses most often occur in hot, humid conditions, </a:t>
            </a:r>
          </a:p>
          <a:p>
            <a:pPr eaLnBrk="1" hangingPunct="1">
              <a:buNone/>
            </a:pPr>
            <a:r>
              <a:rPr lang="en-US" dirty="0" smtClean="0"/>
              <a:t>it </a:t>
            </a:r>
            <a:r>
              <a:rPr lang="en-US" dirty="0" smtClean="0">
                <a:solidFill>
                  <a:srgbClr val="FF0000"/>
                </a:solidFill>
              </a:rPr>
              <a:t>can also possibly occur </a:t>
            </a:r>
          </a:p>
          <a:p>
            <a:pPr eaLnBrk="1" hangingPunct="1">
              <a:buNone/>
            </a:pPr>
            <a:r>
              <a:rPr lang="en-US" dirty="0" smtClean="0">
                <a:solidFill>
                  <a:srgbClr val="FF0000"/>
                </a:solidFill>
              </a:rPr>
              <a:t>in cold conditions</a:t>
            </a:r>
            <a:r>
              <a:rPr lang="en-US" dirty="0" smtClean="0"/>
              <a:t> if dehydration</a:t>
            </a:r>
          </a:p>
          <a:p>
            <a:pPr eaLnBrk="1" hangingPunct="1">
              <a:buNone/>
            </a:pPr>
            <a:r>
              <a:rPr lang="en-US" dirty="0" smtClean="0"/>
              <a:t> or other issues occur </a:t>
            </a:r>
          </a:p>
        </p:txBody>
      </p:sp>
      <p:sp>
        <p:nvSpPr>
          <p:cNvPr id="2" name="Title 1"/>
          <p:cNvSpPr>
            <a:spLocks noGrp="1"/>
          </p:cNvSpPr>
          <p:nvPr>
            <p:ph type="title"/>
          </p:nvPr>
        </p:nvSpPr>
        <p:spPr/>
        <p:txBody>
          <a:bodyPr/>
          <a:lstStyle/>
          <a:p>
            <a:pPr eaLnBrk="1" fontAlgn="auto" hangingPunct="1">
              <a:spcAft>
                <a:spcPts val="0"/>
              </a:spcAft>
              <a:defRPr/>
            </a:pPr>
            <a:r>
              <a:rPr lang="en-US" dirty="0" smtClean="0"/>
              <a:t>Heat Stress</a:t>
            </a:r>
            <a:endParaRPr lang="en-US" dirty="0"/>
          </a:p>
        </p:txBody>
      </p:sp>
      <p:pic>
        <p:nvPicPr>
          <p:cNvPr id="11269" name="Picture 5" descr="http://science.k12flash.com/heat_temperature.gif"/>
          <p:cNvPicPr>
            <a:picLocks noChangeAspect="1" noChangeArrowheads="1"/>
          </p:cNvPicPr>
          <p:nvPr/>
        </p:nvPicPr>
        <p:blipFill>
          <a:blip r:embed="rId3" cstate="print"/>
          <a:srcRect/>
          <a:stretch>
            <a:fillRect/>
          </a:stretch>
        </p:blipFill>
        <p:spPr bwMode="auto">
          <a:xfrm>
            <a:off x="6096000" y="4724400"/>
            <a:ext cx="2857500" cy="195262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787900"/>
          </a:xfrm>
        </p:spPr>
        <p:txBody>
          <a:bodyPr>
            <a:normAutofit fontScale="85000" lnSpcReduction="10000"/>
          </a:bodyPr>
          <a:lstStyle/>
          <a:p>
            <a:pPr marL="548640" indent="-411480" eaLnBrk="1" fontAlgn="auto" hangingPunct="1">
              <a:spcAft>
                <a:spcPts val="0"/>
              </a:spcAft>
              <a:buClr>
                <a:schemeClr val="tx1">
                  <a:shade val="95000"/>
                </a:schemeClr>
              </a:buClr>
              <a:buFont typeface="Wingdings 2"/>
              <a:buChar char=""/>
              <a:defRPr/>
            </a:pPr>
            <a:r>
              <a:rPr lang="en-US" b="1" dirty="0" smtClean="0"/>
              <a:t>Metabolic Heat Production </a:t>
            </a:r>
            <a:r>
              <a:rPr lang="en-US" dirty="0" smtClean="0"/>
              <a:t>– the higher the metabolic rate, the more heat produced</a:t>
            </a:r>
          </a:p>
          <a:p>
            <a:pPr marL="548640" indent="-411480" eaLnBrk="1" fontAlgn="auto" hangingPunct="1">
              <a:spcAft>
                <a:spcPts val="0"/>
              </a:spcAft>
              <a:buClr>
                <a:schemeClr val="tx1">
                  <a:shade val="95000"/>
                </a:schemeClr>
              </a:buClr>
              <a:buFont typeface="Wingdings 2"/>
              <a:buChar char=""/>
              <a:defRPr/>
            </a:pPr>
            <a:r>
              <a:rPr lang="en-US" b="1" dirty="0" smtClean="0"/>
              <a:t>Conductive Heat Exchange </a:t>
            </a:r>
            <a:r>
              <a:rPr lang="en-US" dirty="0" smtClean="0"/>
              <a:t>– Physical contact with other objects result in either a heat loss or heat gain (ex. Standing on hot turf or wearing a helmet)</a:t>
            </a:r>
          </a:p>
          <a:p>
            <a:pPr marL="548640" indent="-411480" eaLnBrk="1" fontAlgn="auto" hangingPunct="1">
              <a:spcAft>
                <a:spcPts val="0"/>
              </a:spcAft>
              <a:buClr>
                <a:schemeClr val="tx1">
                  <a:shade val="95000"/>
                </a:schemeClr>
              </a:buClr>
              <a:buFont typeface="Wingdings 2"/>
              <a:buChar char=""/>
              <a:defRPr/>
            </a:pPr>
            <a:r>
              <a:rPr lang="en-US" b="1" dirty="0" smtClean="0"/>
              <a:t>Convective Heat Exchange </a:t>
            </a:r>
            <a:r>
              <a:rPr lang="en-US" dirty="0" smtClean="0"/>
              <a:t>– Occurs when either a mass of air or water moves around an individual (Breeze)</a:t>
            </a:r>
          </a:p>
          <a:p>
            <a:pPr marL="548640" indent="-411480" eaLnBrk="1" fontAlgn="auto" hangingPunct="1">
              <a:spcAft>
                <a:spcPts val="0"/>
              </a:spcAft>
              <a:buClr>
                <a:schemeClr val="tx1">
                  <a:shade val="95000"/>
                </a:schemeClr>
              </a:buClr>
              <a:buFont typeface="Wingdings 2"/>
              <a:buChar char=""/>
              <a:defRPr/>
            </a:pPr>
            <a:r>
              <a:rPr lang="en-US" b="1" dirty="0" smtClean="0"/>
              <a:t>Radiant Heat Exchange </a:t>
            </a:r>
            <a:r>
              <a:rPr lang="en-US" dirty="0" smtClean="0"/>
              <a:t>– radiant heat from the sun causes body temp to rise</a:t>
            </a:r>
          </a:p>
          <a:p>
            <a:pPr marL="548640" indent="-411480" eaLnBrk="1" fontAlgn="auto" hangingPunct="1">
              <a:spcAft>
                <a:spcPts val="0"/>
              </a:spcAft>
              <a:buClr>
                <a:schemeClr val="tx1">
                  <a:shade val="95000"/>
                </a:schemeClr>
              </a:buClr>
              <a:buFont typeface="Wingdings 2"/>
              <a:buChar char=""/>
              <a:defRPr/>
            </a:pPr>
            <a:r>
              <a:rPr lang="en-US" b="1" dirty="0" smtClean="0"/>
              <a:t>Evaporative Heat Loss </a:t>
            </a:r>
            <a:r>
              <a:rPr lang="en-US" dirty="0" smtClean="0"/>
              <a:t>– When the temp of the environment becomes higher than body temp, sweat occurs</a:t>
            </a:r>
          </a:p>
          <a:p>
            <a:pPr marL="868680" lvl="1" indent="-283464" eaLnBrk="1" fontAlgn="auto" hangingPunct="1">
              <a:spcBef>
                <a:spcPts val="324"/>
              </a:spcBef>
              <a:spcAft>
                <a:spcPts val="0"/>
              </a:spcAft>
              <a:buFont typeface="Wingdings 2"/>
              <a:buChar char=""/>
              <a:defRPr/>
            </a:pPr>
            <a:r>
              <a:rPr lang="en-US" dirty="0" smtClean="0"/>
              <a:t>Important to monitor sweating in certain individuals</a:t>
            </a:r>
            <a:endParaRPr lang="en-US" dirty="0"/>
          </a:p>
        </p:txBody>
      </p:sp>
      <p:sp>
        <p:nvSpPr>
          <p:cNvPr id="2" name="Title 1"/>
          <p:cNvSpPr>
            <a:spLocks noGrp="1"/>
          </p:cNvSpPr>
          <p:nvPr>
            <p:ph type="title"/>
          </p:nvPr>
        </p:nvSpPr>
        <p:spPr/>
        <p:txBody>
          <a:bodyPr/>
          <a:lstStyle/>
          <a:p>
            <a:pPr eaLnBrk="1" fontAlgn="auto" hangingPunct="1">
              <a:spcAft>
                <a:spcPts val="0"/>
              </a:spcAft>
              <a:defRPr/>
            </a:pPr>
            <a:r>
              <a:rPr lang="en-US" dirty="0" smtClean="0">
                <a:solidFill>
                  <a:srgbClr val="FF0000"/>
                </a:solidFill>
              </a:rPr>
              <a:t>Physiological Processes of Body</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http://celiasue.files.wordpress.com/2012/07/oven_new1.jpeg"/>
          <p:cNvPicPr>
            <a:picLocks noChangeAspect="1" noChangeArrowheads="1"/>
          </p:cNvPicPr>
          <p:nvPr/>
        </p:nvPicPr>
        <p:blipFill>
          <a:blip r:embed="rId3" cstate="print"/>
          <a:srcRect/>
          <a:stretch>
            <a:fillRect/>
          </a:stretch>
        </p:blipFill>
        <p:spPr bwMode="auto">
          <a:xfrm>
            <a:off x="1295400" y="457200"/>
            <a:ext cx="6858000" cy="547687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Rectangle 2"/>
          <p:cNvSpPr>
            <a:spLocks noGrp="1" noChangeArrowheads="1"/>
          </p:cNvSpPr>
          <p:nvPr>
            <p:ph type="title"/>
          </p:nvPr>
        </p:nvSpPr>
        <p:spPr>
          <a:xfrm>
            <a:off x="457200" y="581892"/>
            <a:ext cx="8229600" cy="1219200"/>
          </a:xfrm>
        </p:spPr>
        <p:txBody>
          <a:bodyPr>
            <a:normAutofit fontScale="90000"/>
          </a:bodyPr>
          <a:lstStyle/>
          <a:p>
            <a:r>
              <a:rPr lang="en-US" altLang="en-US" sz="3800" dirty="0"/>
              <a:t>Guidelines for </a:t>
            </a:r>
            <a:br>
              <a:rPr lang="en-US" altLang="en-US" sz="3800" dirty="0"/>
            </a:br>
            <a:r>
              <a:rPr lang="en-US" altLang="en-US" sz="3800" dirty="0"/>
              <a:t>Preventing Heat-Related Disorders </a:t>
            </a:r>
          </a:p>
        </p:txBody>
      </p:sp>
      <p:sp>
        <p:nvSpPr>
          <p:cNvPr id="526339" name="Rectangle 3"/>
          <p:cNvSpPr>
            <a:spLocks noGrp="1" noChangeArrowheads="1"/>
          </p:cNvSpPr>
          <p:nvPr>
            <p:ph type="body" idx="1"/>
          </p:nvPr>
        </p:nvSpPr>
        <p:spPr>
          <a:xfrm>
            <a:off x="685800" y="2008908"/>
            <a:ext cx="7772400" cy="4267200"/>
          </a:xfrm>
        </p:spPr>
        <p:txBody>
          <a:bodyPr/>
          <a:lstStyle/>
          <a:p>
            <a:pPr marL="360363" indent="-360363">
              <a:lnSpc>
                <a:spcPct val="90000"/>
              </a:lnSpc>
            </a:pPr>
            <a:r>
              <a:rPr lang="en-US" altLang="en-US" sz="3000" dirty="0"/>
              <a:t>Record athletes’ weight before and after practice</a:t>
            </a:r>
          </a:p>
          <a:p>
            <a:pPr marL="793750" lvl="1" indent="-433388">
              <a:lnSpc>
                <a:spcPct val="90000"/>
              </a:lnSpc>
            </a:pPr>
            <a:r>
              <a:rPr lang="en-US" altLang="en-US" sz="2600" dirty="0" smtClean="0">
                <a:solidFill>
                  <a:srgbClr val="FF0000"/>
                </a:solidFill>
              </a:rPr>
              <a:t>Weight loss in excess of 3% </a:t>
            </a:r>
            <a:r>
              <a:rPr lang="en-US" altLang="en-US" sz="2600" dirty="0">
                <a:solidFill>
                  <a:srgbClr val="FF0000"/>
                </a:solidFill>
              </a:rPr>
              <a:t>of body weight </a:t>
            </a:r>
            <a:r>
              <a:rPr lang="en-US" altLang="en-US" sz="2600" dirty="0" smtClean="0">
                <a:solidFill>
                  <a:srgbClr val="FF0000"/>
                </a:solidFill>
              </a:rPr>
              <a:t>from sweating should </a:t>
            </a:r>
            <a:r>
              <a:rPr lang="en-US" altLang="en-US" sz="2600" dirty="0">
                <a:solidFill>
                  <a:srgbClr val="FF0000"/>
                </a:solidFill>
              </a:rPr>
              <a:t>be </a:t>
            </a:r>
            <a:r>
              <a:rPr lang="en-US" altLang="en-US" sz="2600" dirty="0" smtClean="0">
                <a:solidFill>
                  <a:srgbClr val="FF0000"/>
                </a:solidFill>
              </a:rPr>
              <a:t>noted.</a:t>
            </a:r>
            <a:endParaRPr lang="en-US" altLang="en-US" sz="2600" dirty="0">
              <a:solidFill>
                <a:srgbClr val="FF0000"/>
              </a:solidFill>
            </a:endParaRPr>
          </a:p>
          <a:p>
            <a:pPr marL="793750" lvl="1" indent="-433388">
              <a:lnSpc>
                <a:spcPct val="90000"/>
              </a:lnSpc>
            </a:pPr>
            <a:r>
              <a:rPr lang="en-US" altLang="en-US" sz="2600" dirty="0"/>
              <a:t>Observe </a:t>
            </a:r>
            <a:r>
              <a:rPr lang="en-US" altLang="en-US" sz="2600" dirty="0" smtClean="0"/>
              <a:t>for signs </a:t>
            </a:r>
            <a:r>
              <a:rPr lang="en-US" altLang="en-US" sz="2600" dirty="0"/>
              <a:t>of heat exhaustion for those who lose more than 3 percent of their </a:t>
            </a:r>
            <a:r>
              <a:rPr lang="en-US" altLang="en-US" sz="2600" dirty="0" smtClean="0"/>
              <a:t>weight.</a:t>
            </a:r>
            <a:endParaRPr lang="en-US" altLang="en-US" sz="2600" dirty="0"/>
          </a:p>
          <a:p>
            <a:pPr marL="793750" lvl="1" indent="-433388">
              <a:lnSpc>
                <a:spcPct val="90000"/>
              </a:lnSpc>
            </a:pPr>
            <a:r>
              <a:rPr lang="en-US" altLang="en-US" sz="2600" dirty="0">
                <a:solidFill>
                  <a:srgbClr val="FF0000"/>
                </a:solidFill>
              </a:rPr>
              <a:t>A loss of more than </a:t>
            </a:r>
            <a:r>
              <a:rPr lang="en-US" altLang="en-US" sz="2600" dirty="0" smtClean="0">
                <a:solidFill>
                  <a:srgbClr val="FF0000"/>
                </a:solidFill>
              </a:rPr>
              <a:t>7% of body weight means </a:t>
            </a:r>
            <a:r>
              <a:rPr lang="en-US" altLang="en-US" sz="2600" dirty="0">
                <a:solidFill>
                  <a:srgbClr val="FF0000"/>
                </a:solidFill>
              </a:rPr>
              <a:t>that the athlete should see a </a:t>
            </a:r>
            <a:r>
              <a:rPr lang="en-US" altLang="en-US" sz="2600" dirty="0" smtClean="0">
                <a:solidFill>
                  <a:srgbClr val="FF0000"/>
                </a:solidFill>
              </a:rPr>
              <a:t>physician.</a:t>
            </a:r>
            <a:endParaRPr lang="en-US" altLang="en-US" sz="2600" dirty="0">
              <a:solidFill>
                <a:srgbClr val="FF0000"/>
              </a:solidFill>
            </a:endParaRPr>
          </a:p>
        </p:txBody>
      </p:sp>
      <p:sp>
        <p:nvSpPr>
          <p:cNvPr id="2" name="Slide Number Placeholder 1"/>
          <p:cNvSpPr>
            <a:spLocks noGrp="1"/>
          </p:cNvSpPr>
          <p:nvPr>
            <p:ph type="sldNum" sz="quarter" idx="4294967295"/>
          </p:nvPr>
        </p:nvSpPr>
        <p:spPr>
          <a:xfrm>
            <a:off x="5791200" y="6400800"/>
            <a:ext cx="1905000" cy="457200"/>
          </a:xfrm>
          <a:prstGeom prst="rect">
            <a:avLst/>
          </a:prstGeom>
        </p:spPr>
        <p:txBody>
          <a:bodyPr/>
          <a:lstStyle/>
          <a:p>
            <a:fld id="{2E7DEF91-892C-4B28-A748-45D54AB63EF6}" type="slidenum">
              <a:rPr lang="en-US" altLang="en-US" smtClean="0"/>
              <a:pPr/>
              <a:t>13</a:t>
            </a:fld>
            <a:endParaRPr lang="en-US" altLang="en-US" dirty="0"/>
          </a:p>
        </p:txBody>
      </p:sp>
    </p:spTree>
    <p:extLst>
      <p:ext uri="{BB962C8B-B14F-4D97-AF65-F5344CB8AC3E}">
        <p14:creationId xmlns:p14="http://schemas.microsoft.com/office/powerpoint/2010/main" val="42400494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7" name="Rectangle 1027"/>
          <p:cNvSpPr>
            <a:spLocks noGrp="1" noChangeArrowheads="1"/>
          </p:cNvSpPr>
          <p:nvPr>
            <p:ph type="body" idx="1"/>
          </p:nvPr>
        </p:nvSpPr>
        <p:spPr>
          <a:xfrm>
            <a:off x="685800" y="1941944"/>
            <a:ext cx="7772400" cy="4114800"/>
          </a:xfrm>
        </p:spPr>
        <p:txBody>
          <a:bodyPr/>
          <a:lstStyle/>
          <a:p>
            <a:pPr marL="339725" indent="-339725"/>
            <a:r>
              <a:rPr lang="en-US" altLang="en-US" dirty="0" smtClean="0"/>
              <a:t>Check </a:t>
            </a:r>
            <a:r>
              <a:rPr lang="en-US" altLang="en-US" dirty="0"/>
              <a:t>the percentage of body fat for each </a:t>
            </a:r>
            <a:r>
              <a:rPr lang="en-US" altLang="en-US" dirty="0" smtClean="0"/>
              <a:t>athlete.</a:t>
            </a:r>
            <a:endParaRPr lang="en-US" altLang="en-US" dirty="0"/>
          </a:p>
          <a:p>
            <a:pPr marL="839788" lvl="1" indent="-479425">
              <a:tabLst>
                <a:tab pos="858838" algn="l"/>
              </a:tabLst>
            </a:pPr>
            <a:r>
              <a:rPr lang="en-US" altLang="en-US" dirty="0" smtClean="0">
                <a:solidFill>
                  <a:srgbClr val="FF0000"/>
                </a:solidFill>
              </a:rPr>
              <a:t>Athletes with a  </a:t>
            </a:r>
            <a:r>
              <a:rPr lang="en-US" altLang="en-US" dirty="0">
                <a:solidFill>
                  <a:srgbClr val="FF0000"/>
                </a:solidFill>
              </a:rPr>
              <a:t>low percentage </a:t>
            </a:r>
            <a:r>
              <a:rPr lang="en-US" altLang="en-US" dirty="0" smtClean="0">
                <a:solidFill>
                  <a:srgbClr val="FF0000"/>
                </a:solidFill>
              </a:rPr>
              <a:t>will be  more likely to experience heat cramps.</a:t>
            </a:r>
            <a:endParaRPr lang="en-US" altLang="en-US" dirty="0">
              <a:solidFill>
                <a:srgbClr val="FF0000"/>
              </a:solidFill>
            </a:endParaRPr>
          </a:p>
          <a:p>
            <a:pPr marL="339725" indent="-339725"/>
            <a:r>
              <a:rPr lang="en-US" altLang="en-US" dirty="0"/>
              <a:t>Check the weather forecast before practice and </a:t>
            </a:r>
            <a:r>
              <a:rPr lang="en-US" altLang="en-US" dirty="0" smtClean="0"/>
              <a:t>competition.</a:t>
            </a:r>
            <a:endParaRPr lang="en-US" altLang="en-US" dirty="0"/>
          </a:p>
        </p:txBody>
      </p:sp>
      <p:sp>
        <p:nvSpPr>
          <p:cNvPr id="2" name="Slide Number Placeholder 1"/>
          <p:cNvSpPr>
            <a:spLocks noGrp="1"/>
          </p:cNvSpPr>
          <p:nvPr>
            <p:ph type="sldNum" sz="quarter" idx="4294967295"/>
          </p:nvPr>
        </p:nvSpPr>
        <p:spPr>
          <a:xfrm>
            <a:off x="5791200" y="6400800"/>
            <a:ext cx="1905000" cy="457200"/>
          </a:xfrm>
          <a:prstGeom prst="rect">
            <a:avLst/>
          </a:prstGeom>
        </p:spPr>
        <p:txBody>
          <a:bodyPr/>
          <a:lstStyle/>
          <a:p>
            <a:fld id="{2E7DEF91-892C-4B28-A748-45D54AB63EF6}" type="slidenum">
              <a:rPr lang="en-US" altLang="en-US" smtClean="0"/>
              <a:pPr/>
              <a:t>14</a:t>
            </a:fld>
            <a:endParaRPr lang="en-US" altLang="en-US" dirty="0"/>
          </a:p>
        </p:txBody>
      </p:sp>
      <p:sp>
        <p:nvSpPr>
          <p:cNvPr id="7" name="Rectangle 2"/>
          <p:cNvSpPr>
            <a:spLocks noGrp="1" noChangeArrowheads="1"/>
          </p:cNvSpPr>
          <p:nvPr>
            <p:ph type="title"/>
          </p:nvPr>
        </p:nvSpPr>
        <p:spPr>
          <a:xfrm>
            <a:off x="457200" y="581892"/>
            <a:ext cx="8229600" cy="1219200"/>
          </a:xfrm>
        </p:spPr>
        <p:txBody>
          <a:bodyPr>
            <a:normAutofit fontScale="90000"/>
          </a:bodyPr>
          <a:lstStyle/>
          <a:p>
            <a:r>
              <a:rPr lang="en-US" altLang="en-US" sz="3800" dirty="0"/>
              <a:t>Guidelines for </a:t>
            </a:r>
            <a:br>
              <a:rPr lang="en-US" altLang="en-US" sz="3800" dirty="0"/>
            </a:br>
            <a:r>
              <a:rPr lang="en-US" altLang="en-US" sz="3800" dirty="0"/>
              <a:t>Preventing Heat-Related Disorders </a:t>
            </a:r>
          </a:p>
        </p:txBody>
      </p:sp>
    </p:spTree>
    <p:extLst>
      <p:ext uri="{BB962C8B-B14F-4D97-AF65-F5344CB8AC3E}">
        <p14:creationId xmlns:p14="http://schemas.microsoft.com/office/powerpoint/2010/main" val="19504045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859" name="Rectangle 3"/>
          <p:cNvSpPr>
            <a:spLocks noGrp="1" noChangeArrowheads="1"/>
          </p:cNvSpPr>
          <p:nvPr>
            <p:ph type="body" idx="1"/>
          </p:nvPr>
        </p:nvSpPr>
        <p:spPr>
          <a:xfrm>
            <a:off x="685800" y="1941944"/>
            <a:ext cx="8229600" cy="4114800"/>
          </a:xfrm>
        </p:spPr>
        <p:txBody>
          <a:bodyPr/>
          <a:lstStyle/>
          <a:p>
            <a:pPr marL="339725" indent="-339725"/>
            <a:r>
              <a:rPr lang="en-US" altLang="en-US" dirty="0"/>
              <a:t>Be aware of the duration and intensity of practice in hot and humid </a:t>
            </a:r>
            <a:r>
              <a:rPr lang="en-US" altLang="en-US" dirty="0" smtClean="0"/>
              <a:t>weather.</a:t>
            </a:r>
            <a:endParaRPr lang="en-US" altLang="en-US" dirty="0"/>
          </a:p>
          <a:p>
            <a:pPr marL="339725" indent="-339725"/>
            <a:r>
              <a:rPr lang="en-US" altLang="en-US" dirty="0"/>
              <a:t>Use </a:t>
            </a:r>
            <a:r>
              <a:rPr lang="en-US" altLang="en-US" dirty="0">
                <a:solidFill>
                  <a:srgbClr val="FF0000"/>
                </a:solidFill>
              </a:rPr>
              <a:t>acclimatization </a:t>
            </a:r>
            <a:r>
              <a:rPr lang="en-US" altLang="en-US" dirty="0" smtClean="0">
                <a:solidFill>
                  <a:srgbClr val="FF0000"/>
                </a:solidFill>
              </a:rPr>
              <a:t>strategies. </a:t>
            </a:r>
            <a:endParaRPr lang="en-US" altLang="en-US" dirty="0">
              <a:solidFill>
                <a:srgbClr val="FF0000"/>
              </a:solidFill>
            </a:endParaRPr>
          </a:p>
          <a:p>
            <a:pPr marL="825500" lvl="1" indent="-465138"/>
            <a:r>
              <a:rPr lang="en-US" altLang="en-US" dirty="0" smtClean="0"/>
              <a:t>Enable athletes to become </a:t>
            </a:r>
            <a:r>
              <a:rPr lang="en-US" altLang="en-US" dirty="0"/>
              <a:t>accustomed to </a:t>
            </a:r>
            <a:r>
              <a:rPr lang="en-US" dirty="0">
                <a:latin typeface="+mn-lt"/>
              </a:rPr>
              <a:t>temperature and environmental conditions that may change between in- and </a:t>
            </a:r>
            <a:r>
              <a:rPr lang="en-US" dirty="0" smtClean="0"/>
              <a:t>off-season</a:t>
            </a:r>
            <a:endParaRPr lang="en-US" altLang="en-US" dirty="0"/>
          </a:p>
        </p:txBody>
      </p:sp>
      <p:sp>
        <p:nvSpPr>
          <p:cNvPr id="2" name="Slide Number Placeholder 1"/>
          <p:cNvSpPr>
            <a:spLocks noGrp="1"/>
          </p:cNvSpPr>
          <p:nvPr>
            <p:ph type="sldNum" sz="quarter" idx="4294967295"/>
          </p:nvPr>
        </p:nvSpPr>
        <p:spPr>
          <a:xfrm>
            <a:off x="5791200" y="6400800"/>
            <a:ext cx="1905000" cy="457200"/>
          </a:xfrm>
          <a:prstGeom prst="rect">
            <a:avLst/>
          </a:prstGeom>
        </p:spPr>
        <p:txBody>
          <a:bodyPr/>
          <a:lstStyle/>
          <a:p>
            <a:fld id="{2E7DEF91-892C-4B28-A748-45D54AB63EF6}" type="slidenum">
              <a:rPr lang="en-US" altLang="en-US" smtClean="0"/>
              <a:pPr/>
              <a:t>15</a:t>
            </a:fld>
            <a:endParaRPr lang="en-US" altLang="en-US" dirty="0"/>
          </a:p>
        </p:txBody>
      </p:sp>
      <p:sp>
        <p:nvSpPr>
          <p:cNvPr id="7" name="Rectangle 2"/>
          <p:cNvSpPr>
            <a:spLocks noGrp="1" noChangeArrowheads="1"/>
          </p:cNvSpPr>
          <p:nvPr>
            <p:ph type="title"/>
          </p:nvPr>
        </p:nvSpPr>
        <p:spPr>
          <a:xfrm>
            <a:off x="457200" y="581892"/>
            <a:ext cx="8229600" cy="1219200"/>
          </a:xfrm>
        </p:spPr>
        <p:txBody>
          <a:bodyPr>
            <a:normAutofit fontScale="90000"/>
          </a:bodyPr>
          <a:lstStyle/>
          <a:p>
            <a:r>
              <a:rPr lang="en-US" altLang="en-US" sz="3800" dirty="0"/>
              <a:t>Guidelines for </a:t>
            </a:r>
            <a:br>
              <a:rPr lang="en-US" altLang="en-US" sz="3800" dirty="0"/>
            </a:br>
            <a:r>
              <a:rPr lang="en-US" altLang="en-US" sz="3800" dirty="0"/>
              <a:t>Preventing Heat-Related Disorders </a:t>
            </a:r>
          </a:p>
        </p:txBody>
      </p:sp>
    </p:spTree>
    <p:extLst>
      <p:ext uri="{BB962C8B-B14F-4D97-AF65-F5344CB8AC3E}">
        <p14:creationId xmlns:p14="http://schemas.microsoft.com/office/powerpoint/2010/main" val="12447599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51" name="Rectangle 3"/>
          <p:cNvSpPr>
            <a:spLocks noGrp="1" noChangeArrowheads="1"/>
          </p:cNvSpPr>
          <p:nvPr>
            <p:ph type="body" idx="1"/>
          </p:nvPr>
        </p:nvSpPr>
        <p:spPr>
          <a:xfrm>
            <a:off x="685800" y="1941944"/>
            <a:ext cx="8229600" cy="4114800"/>
          </a:xfrm>
        </p:spPr>
        <p:txBody>
          <a:bodyPr/>
          <a:lstStyle/>
          <a:p>
            <a:pPr marL="339725" indent="-339725"/>
            <a:r>
              <a:rPr lang="en-US" altLang="en-US" dirty="0"/>
              <a:t>Select clothing </a:t>
            </a:r>
            <a:r>
              <a:rPr lang="en-US" altLang="en-US" dirty="0" smtClean="0"/>
              <a:t>in accordance with temperature </a:t>
            </a:r>
            <a:r>
              <a:rPr lang="en-US" altLang="en-US" dirty="0"/>
              <a:t>and </a:t>
            </a:r>
            <a:r>
              <a:rPr lang="en-US" altLang="en-US" dirty="0" smtClean="0"/>
              <a:t>humidity.</a:t>
            </a:r>
            <a:endParaRPr lang="en-US" altLang="en-US" dirty="0"/>
          </a:p>
          <a:p>
            <a:pPr marL="825500" lvl="1" indent="-465138"/>
            <a:r>
              <a:rPr lang="en-US" altLang="en-US" dirty="0">
                <a:solidFill>
                  <a:srgbClr val="FF0000"/>
                </a:solidFill>
              </a:rPr>
              <a:t>Sweat-soaked shirts should be </a:t>
            </a:r>
            <a:r>
              <a:rPr lang="en-US" altLang="en-US" dirty="0" smtClean="0">
                <a:solidFill>
                  <a:srgbClr val="FF0000"/>
                </a:solidFill>
              </a:rPr>
              <a:t>changed.</a:t>
            </a:r>
            <a:endParaRPr lang="en-US" altLang="en-US" dirty="0">
              <a:solidFill>
                <a:srgbClr val="FF0000"/>
              </a:solidFill>
            </a:endParaRPr>
          </a:p>
          <a:p>
            <a:pPr marL="339725" indent="-339725"/>
            <a:r>
              <a:rPr lang="en-US" altLang="en-US" dirty="0"/>
              <a:t>Athletes should avoid caffeine, alcohol, and carbonated </a:t>
            </a:r>
            <a:r>
              <a:rPr lang="en-US" altLang="en-US" dirty="0" smtClean="0"/>
              <a:t>beverages.</a:t>
            </a:r>
          </a:p>
          <a:p>
            <a:pPr marL="339725" indent="-339725"/>
            <a:r>
              <a:rPr lang="en-US" altLang="en-US" dirty="0" smtClean="0">
                <a:solidFill>
                  <a:srgbClr val="FF0000"/>
                </a:solidFill>
              </a:rPr>
              <a:t>Be </a:t>
            </a:r>
            <a:r>
              <a:rPr lang="en-US" altLang="en-US" dirty="0">
                <a:solidFill>
                  <a:srgbClr val="FF0000"/>
                </a:solidFill>
              </a:rPr>
              <a:t>sure </a:t>
            </a:r>
            <a:r>
              <a:rPr lang="en-US" altLang="en-US" dirty="0" smtClean="0">
                <a:solidFill>
                  <a:srgbClr val="FF0000"/>
                </a:solidFill>
              </a:rPr>
              <a:t>the athletes </a:t>
            </a:r>
            <a:r>
              <a:rPr lang="en-US" altLang="en-US" dirty="0">
                <a:solidFill>
                  <a:srgbClr val="FF0000"/>
                </a:solidFill>
              </a:rPr>
              <a:t>replenish every lost pound with 20 </a:t>
            </a:r>
            <a:r>
              <a:rPr lang="en-US" altLang="en-US" dirty="0" smtClean="0">
                <a:solidFill>
                  <a:srgbClr val="FF0000"/>
                </a:solidFill>
              </a:rPr>
              <a:t>ounces </a:t>
            </a:r>
            <a:r>
              <a:rPr lang="en-US" altLang="en-US" dirty="0">
                <a:solidFill>
                  <a:srgbClr val="FF0000"/>
                </a:solidFill>
              </a:rPr>
              <a:t>of </a:t>
            </a:r>
            <a:r>
              <a:rPr lang="en-US" altLang="en-US" dirty="0" smtClean="0">
                <a:solidFill>
                  <a:srgbClr val="FF0000"/>
                </a:solidFill>
              </a:rPr>
              <a:t>fluid.</a:t>
            </a:r>
            <a:endParaRPr lang="en-US" altLang="en-US" dirty="0">
              <a:solidFill>
                <a:srgbClr val="FF0000"/>
              </a:solidFill>
            </a:endParaRPr>
          </a:p>
        </p:txBody>
      </p:sp>
      <p:sp>
        <p:nvSpPr>
          <p:cNvPr id="2" name="Slide Number Placeholder 1"/>
          <p:cNvSpPr>
            <a:spLocks noGrp="1"/>
          </p:cNvSpPr>
          <p:nvPr>
            <p:ph type="sldNum" sz="quarter" idx="4294967295"/>
          </p:nvPr>
        </p:nvSpPr>
        <p:spPr>
          <a:xfrm>
            <a:off x="5791200" y="6400800"/>
            <a:ext cx="1905000" cy="457200"/>
          </a:xfrm>
          <a:prstGeom prst="rect">
            <a:avLst/>
          </a:prstGeom>
        </p:spPr>
        <p:txBody>
          <a:bodyPr/>
          <a:lstStyle/>
          <a:p>
            <a:fld id="{2E7DEF91-892C-4B28-A748-45D54AB63EF6}" type="slidenum">
              <a:rPr lang="en-US" altLang="en-US" smtClean="0"/>
              <a:pPr/>
              <a:t>16</a:t>
            </a:fld>
            <a:endParaRPr lang="en-US" altLang="en-US" dirty="0"/>
          </a:p>
        </p:txBody>
      </p:sp>
      <p:sp>
        <p:nvSpPr>
          <p:cNvPr id="7" name="Rectangle 2"/>
          <p:cNvSpPr>
            <a:spLocks noGrp="1" noChangeArrowheads="1"/>
          </p:cNvSpPr>
          <p:nvPr>
            <p:ph type="title"/>
          </p:nvPr>
        </p:nvSpPr>
        <p:spPr>
          <a:xfrm>
            <a:off x="457200" y="581892"/>
            <a:ext cx="8229600" cy="1219200"/>
          </a:xfrm>
        </p:spPr>
        <p:txBody>
          <a:bodyPr>
            <a:normAutofit fontScale="90000"/>
          </a:bodyPr>
          <a:lstStyle/>
          <a:p>
            <a:r>
              <a:rPr lang="en-US" altLang="en-US" sz="3800" dirty="0"/>
              <a:t>Guidelines for </a:t>
            </a:r>
            <a:br>
              <a:rPr lang="en-US" altLang="en-US" sz="3800" dirty="0"/>
            </a:br>
            <a:r>
              <a:rPr lang="en-US" altLang="en-US" sz="3800" dirty="0"/>
              <a:t>Preventing Heat-Related Disorders </a:t>
            </a:r>
          </a:p>
        </p:txBody>
      </p:sp>
    </p:spTree>
    <p:extLst>
      <p:ext uri="{BB962C8B-B14F-4D97-AF65-F5344CB8AC3E}">
        <p14:creationId xmlns:p14="http://schemas.microsoft.com/office/powerpoint/2010/main" val="13269242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3" name="Rectangle 3"/>
          <p:cNvSpPr>
            <a:spLocks noGrp="1" noChangeArrowheads="1"/>
          </p:cNvSpPr>
          <p:nvPr>
            <p:ph type="body" idx="1"/>
          </p:nvPr>
        </p:nvSpPr>
        <p:spPr>
          <a:xfrm>
            <a:off x="685800" y="1941944"/>
            <a:ext cx="7772400" cy="4114800"/>
          </a:xfrm>
        </p:spPr>
        <p:txBody>
          <a:bodyPr/>
          <a:lstStyle/>
          <a:p>
            <a:pPr marL="350838" indent="-350838"/>
            <a:r>
              <a:rPr lang="en-US" altLang="en-US" dirty="0">
                <a:solidFill>
                  <a:srgbClr val="FF0000"/>
                </a:solidFill>
              </a:rPr>
              <a:t>Thirst is not an adequate indicator </a:t>
            </a:r>
            <a:r>
              <a:rPr lang="en-US" altLang="en-US" dirty="0"/>
              <a:t>for water needs during </a:t>
            </a:r>
            <a:r>
              <a:rPr lang="en-US" altLang="en-US" dirty="0" smtClean="0"/>
              <a:t>exercise.</a:t>
            </a:r>
            <a:endParaRPr lang="en-US" altLang="en-US" dirty="0"/>
          </a:p>
          <a:p>
            <a:pPr marL="350838" indent="-350838"/>
            <a:r>
              <a:rPr lang="en-US" altLang="en-US" dirty="0"/>
              <a:t>Be sure athletes drink fluids before </a:t>
            </a:r>
            <a:r>
              <a:rPr lang="en-US" altLang="en-US" dirty="0" smtClean="0"/>
              <a:t>exercising:</a:t>
            </a:r>
            <a:endParaRPr lang="en-US" altLang="en-US" dirty="0"/>
          </a:p>
          <a:p>
            <a:pPr marL="793750" lvl="1" indent="-433388"/>
            <a:r>
              <a:rPr lang="en-US" altLang="en-US" dirty="0" smtClean="0"/>
              <a:t>17-20 ounces 2 </a:t>
            </a:r>
            <a:r>
              <a:rPr lang="en-US" altLang="en-US" dirty="0"/>
              <a:t>to 3 hours before</a:t>
            </a:r>
          </a:p>
          <a:p>
            <a:pPr marL="793750" lvl="1" indent="-433388"/>
            <a:r>
              <a:rPr lang="en-US" altLang="en-US" dirty="0" smtClean="0"/>
              <a:t>7-10 ounces </a:t>
            </a:r>
            <a:r>
              <a:rPr lang="en-US" altLang="en-US" dirty="0"/>
              <a:t>10-20 minutes </a:t>
            </a:r>
            <a:r>
              <a:rPr lang="en-US" altLang="en-US" dirty="0" smtClean="0"/>
              <a:t>before</a:t>
            </a:r>
            <a:endParaRPr lang="en-US" altLang="en-US" dirty="0"/>
          </a:p>
        </p:txBody>
      </p:sp>
      <p:sp>
        <p:nvSpPr>
          <p:cNvPr id="2" name="Slide Number Placeholder 1"/>
          <p:cNvSpPr>
            <a:spLocks noGrp="1"/>
          </p:cNvSpPr>
          <p:nvPr>
            <p:ph type="sldNum" sz="quarter" idx="4294967295"/>
          </p:nvPr>
        </p:nvSpPr>
        <p:spPr>
          <a:xfrm>
            <a:off x="5791200" y="6400800"/>
            <a:ext cx="1905000" cy="457200"/>
          </a:xfrm>
          <a:prstGeom prst="rect">
            <a:avLst/>
          </a:prstGeom>
        </p:spPr>
        <p:txBody>
          <a:bodyPr/>
          <a:lstStyle/>
          <a:p>
            <a:fld id="{2E7DEF91-892C-4B28-A748-45D54AB63EF6}" type="slidenum">
              <a:rPr lang="en-US" altLang="en-US" smtClean="0"/>
              <a:pPr/>
              <a:t>17</a:t>
            </a:fld>
            <a:endParaRPr lang="en-US" altLang="en-US" dirty="0"/>
          </a:p>
        </p:txBody>
      </p:sp>
      <p:sp>
        <p:nvSpPr>
          <p:cNvPr id="7" name="Rectangle 2"/>
          <p:cNvSpPr>
            <a:spLocks noGrp="1" noChangeArrowheads="1"/>
          </p:cNvSpPr>
          <p:nvPr>
            <p:ph type="title"/>
          </p:nvPr>
        </p:nvSpPr>
        <p:spPr>
          <a:xfrm>
            <a:off x="457200" y="581892"/>
            <a:ext cx="8229600" cy="1219200"/>
          </a:xfrm>
        </p:spPr>
        <p:txBody>
          <a:bodyPr>
            <a:normAutofit fontScale="90000"/>
          </a:bodyPr>
          <a:lstStyle/>
          <a:p>
            <a:r>
              <a:rPr lang="en-US" altLang="en-US" sz="3800" dirty="0"/>
              <a:t>Guidelines for </a:t>
            </a:r>
            <a:br>
              <a:rPr lang="en-US" altLang="en-US" sz="3800" dirty="0"/>
            </a:br>
            <a:r>
              <a:rPr lang="en-US" altLang="en-US" sz="3800" dirty="0"/>
              <a:t>Preventing Heat-Related Disorders </a:t>
            </a:r>
          </a:p>
        </p:txBody>
      </p:sp>
    </p:spTree>
    <p:extLst>
      <p:ext uri="{BB962C8B-B14F-4D97-AF65-F5344CB8AC3E}">
        <p14:creationId xmlns:p14="http://schemas.microsoft.com/office/powerpoint/2010/main" val="19691095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3" name="Rectangle 3"/>
          <p:cNvSpPr>
            <a:spLocks noGrp="1" noChangeArrowheads="1"/>
          </p:cNvSpPr>
          <p:nvPr>
            <p:ph type="body" idx="1"/>
          </p:nvPr>
        </p:nvSpPr>
        <p:spPr>
          <a:xfrm>
            <a:off x="676564" y="1941944"/>
            <a:ext cx="7772400" cy="4114800"/>
          </a:xfrm>
        </p:spPr>
        <p:txBody>
          <a:bodyPr/>
          <a:lstStyle/>
          <a:p>
            <a:pPr marL="360363" indent="-350838"/>
            <a:r>
              <a:rPr lang="en-US" altLang="en-US" dirty="0"/>
              <a:t>During </a:t>
            </a:r>
            <a:r>
              <a:rPr lang="en-US" altLang="en-US" dirty="0" smtClean="0"/>
              <a:t>exercise.</a:t>
            </a:r>
          </a:p>
          <a:p>
            <a:pPr marL="830263" lvl="1" indent="-433388"/>
            <a:r>
              <a:rPr lang="en-US" altLang="en-US" dirty="0" smtClean="0"/>
              <a:t>Have athletes drink 7-10 ounces of fluid every 10-15 minutes.</a:t>
            </a:r>
          </a:p>
          <a:p>
            <a:pPr marL="830263" lvl="1" indent="-433388"/>
            <a:r>
              <a:rPr lang="en-US" altLang="en-US" dirty="0" smtClean="0"/>
              <a:t>Have water continually available.</a:t>
            </a:r>
          </a:p>
          <a:p>
            <a:pPr marL="360363" indent="-350838"/>
            <a:r>
              <a:rPr lang="en-US" altLang="en-US" dirty="0" smtClean="0"/>
              <a:t>Remind athletes that water from </a:t>
            </a:r>
            <a:r>
              <a:rPr lang="en-US" altLang="en-US" dirty="0" smtClean="0">
                <a:solidFill>
                  <a:srgbClr val="FF0000"/>
                </a:solidFill>
              </a:rPr>
              <a:t>cold fluids empties from the stomach faster than water from warm fluids.</a:t>
            </a:r>
          </a:p>
          <a:p>
            <a:pPr marL="285750" indent="-285750"/>
            <a:endParaRPr lang="en-US" altLang="en-US" dirty="0"/>
          </a:p>
        </p:txBody>
      </p:sp>
      <p:sp>
        <p:nvSpPr>
          <p:cNvPr id="2" name="Slide Number Placeholder 1"/>
          <p:cNvSpPr>
            <a:spLocks noGrp="1"/>
          </p:cNvSpPr>
          <p:nvPr>
            <p:ph type="sldNum" sz="quarter" idx="4294967295"/>
          </p:nvPr>
        </p:nvSpPr>
        <p:spPr>
          <a:xfrm>
            <a:off x="5791200" y="6400800"/>
            <a:ext cx="1905000" cy="457200"/>
          </a:xfrm>
          <a:prstGeom prst="rect">
            <a:avLst/>
          </a:prstGeom>
        </p:spPr>
        <p:txBody>
          <a:bodyPr/>
          <a:lstStyle/>
          <a:p>
            <a:fld id="{2E7DEF91-892C-4B28-A748-45D54AB63EF6}" type="slidenum">
              <a:rPr lang="en-US" altLang="en-US" smtClean="0"/>
              <a:pPr/>
              <a:t>18</a:t>
            </a:fld>
            <a:endParaRPr lang="en-US" altLang="en-US" dirty="0"/>
          </a:p>
        </p:txBody>
      </p:sp>
      <p:sp>
        <p:nvSpPr>
          <p:cNvPr id="7" name="Rectangle 2"/>
          <p:cNvSpPr>
            <a:spLocks noGrp="1" noChangeArrowheads="1"/>
          </p:cNvSpPr>
          <p:nvPr>
            <p:ph type="title"/>
          </p:nvPr>
        </p:nvSpPr>
        <p:spPr>
          <a:xfrm>
            <a:off x="457200" y="581892"/>
            <a:ext cx="8229600" cy="1219200"/>
          </a:xfrm>
        </p:spPr>
        <p:txBody>
          <a:bodyPr>
            <a:normAutofit fontScale="90000"/>
          </a:bodyPr>
          <a:lstStyle/>
          <a:p>
            <a:r>
              <a:rPr lang="en-US" altLang="en-US" sz="3800" dirty="0"/>
              <a:t>Guidelines for </a:t>
            </a:r>
            <a:br>
              <a:rPr lang="en-US" altLang="en-US" sz="3800" dirty="0"/>
            </a:br>
            <a:r>
              <a:rPr lang="en-US" altLang="en-US" sz="3800" dirty="0"/>
              <a:t>Preventing Heat-Related Disorders </a:t>
            </a:r>
          </a:p>
        </p:txBody>
      </p:sp>
    </p:spTree>
    <p:extLst>
      <p:ext uri="{BB962C8B-B14F-4D97-AF65-F5344CB8AC3E}">
        <p14:creationId xmlns:p14="http://schemas.microsoft.com/office/powerpoint/2010/main" val="31247324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7" name="Rectangle 3"/>
          <p:cNvSpPr>
            <a:spLocks noGrp="1" noChangeArrowheads="1"/>
          </p:cNvSpPr>
          <p:nvPr>
            <p:ph type="body" idx="1"/>
          </p:nvPr>
        </p:nvSpPr>
        <p:spPr>
          <a:xfrm>
            <a:off x="676564" y="1941944"/>
            <a:ext cx="7772400" cy="4114800"/>
          </a:xfrm>
        </p:spPr>
        <p:txBody>
          <a:bodyPr/>
          <a:lstStyle/>
          <a:p>
            <a:pPr marL="360363" indent="-350838"/>
            <a:r>
              <a:rPr lang="en-US" altLang="en-US" dirty="0"/>
              <a:t>Athletes should monitor </a:t>
            </a:r>
            <a:r>
              <a:rPr lang="en-US" altLang="en-US" dirty="0" smtClean="0"/>
              <a:t>the color </a:t>
            </a:r>
            <a:r>
              <a:rPr lang="en-US" altLang="en-US" dirty="0"/>
              <a:t>and volume of their </a:t>
            </a:r>
            <a:r>
              <a:rPr lang="en-US" altLang="en-US" dirty="0" smtClean="0"/>
              <a:t>urine.</a:t>
            </a:r>
            <a:endParaRPr lang="en-US" altLang="en-US" dirty="0"/>
          </a:p>
          <a:p>
            <a:pPr marL="822325" lvl="1" indent="-461963"/>
            <a:r>
              <a:rPr lang="en-US" altLang="en-US" dirty="0"/>
              <a:t>Light colored urine is </a:t>
            </a:r>
            <a:r>
              <a:rPr lang="en-US" altLang="en-US" dirty="0" smtClean="0"/>
              <a:t>normal.</a:t>
            </a:r>
            <a:endParaRPr lang="en-US" altLang="en-US" dirty="0"/>
          </a:p>
          <a:p>
            <a:pPr marL="822325" lvl="1" indent="-461963"/>
            <a:r>
              <a:rPr lang="en-US" altLang="en-US" dirty="0"/>
              <a:t>Dark yellow urine with a strong odor means </a:t>
            </a:r>
            <a:r>
              <a:rPr lang="en-US" altLang="en-US" dirty="0" smtClean="0"/>
              <a:t>the athlete </a:t>
            </a:r>
            <a:r>
              <a:rPr lang="en-US" altLang="en-US" dirty="0"/>
              <a:t>needs to drink more </a:t>
            </a:r>
            <a:r>
              <a:rPr lang="en-US" altLang="en-US" dirty="0" smtClean="0"/>
              <a:t>fluid.</a:t>
            </a:r>
            <a:endParaRPr lang="en-US" altLang="en-US" dirty="0"/>
          </a:p>
          <a:p>
            <a:pPr marL="822325" lvl="1" indent="-461963"/>
            <a:r>
              <a:rPr lang="en-US" altLang="en-US" dirty="0"/>
              <a:t>Vitamins can change the color and odor of </a:t>
            </a:r>
            <a:r>
              <a:rPr lang="en-US" altLang="en-US" dirty="0" smtClean="0"/>
              <a:t>urine.</a:t>
            </a:r>
            <a:endParaRPr lang="en-US" altLang="en-US" dirty="0"/>
          </a:p>
        </p:txBody>
      </p:sp>
      <p:sp>
        <p:nvSpPr>
          <p:cNvPr id="2" name="Slide Number Placeholder 1"/>
          <p:cNvSpPr>
            <a:spLocks noGrp="1"/>
          </p:cNvSpPr>
          <p:nvPr>
            <p:ph type="sldNum" sz="quarter" idx="4294967295"/>
          </p:nvPr>
        </p:nvSpPr>
        <p:spPr>
          <a:xfrm>
            <a:off x="5791200" y="6400800"/>
            <a:ext cx="1905000" cy="457200"/>
          </a:xfrm>
          <a:prstGeom prst="rect">
            <a:avLst/>
          </a:prstGeom>
        </p:spPr>
        <p:txBody>
          <a:bodyPr/>
          <a:lstStyle/>
          <a:p>
            <a:fld id="{2E7DEF91-892C-4B28-A748-45D54AB63EF6}" type="slidenum">
              <a:rPr lang="en-US" altLang="en-US" smtClean="0"/>
              <a:pPr/>
              <a:t>19</a:t>
            </a:fld>
            <a:endParaRPr lang="en-US" altLang="en-US" dirty="0"/>
          </a:p>
        </p:txBody>
      </p:sp>
      <p:sp>
        <p:nvSpPr>
          <p:cNvPr id="7" name="Rectangle 2"/>
          <p:cNvSpPr>
            <a:spLocks noGrp="1" noChangeArrowheads="1"/>
          </p:cNvSpPr>
          <p:nvPr>
            <p:ph type="title"/>
          </p:nvPr>
        </p:nvSpPr>
        <p:spPr>
          <a:xfrm>
            <a:off x="457200" y="581892"/>
            <a:ext cx="8229600" cy="1219200"/>
          </a:xfrm>
        </p:spPr>
        <p:txBody>
          <a:bodyPr>
            <a:normAutofit fontScale="90000"/>
          </a:bodyPr>
          <a:lstStyle/>
          <a:p>
            <a:r>
              <a:rPr lang="en-US" altLang="en-US" sz="3800" dirty="0"/>
              <a:t>Guidelines for </a:t>
            </a:r>
            <a:br>
              <a:rPr lang="en-US" altLang="en-US" sz="3800" dirty="0"/>
            </a:br>
            <a:r>
              <a:rPr lang="en-US" altLang="en-US" sz="3800" dirty="0"/>
              <a:t>Preventing Heat-Related Disorders </a:t>
            </a:r>
          </a:p>
        </p:txBody>
      </p:sp>
    </p:spTree>
    <p:extLst>
      <p:ext uri="{BB962C8B-B14F-4D97-AF65-F5344CB8AC3E}">
        <p14:creationId xmlns:p14="http://schemas.microsoft.com/office/powerpoint/2010/main" val="34580216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533400" y="0"/>
            <a:ext cx="8229600" cy="1295400"/>
          </a:xfrm>
        </p:spPr>
        <p:txBody>
          <a:bodyPr>
            <a:normAutofit fontScale="90000"/>
          </a:bodyPr>
          <a:lstStyle/>
          <a:p>
            <a:r>
              <a:rPr lang="en-US" altLang="en-US" sz="4000" dirty="0" smtClean="0">
                <a:ea typeface="ＭＳ Ｐゴシック" panose="020B0600070205080204" pitchFamily="34" charset="-128"/>
              </a:rPr>
              <a:t>Special Considerations in Athletics </a:t>
            </a:r>
          </a:p>
        </p:txBody>
      </p:sp>
      <p:sp>
        <p:nvSpPr>
          <p:cNvPr id="921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392935F6-04AA-405E-B835-6368B7515B6C}" type="slidenum">
              <a:rPr lang="en-US" altLang="en-US" sz="1800">
                <a:solidFill>
                  <a:schemeClr val="bg1"/>
                </a:solidFill>
                <a:latin typeface="Arial" panose="020B0604020202020204" pitchFamily="34" charset="0"/>
              </a:rPr>
              <a:pPr/>
              <a:t>2</a:t>
            </a:fld>
            <a:endParaRPr lang="en-US" altLang="en-US" sz="1800" dirty="0">
              <a:solidFill>
                <a:schemeClr val="bg1"/>
              </a:solidFill>
              <a:latin typeface="Arial" panose="020B0604020202020204" pitchFamily="34" charset="0"/>
            </a:endParaRPr>
          </a:p>
        </p:txBody>
      </p:sp>
      <p:sp>
        <p:nvSpPr>
          <p:cNvPr id="9220" name="Content Placeholder 4"/>
          <p:cNvSpPr>
            <a:spLocks noGrp="1"/>
          </p:cNvSpPr>
          <p:nvPr>
            <p:ph idx="1"/>
          </p:nvPr>
        </p:nvSpPr>
        <p:spPr/>
        <p:txBody>
          <a:bodyPr/>
          <a:lstStyle/>
          <a:p>
            <a:r>
              <a:rPr lang="en-US" altLang="en-US" dirty="0" smtClean="0"/>
              <a:t>Each athlete brings unique conditions or concerns </a:t>
            </a:r>
          </a:p>
          <a:p>
            <a:pPr lvl="1"/>
            <a:r>
              <a:rPr lang="en-US" altLang="en-US" dirty="0" smtClean="0"/>
              <a:t>Important for the athletic staff to know</a:t>
            </a:r>
          </a:p>
          <a:p>
            <a:pPr lvl="1"/>
            <a:r>
              <a:rPr lang="en-US" altLang="en-US" dirty="0" smtClean="0"/>
              <a:t>Range from previous injuries to potentially life-threatening allergies to bee stings </a:t>
            </a:r>
          </a:p>
          <a:p>
            <a:pPr lvl="1"/>
            <a:r>
              <a:rPr lang="en-US" altLang="en-US" dirty="0" smtClean="0"/>
              <a:t>Training staff needs to be aware so they can be prepared</a:t>
            </a:r>
          </a:p>
        </p:txBody>
      </p:sp>
    </p:spTree>
    <p:extLst>
      <p:ext uri="{BB962C8B-B14F-4D97-AF65-F5344CB8AC3E}">
        <p14:creationId xmlns:p14="http://schemas.microsoft.com/office/powerpoint/2010/main" val="26914361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3" name="Rectangle 3"/>
          <p:cNvSpPr>
            <a:spLocks noGrp="1" noChangeArrowheads="1"/>
          </p:cNvSpPr>
          <p:nvPr>
            <p:ph type="body" idx="1"/>
          </p:nvPr>
        </p:nvSpPr>
        <p:spPr>
          <a:xfrm>
            <a:off x="685800" y="1941944"/>
            <a:ext cx="7772400" cy="4114800"/>
          </a:xfrm>
        </p:spPr>
        <p:txBody>
          <a:bodyPr/>
          <a:lstStyle/>
          <a:p>
            <a:r>
              <a:rPr lang="en-US" altLang="en-US" dirty="0"/>
              <a:t>An athlete with a fever is more susceptible to heat </a:t>
            </a:r>
            <a:r>
              <a:rPr lang="en-US" altLang="en-US" dirty="0" smtClean="0"/>
              <a:t>problems.</a:t>
            </a:r>
            <a:endParaRPr lang="en-US" altLang="en-US" dirty="0"/>
          </a:p>
          <a:p>
            <a:r>
              <a:rPr lang="en-US" altLang="en-US" dirty="0"/>
              <a:t>Fluids that athletes drink during practice should also be available at </a:t>
            </a:r>
            <a:r>
              <a:rPr lang="en-US" altLang="en-US" dirty="0" smtClean="0"/>
              <a:t>competitions.</a:t>
            </a:r>
            <a:endParaRPr lang="en-US" altLang="en-US" dirty="0"/>
          </a:p>
          <a:p>
            <a:r>
              <a:rPr lang="en-US" altLang="en-US" dirty="0"/>
              <a:t>Some sports drinks are better than  water because they contain important </a:t>
            </a:r>
            <a:r>
              <a:rPr lang="en-US" altLang="en-US" dirty="0" smtClean="0"/>
              <a:t>electrolytes.</a:t>
            </a:r>
            <a:endParaRPr lang="en-US" altLang="en-US" dirty="0"/>
          </a:p>
        </p:txBody>
      </p:sp>
      <p:sp>
        <p:nvSpPr>
          <p:cNvPr id="2" name="Slide Number Placeholder 1"/>
          <p:cNvSpPr>
            <a:spLocks noGrp="1"/>
          </p:cNvSpPr>
          <p:nvPr>
            <p:ph type="sldNum" sz="quarter" idx="4294967295"/>
          </p:nvPr>
        </p:nvSpPr>
        <p:spPr>
          <a:xfrm>
            <a:off x="5791200" y="6400800"/>
            <a:ext cx="1905000" cy="457200"/>
          </a:xfrm>
          <a:prstGeom prst="rect">
            <a:avLst/>
          </a:prstGeom>
        </p:spPr>
        <p:txBody>
          <a:bodyPr/>
          <a:lstStyle/>
          <a:p>
            <a:fld id="{2E7DEF91-892C-4B28-A748-45D54AB63EF6}" type="slidenum">
              <a:rPr lang="en-US" altLang="en-US" smtClean="0"/>
              <a:pPr/>
              <a:t>20</a:t>
            </a:fld>
            <a:endParaRPr lang="en-US" altLang="en-US" dirty="0"/>
          </a:p>
        </p:txBody>
      </p:sp>
      <p:sp>
        <p:nvSpPr>
          <p:cNvPr id="7" name="Rectangle 2"/>
          <p:cNvSpPr>
            <a:spLocks noGrp="1" noChangeArrowheads="1"/>
          </p:cNvSpPr>
          <p:nvPr>
            <p:ph type="title"/>
          </p:nvPr>
        </p:nvSpPr>
        <p:spPr>
          <a:xfrm>
            <a:off x="457200" y="581892"/>
            <a:ext cx="8229600" cy="1219200"/>
          </a:xfrm>
        </p:spPr>
        <p:txBody>
          <a:bodyPr>
            <a:normAutofit fontScale="90000"/>
          </a:bodyPr>
          <a:lstStyle/>
          <a:p>
            <a:r>
              <a:rPr lang="en-US" altLang="en-US" sz="3800" dirty="0"/>
              <a:t>Guidelines for </a:t>
            </a:r>
            <a:br>
              <a:rPr lang="en-US" altLang="en-US" sz="3800" dirty="0"/>
            </a:br>
            <a:r>
              <a:rPr lang="en-US" altLang="en-US" sz="3800" dirty="0"/>
              <a:t>Preventing Heat-Related Disorders </a:t>
            </a:r>
          </a:p>
        </p:txBody>
      </p:sp>
    </p:spTree>
    <p:extLst>
      <p:ext uri="{BB962C8B-B14F-4D97-AF65-F5344CB8AC3E}">
        <p14:creationId xmlns:p14="http://schemas.microsoft.com/office/powerpoint/2010/main" val="11615393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19" name="Rectangle 3"/>
          <p:cNvSpPr>
            <a:spLocks noGrp="1" noChangeArrowheads="1"/>
          </p:cNvSpPr>
          <p:nvPr>
            <p:ph type="body" idx="1"/>
          </p:nvPr>
        </p:nvSpPr>
        <p:spPr>
          <a:xfrm>
            <a:off x="685800" y="1941944"/>
            <a:ext cx="7772400" cy="4114800"/>
          </a:xfrm>
        </p:spPr>
        <p:txBody>
          <a:bodyPr/>
          <a:lstStyle/>
          <a:p>
            <a:r>
              <a:rPr lang="en-US" altLang="en-US" u="sng" dirty="0">
                <a:solidFill>
                  <a:srgbClr val="FF0000"/>
                </a:solidFill>
              </a:rPr>
              <a:t>Salt can be added to water or sports drinks at ½ teaspoon per one </a:t>
            </a:r>
            <a:r>
              <a:rPr lang="en-US" altLang="en-US" u="sng" dirty="0" smtClean="0">
                <a:solidFill>
                  <a:srgbClr val="FF0000"/>
                </a:solidFill>
              </a:rPr>
              <a:t>quart.</a:t>
            </a:r>
            <a:endParaRPr lang="en-US" altLang="en-US" u="sng" dirty="0">
              <a:solidFill>
                <a:srgbClr val="FF0000"/>
              </a:solidFill>
            </a:endParaRPr>
          </a:p>
          <a:p>
            <a:r>
              <a:rPr lang="en-US" altLang="en-US" dirty="0" smtClean="0"/>
              <a:t>A well-balanced </a:t>
            </a:r>
            <a:r>
              <a:rPr lang="en-US" altLang="en-US" dirty="0"/>
              <a:t>diet with limited fat consumption </a:t>
            </a:r>
            <a:r>
              <a:rPr lang="en-US" altLang="en-US" dirty="0" smtClean="0"/>
              <a:t>helps </a:t>
            </a:r>
            <a:r>
              <a:rPr lang="en-US" altLang="en-US" dirty="0"/>
              <a:t>to prevent heat </a:t>
            </a:r>
            <a:r>
              <a:rPr lang="en-US" altLang="en-US" dirty="0" smtClean="0"/>
              <a:t>problems.</a:t>
            </a:r>
          </a:p>
          <a:p>
            <a:r>
              <a:rPr lang="en-US" dirty="0">
                <a:latin typeface="+mn-lt"/>
                <a:ea typeface="+mn-ea"/>
                <a:cs typeface="+mn-cs"/>
              </a:rPr>
              <a:t>Be aware of the concern with “energy drinks” and what is in </a:t>
            </a:r>
            <a:r>
              <a:rPr lang="en-US" dirty="0" smtClean="0"/>
              <a:t>them.</a:t>
            </a:r>
            <a:endParaRPr lang="en-US" altLang="en-US" dirty="0"/>
          </a:p>
        </p:txBody>
      </p:sp>
      <p:sp>
        <p:nvSpPr>
          <p:cNvPr id="2" name="Slide Number Placeholder 1"/>
          <p:cNvSpPr>
            <a:spLocks noGrp="1"/>
          </p:cNvSpPr>
          <p:nvPr>
            <p:ph type="sldNum" sz="quarter" idx="4294967295"/>
          </p:nvPr>
        </p:nvSpPr>
        <p:spPr>
          <a:xfrm>
            <a:off x="5791200" y="6400800"/>
            <a:ext cx="1905000" cy="457200"/>
          </a:xfrm>
          <a:prstGeom prst="rect">
            <a:avLst/>
          </a:prstGeom>
        </p:spPr>
        <p:txBody>
          <a:bodyPr/>
          <a:lstStyle/>
          <a:p>
            <a:fld id="{2E7DEF91-892C-4B28-A748-45D54AB63EF6}" type="slidenum">
              <a:rPr lang="en-US" altLang="en-US" smtClean="0"/>
              <a:pPr/>
              <a:t>21</a:t>
            </a:fld>
            <a:endParaRPr lang="en-US" altLang="en-US" dirty="0"/>
          </a:p>
        </p:txBody>
      </p:sp>
      <p:sp>
        <p:nvSpPr>
          <p:cNvPr id="7" name="Rectangle 2"/>
          <p:cNvSpPr>
            <a:spLocks noGrp="1" noChangeArrowheads="1"/>
          </p:cNvSpPr>
          <p:nvPr>
            <p:ph type="title"/>
          </p:nvPr>
        </p:nvSpPr>
        <p:spPr>
          <a:xfrm>
            <a:off x="457200" y="581892"/>
            <a:ext cx="8229600" cy="1219200"/>
          </a:xfrm>
        </p:spPr>
        <p:txBody>
          <a:bodyPr>
            <a:normAutofit fontScale="90000"/>
          </a:bodyPr>
          <a:lstStyle/>
          <a:p>
            <a:r>
              <a:rPr lang="en-US" altLang="en-US" sz="3800" dirty="0"/>
              <a:t>Guidelines for </a:t>
            </a:r>
            <a:br>
              <a:rPr lang="en-US" altLang="en-US" sz="3800" dirty="0"/>
            </a:br>
            <a:r>
              <a:rPr lang="en-US" altLang="en-US" sz="3800" dirty="0"/>
              <a:t>Preventing Heat-Related Disorders </a:t>
            </a:r>
          </a:p>
        </p:txBody>
      </p:sp>
    </p:spTree>
    <p:extLst>
      <p:ext uri="{BB962C8B-B14F-4D97-AF65-F5344CB8AC3E}">
        <p14:creationId xmlns:p14="http://schemas.microsoft.com/office/powerpoint/2010/main" val="20235945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p:txBody>
          <a:bodyPr/>
          <a:lstStyle/>
          <a:p>
            <a:pPr eaLnBrk="1" hangingPunct="1"/>
            <a:r>
              <a:rPr lang="en-US" dirty="0" smtClean="0"/>
              <a:t>Hydration</a:t>
            </a:r>
          </a:p>
          <a:p>
            <a:pPr lvl="1" eaLnBrk="1" hangingPunct="1"/>
            <a:r>
              <a:rPr lang="en-US" dirty="0" smtClean="0"/>
              <a:t>Athletes should always begin activities </a:t>
            </a:r>
          </a:p>
          <a:p>
            <a:pPr lvl="1" eaLnBrk="1" hangingPunct="1">
              <a:buNone/>
            </a:pPr>
            <a:r>
              <a:rPr lang="en-US" dirty="0" smtClean="0"/>
              <a:t>    in a well hydrated state</a:t>
            </a:r>
          </a:p>
          <a:p>
            <a:pPr lvl="2" eaLnBrk="1" hangingPunct="1"/>
            <a:r>
              <a:rPr lang="en-US" dirty="0" smtClean="0"/>
              <a:t>Urine</a:t>
            </a:r>
          </a:p>
          <a:p>
            <a:pPr lvl="3" eaLnBrk="1" hangingPunct="1"/>
            <a:r>
              <a:rPr lang="en-US" dirty="0" smtClean="0"/>
              <a:t>Light yellow in color (lemonade) = properly hydrated</a:t>
            </a:r>
          </a:p>
          <a:p>
            <a:pPr lvl="3" eaLnBrk="1" hangingPunct="1"/>
            <a:r>
              <a:rPr lang="en-US" dirty="0" smtClean="0"/>
              <a:t>Dark color in urine (cider) = dehydration</a:t>
            </a:r>
          </a:p>
          <a:p>
            <a:pPr eaLnBrk="1" hangingPunct="1">
              <a:buFont typeface="Arial" charset="0"/>
              <a:buChar char="•"/>
            </a:pPr>
            <a:r>
              <a:rPr lang="en-US" dirty="0" smtClean="0"/>
              <a:t>It is always important </a:t>
            </a:r>
            <a:r>
              <a:rPr lang="en-US" u="sng" dirty="0" smtClean="0">
                <a:solidFill>
                  <a:srgbClr val="FF0000"/>
                </a:solidFill>
              </a:rPr>
              <a:t>to space fluid intake out rather than trying to “cram” at last minute</a:t>
            </a:r>
          </a:p>
          <a:p>
            <a:pPr lvl="1" eaLnBrk="1" hangingPunct="1">
              <a:buFont typeface="Arial" charset="0"/>
              <a:buChar char="•"/>
            </a:pPr>
            <a:r>
              <a:rPr lang="en-US" dirty="0" smtClean="0"/>
              <a:t>Important to drink 17-20 fluid ounces of water prior to workout (2-3 hours)and 7-10 fluid ounces immediately before workout (10-20 minutes)</a:t>
            </a:r>
          </a:p>
          <a:p>
            <a:pPr lvl="1" eaLnBrk="1" hangingPunct="1">
              <a:buFont typeface="Arial" charset="0"/>
              <a:buChar char="•"/>
            </a:pPr>
            <a:endParaRPr lang="en-US" dirty="0" smtClean="0"/>
          </a:p>
        </p:txBody>
      </p:sp>
      <p:sp>
        <p:nvSpPr>
          <p:cNvPr id="2" name="Title 1"/>
          <p:cNvSpPr>
            <a:spLocks noGrp="1"/>
          </p:cNvSpPr>
          <p:nvPr>
            <p:ph type="title"/>
          </p:nvPr>
        </p:nvSpPr>
        <p:spPr/>
        <p:txBody>
          <a:bodyPr/>
          <a:lstStyle/>
          <a:p>
            <a:pPr eaLnBrk="1" fontAlgn="auto" hangingPunct="1">
              <a:spcAft>
                <a:spcPts val="0"/>
              </a:spcAft>
              <a:defRPr/>
            </a:pPr>
            <a:r>
              <a:rPr lang="en-US" dirty="0" smtClean="0"/>
              <a:t>Preventing Heat Illness</a:t>
            </a:r>
            <a:endParaRPr lang="en-US" dirty="0"/>
          </a:p>
        </p:txBody>
      </p:sp>
      <p:pic>
        <p:nvPicPr>
          <p:cNvPr id="13317" name="Picture 5" descr="http://www.crossfitelucidation.com/uploads/1/9/1/9/19191487/6565197_orig.png"/>
          <p:cNvPicPr>
            <a:picLocks noChangeAspect="1" noChangeArrowheads="1"/>
          </p:cNvPicPr>
          <p:nvPr/>
        </p:nvPicPr>
        <p:blipFill>
          <a:blip r:embed="rId3" cstate="print"/>
          <a:srcRect/>
          <a:stretch>
            <a:fillRect/>
          </a:stretch>
        </p:blipFill>
        <p:spPr bwMode="auto">
          <a:xfrm>
            <a:off x="6781800" y="304800"/>
            <a:ext cx="2133600" cy="2191579"/>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Urine Color Chart</a:t>
            </a:r>
            <a:endParaRPr lang="en-US" dirty="0"/>
          </a:p>
        </p:txBody>
      </p:sp>
      <p:pic>
        <p:nvPicPr>
          <p:cNvPr id="90114" name="Picture 2" descr="http://performance.borgessweb.com/wp-content/uploads/2011/09/Urine-Hydration-Chart.jpg"/>
          <p:cNvPicPr>
            <a:picLocks noChangeAspect="1" noChangeArrowheads="1"/>
          </p:cNvPicPr>
          <p:nvPr/>
        </p:nvPicPr>
        <p:blipFill>
          <a:blip r:embed="rId3" cstate="print"/>
          <a:srcRect/>
          <a:stretch>
            <a:fillRect/>
          </a:stretch>
        </p:blipFill>
        <p:spPr bwMode="auto">
          <a:xfrm>
            <a:off x="2057400" y="1219200"/>
            <a:ext cx="5514975" cy="5000625"/>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548640" indent="-411480" eaLnBrk="1" fontAlgn="auto" hangingPunct="1">
              <a:spcAft>
                <a:spcPts val="0"/>
              </a:spcAft>
              <a:buClr>
                <a:schemeClr val="tx1">
                  <a:shade val="95000"/>
                </a:schemeClr>
              </a:buClr>
              <a:buFont typeface="Wingdings 2"/>
              <a:buChar char=""/>
              <a:defRPr/>
            </a:pPr>
            <a:r>
              <a:rPr lang="en-US" dirty="0" smtClean="0"/>
              <a:t>An athlete who does not replenish fluids is likely to become dehydrated</a:t>
            </a:r>
          </a:p>
          <a:p>
            <a:pPr marL="548640" indent="-411480" eaLnBrk="1" fontAlgn="auto" hangingPunct="1">
              <a:spcAft>
                <a:spcPts val="0"/>
              </a:spcAft>
              <a:buClr>
                <a:schemeClr val="tx1">
                  <a:shade val="95000"/>
                </a:schemeClr>
              </a:buClr>
              <a:buFont typeface="Wingdings 2"/>
              <a:buChar char=""/>
              <a:defRPr/>
            </a:pPr>
            <a:endParaRPr lang="en-US" dirty="0" smtClean="0"/>
          </a:p>
          <a:p>
            <a:pPr marL="548640" indent="-411480" eaLnBrk="1" fontAlgn="auto" hangingPunct="1">
              <a:spcAft>
                <a:spcPts val="0"/>
              </a:spcAft>
              <a:buClr>
                <a:schemeClr val="tx1">
                  <a:shade val="95000"/>
                </a:schemeClr>
              </a:buClr>
              <a:buFont typeface="Wingdings 2"/>
              <a:buChar char=""/>
              <a:defRPr/>
            </a:pPr>
            <a:r>
              <a:rPr lang="en-US" dirty="0" smtClean="0"/>
              <a:t>An individual is said to have mild dehydration when fluids lost are less than 2 % of normal body weight</a:t>
            </a:r>
          </a:p>
          <a:p>
            <a:pPr marL="548640" indent="-411480" eaLnBrk="1" fontAlgn="auto" hangingPunct="1">
              <a:spcAft>
                <a:spcPts val="0"/>
              </a:spcAft>
              <a:buClr>
                <a:schemeClr val="tx1">
                  <a:shade val="95000"/>
                </a:schemeClr>
              </a:buClr>
              <a:buFont typeface="Wingdings 2"/>
              <a:buChar char=""/>
              <a:defRPr/>
            </a:pPr>
            <a:endParaRPr lang="en-US" dirty="0" smtClean="0"/>
          </a:p>
          <a:p>
            <a:pPr marL="548640" indent="-411480" eaLnBrk="1" fontAlgn="auto" hangingPunct="1">
              <a:spcAft>
                <a:spcPts val="0"/>
              </a:spcAft>
              <a:buClr>
                <a:schemeClr val="tx1">
                  <a:shade val="95000"/>
                </a:schemeClr>
              </a:buClr>
              <a:buFont typeface="Wingdings 2"/>
              <a:buChar char=""/>
              <a:defRPr/>
            </a:pPr>
            <a:r>
              <a:rPr lang="en-US" u="sng" dirty="0" smtClean="0">
                <a:solidFill>
                  <a:srgbClr val="FF0000"/>
                </a:solidFill>
              </a:rPr>
              <a:t>Symptoms:</a:t>
            </a:r>
          </a:p>
          <a:p>
            <a:pPr marL="868680" lvl="1" indent="-283464" eaLnBrk="1" fontAlgn="auto" hangingPunct="1">
              <a:spcBef>
                <a:spcPts val="324"/>
              </a:spcBef>
              <a:spcAft>
                <a:spcPts val="0"/>
              </a:spcAft>
              <a:buFont typeface="Wingdings 2"/>
              <a:buChar char=""/>
              <a:defRPr/>
            </a:pPr>
            <a:r>
              <a:rPr lang="en-US" u="sng" dirty="0" smtClean="0">
                <a:solidFill>
                  <a:srgbClr val="FF0000"/>
                </a:solidFill>
              </a:rPr>
              <a:t>Thirst</a:t>
            </a:r>
          </a:p>
          <a:p>
            <a:pPr marL="868680" lvl="1" indent="-283464" eaLnBrk="1" fontAlgn="auto" hangingPunct="1">
              <a:spcBef>
                <a:spcPts val="324"/>
              </a:spcBef>
              <a:spcAft>
                <a:spcPts val="0"/>
              </a:spcAft>
              <a:buFont typeface="Wingdings 2"/>
              <a:buChar char=""/>
              <a:defRPr/>
            </a:pPr>
            <a:r>
              <a:rPr lang="en-US" u="sng" dirty="0" smtClean="0">
                <a:solidFill>
                  <a:srgbClr val="FF0000"/>
                </a:solidFill>
              </a:rPr>
              <a:t>Dry Mouth</a:t>
            </a:r>
          </a:p>
          <a:p>
            <a:pPr marL="868680" lvl="1" indent="-283464" eaLnBrk="1" fontAlgn="auto" hangingPunct="1">
              <a:spcBef>
                <a:spcPts val="324"/>
              </a:spcBef>
              <a:spcAft>
                <a:spcPts val="0"/>
              </a:spcAft>
              <a:buFont typeface="Wingdings 2"/>
              <a:buChar char=""/>
              <a:defRPr/>
            </a:pPr>
            <a:r>
              <a:rPr lang="en-US" u="sng" dirty="0" smtClean="0">
                <a:solidFill>
                  <a:srgbClr val="FF0000"/>
                </a:solidFill>
              </a:rPr>
              <a:t>Headache</a:t>
            </a:r>
          </a:p>
          <a:p>
            <a:pPr marL="868680" lvl="1" indent="-283464" eaLnBrk="1" fontAlgn="auto" hangingPunct="1">
              <a:spcBef>
                <a:spcPts val="324"/>
              </a:spcBef>
              <a:spcAft>
                <a:spcPts val="0"/>
              </a:spcAft>
              <a:buFont typeface="Wingdings 2"/>
              <a:buChar char=""/>
              <a:defRPr/>
            </a:pPr>
            <a:r>
              <a:rPr lang="en-US" u="sng" dirty="0" smtClean="0">
                <a:solidFill>
                  <a:srgbClr val="FF0000"/>
                </a:solidFill>
              </a:rPr>
              <a:t>Dizziness</a:t>
            </a:r>
          </a:p>
          <a:p>
            <a:pPr marL="868680" lvl="1" indent="-283464" eaLnBrk="1" fontAlgn="auto" hangingPunct="1">
              <a:spcBef>
                <a:spcPts val="324"/>
              </a:spcBef>
              <a:spcAft>
                <a:spcPts val="0"/>
              </a:spcAft>
              <a:buFont typeface="Wingdings 2"/>
              <a:buChar char=""/>
              <a:defRPr/>
            </a:pPr>
            <a:r>
              <a:rPr lang="en-US" u="sng" dirty="0" smtClean="0">
                <a:solidFill>
                  <a:srgbClr val="FF0000"/>
                </a:solidFill>
              </a:rPr>
              <a:t>Possibly cramps</a:t>
            </a:r>
            <a:endParaRPr lang="en-US" u="sng" dirty="0">
              <a:solidFill>
                <a:srgbClr val="FF0000"/>
              </a:solidFill>
            </a:endParaRPr>
          </a:p>
        </p:txBody>
      </p:sp>
      <p:sp>
        <p:nvSpPr>
          <p:cNvPr id="2" name="Title 1"/>
          <p:cNvSpPr>
            <a:spLocks noGrp="1"/>
          </p:cNvSpPr>
          <p:nvPr>
            <p:ph type="title"/>
          </p:nvPr>
        </p:nvSpPr>
        <p:spPr/>
        <p:txBody>
          <a:bodyPr/>
          <a:lstStyle/>
          <a:p>
            <a:pPr eaLnBrk="1" fontAlgn="auto" hangingPunct="1">
              <a:spcAft>
                <a:spcPts val="0"/>
              </a:spcAft>
              <a:defRPr/>
            </a:pPr>
            <a:r>
              <a:rPr lang="en-US" dirty="0" smtClean="0"/>
              <a:t>Dehydration</a:t>
            </a:r>
            <a:endParaRPr lang="en-US" dirty="0"/>
          </a:p>
        </p:txBody>
      </p:sp>
      <p:pic>
        <p:nvPicPr>
          <p:cNvPr id="14341" name="Picture 5" descr="http://nursingcrib.com/wp-content/uploads/2011/10/causes-of-dehydration.jpg"/>
          <p:cNvPicPr>
            <a:picLocks noChangeAspect="1" noChangeArrowheads="1"/>
          </p:cNvPicPr>
          <p:nvPr/>
        </p:nvPicPr>
        <p:blipFill>
          <a:blip r:embed="rId3" cstate="print"/>
          <a:srcRect/>
          <a:stretch>
            <a:fillRect/>
          </a:stretch>
        </p:blipFill>
        <p:spPr bwMode="auto">
          <a:xfrm>
            <a:off x="3733800" y="3352800"/>
            <a:ext cx="5181600" cy="3074416"/>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p:txBody>
          <a:bodyPr/>
          <a:lstStyle/>
          <a:p>
            <a:pPr eaLnBrk="1" hangingPunct="1"/>
            <a:r>
              <a:rPr lang="en-US" dirty="0" smtClean="0"/>
              <a:t>If the athlete ignores the thirst impulse and continues to work out, dehydration sets in</a:t>
            </a:r>
          </a:p>
          <a:p>
            <a:pPr eaLnBrk="1" hangingPunct="1"/>
            <a:endParaRPr lang="en-US" dirty="0" smtClean="0"/>
          </a:p>
          <a:p>
            <a:pPr eaLnBrk="1" hangingPunct="1"/>
            <a:r>
              <a:rPr lang="en-US" u="sng" dirty="0" smtClean="0">
                <a:solidFill>
                  <a:srgbClr val="FF0000"/>
                </a:solidFill>
              </a:rPr>
              <a:t>Many athletes only replace 50% of the water they lose through sweating, leaving their system in a deficit</a:t>
            </a:r>
          </a:p>
          <a:p>
            <a:pPr eaLnBrk="1" hangingPunct="1"/>
            <a:endParaRPr lang="en-US" dirty="0" smtClean="0"/>
          </a:p>
          <a:p>
            <a:pPr eaLnBrk="1" hangingPunct="1"/>
            <a:r>
              <a:rPr lang="en-US" dirty="0" smtClean="0"/>
              <a:t>Athletes must have unlimited access to fluids, both prior to, DURING and </a:t>
            </a:r>
          </a:p>
          <a:p>
            <a:pPr eaLnBrk="1" hangingPunct="1">
              <a:buNone/>
            </a:pPr>
            <a:r>
              <a:rPr lang="en-US" dirty="0" smtClean="0"/>
              <a:t>  after workouts</a:t>
            </a:r>
          </a:p>
        </p:txBody>
      </p:sp>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Fluid and Electrolyte Replacement</a:t>
            </a:r>
            <a:endParaRPr lang="en-US" dirty="0"/>
          </a:p>
        </p:txBody>
      </p:sp>
      <p:pic>
        <p:nvPicPr>
          <p:cNvPr id="16389" name="Picture 5" descr="http://www.moondragon.org/health/graphics/dehydration-heatstroke.jpg"/>
          <p:cNvPicPr>
            <a:picLocks noChangeAspect="1" noChangeArrowheads="1"/>
          </p:cNvPicPr>
          <p:nvPr/>
        </p:nvPicPr>
        <p:blipFill>
          <a:blip r:embed="rId3" cstate="print"/>
          <a:srcRect/>
          <a:stretch>
            <a:fillRect/>
          </a:stretch>
        </p:blipFill>
        <p:spPr bwMode="auto">
          <a:xfrm>
            <a:off x="6324600" y="4953000"/>
            <a:ext cx="1885950" cy="1771651"/>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p:txBody>
          <a:bodyPr>
            <a:normAutofit fontScale="92500" lnSpcReduction="10000"/>
          </a:bodyPr>
          <a:lstStyle/>
          <a:p>
            <a:pPr marL="365760" indent="-256032" eaLnBrk="1" fontAlgn="auto" hangingPunct="1">
              <a:spcAft>
                <a:spcPts val="0"/>
              </a:spcAft>
              <a:buFont typeface="Wingdings 3"/>
              <a:buChar char=""/>
              <a:defRPr/>
            </a:pPr>
            <a:r>
              <a:rPr lang="en-US" dirty="0" smtClean="0"/>
              <a:t>Adequate access to water during workouts</a:t>
            </a:r>
          </a:p>
          <a:p>
            <a:pPr marL="365760" indent="-256032" eaLnBrk="1" fontAlgn="auto" hangingPunct="1">
              <a:spcAft>
                <a:spcPts val="0"/>
              </a:spcAft>
              <a:buFont typeface="Wingdings 3"/>
              <a:buChar char=""/>
              <a:defRPr/>
            </a:pPr>
            <a:endParaRPr lang="en-US" dirty="0" smtClean="0"/>
          </a:p>
          <a:p>
            <a:pPr marL="365760" indent="-256032" eaLnBrk="1" fontAlgn="auto" hangingPunct="1">
              <a:spcAft>
                <a:spcPts val="0"/>
              </a:spcAft>
              <a:buFont typeface="Wingdings 3"/>
              <a:buChar char=""/>
              <a:defRPr/>
            </a:pPr>
            <a:r>
              <a:rPr lang="en-US" dirty="0" smtClean="0"/>
              <a:t>Gradual Acclimatization</a:t>
            </a:r>
          </a:p>
          <a:p>
            <a:pPr marL="365760" indent="-256032" eaLnBrk="1" fontAlgn="auto" hangingPunct="1">
              <a:spcAft>
                <a:spcPts val="0"/>
              </a:spcAft>
              <a:buFont typeface="Wingdings 3"/>
              <a:buChar char=""/>
              <a:defRPr/>
            </a:pPr>
            <a:endParaRPr lang="en-US" dirty="0" smtClean="0"/>
          </a:p>
          <a:p>
            <a:pPr marL="365760" indent="-256032" eaLnBrk="1" fontAlgn="auto" hangingPunct="1">
              <a:spcAft>
                <a:spcPts val="0"/>
              </a:spcAft>
              <a:buFont typeface="Wingdings 3"/>
              <a:buChar char=""/>
              <a:defRPr/>
            </a:pPr>
            <a:r>
              <a:rPr lang="en-US" dirty="0" smtClean="0"/>
              <a:t>Identifying Susceptible Individuals</a:t>
            </a:r>
          </a:p>
          <a:p>
            <a:pPr marL="621792" lvl="1" eaLnBrk="1" fontAlgn="auto" hangingPunct="1">
              <a:spcBef>
                <a:spcPts val="324"/>
              </a:spcBef>
              <a:spcAft>
                <a:spcPts val="0"/>
              </a:spcAft>
              <a:buFont typeface="Verdana"/>
              <a:buChar char="◦"/>
              <a:defRPr/>
            </a:pPr>
            <a:r>
              <a:rPr lang="en-US" dirty="0" smtClean="0"/>
              <a:t>Who?????</a:t>
            </a:r>
          </a:p>
          <a:p>
            <a:pPr marL="365760" indent="-256032" eaLnBrk="1" fontAlgn="auto" hangingPunct="1">
              <a:spcAft>
                <a:spcPts val="0"/>
              </a:spcAft>
              <a:buFont typeface="Wingdings 3"/>
              <a:buChar char=""/>
              <a:defRPr/>
            </a:pPr>
            <a:endParaRPr lang="en-US" dirty="0" smtClean="0"/>
          </a:p>
          <a:p>
            <a:pPr marL="365760" indent="-256032" eaLnBrk="1" fontAlgn="auto" hangingPunct="1">
              <a:spcAft>
                <a:spcPts val="0"/>
              </a:spcAft>
              <a:buFont typeface="Wingdings 3"/>
              <a:buChar char=""/>
              <a:defRPr/>
            </a:pPr>
            <a:r>
              <a:rPr lang="en-US" dirty="0" smtClean="0"/>
              <a:t>Selecting Appropriate Uniforms</a:t>
            </a:r>
          </a:p>
          <a:p>
            <a:pPr marL="365760" indent="-256032" eaLnBrk="1" fontAlgn="auto" hangingPunct="1">
              <a:spcAft>
                <a:spcPts val="0"/>
              </a:spcAft>
              <a:buFont typeface="Wingdings 3"/>
              <a:buChar char=""/>
              <a:defRPr/>
            </a:pPr>
            <a:endParaRPr lang="en-US" dirty="0" smtClean="0"/>
          </a:p>
          <a:p>
            <a:pPr marL="365760" indent="-256032" eaLnBrk="1" fontAlgn="auto" hangingPunct="1">
              <a:spcAft>
                <a:spcPts val="0"/>
              </a:spcAft>
              <a:buFont typeface="Wingdings 3"/>
              <a:buChar char=""/>
              <a:defRPr/>
            </a:pPr>
            <a:r>
              <a:rPr lang="en-US" dirty="0" smtClean="0"/>
              <a:t>Monitoring the Heat Index</a:t>
            </a:r>
          </a:p>
          <a:p>
            <a:pPr marL="621792" lvl="1" eaLnBrk="1" fontAlgn="auto" hangingPunct="1">
              <a:spcBef>
                <a:spcPts val="324"/>
              </a:spcBef>
              <a:spcAft>
                <a:spcPts val="0"/>
              </a:spcAft>
              <a:buFont typeface="Verdana"/>
              <a:buChar char="◦"/>
              <a:defRPr/>
            </a:pPr>
            <a:r>
              <a:rPr lang="en-US" dirty="0" smtClean="0"/>
              <a:t>Heat Policy in place to protect the athletes</a:t>
            </a:r>
          </a:p>
        </p:txBody>
      </p:sp>
      <p:sp>
        <p:nvSpPr>
          <p:cNvPr id="2" name="Title 1"/>
          <p:cNvSpPr>
            <a:spLocks noGrp="1"/>
          </p:cNvSpPr>
          <p:nvPr>
            <p:ph type="title"/>
          </p:nvPr>
        </p:nvSpPr>
        <p:spPr/>
        <p:txBody>
          <a:bodyPr/>
          <a:lstStyle/>
          <a:p>
            <a:pPr eaLnBrk="1" fontAlgn="auto" hangingPunct="1">
              <a:spcAft>
                <a:spcPts val="0"/>
              </a:spcAft>
              <a:defRPr/>
            </a:pPr>
            <a:r>
              <a:rPr lang="en-US" u="sng" dirty="0" smtClean="0">
                <a:solidFill>
                  <a:srgbClr val="FF0000"/>
                </a:solidFill>
              </a:rPr>
              <a:t>Ways to Prevent Heat Illness</a:t>
            </a:r>
            <a:endParaRPr lang="en-US" u="sng" dirty="0">
              <a:solidFill>
                <a:srgbClr val="FF0000"/>
              </a:solidFill>
            </a:endParaRPr>
          </a:p>
        </p:txBody>
      </p:sp>
      <p:pic>
        <p:nvPicPr>
          <p:cNvPr id="17413" name="Picture 5" descr="http://www.empowernetwork.com/drstevesmiley/files/2012/06/heat-stroke.jpg"/>
          <p:cNvPicPr>
            <a:picLocks noChangeAspect="1" noChangeArrowheads="1"/>
          </p:cNvPicPr>
          <p:nvPr/>
        </p:nvPicPr>
        <p:blipFill>
          <a:blip r:embed="rId3" cstate="print"/>
          <a:srcRect/>
          <a:stretch>
            <a:fillRect/>
          </a:stretch>
        </p:blipFill>
        <p:spPr bwMode="auto">
          <a:xfrm>
            <a:off x="6781800" y="2286000"/>
            <a:ext cx="2137409" cy="25146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sz="3000" dirty="0" smtClean="0">
                <a:latin typeface="+mn-lt"/>
                <a:ea typeface="+mn-ea"/>
                <a:cs typeface="+mn-cs"/>
              </a:rPr>
              <a:t>Inadequate </a:t>
            </a:r>
            <a:r>
              <a:rPr lang="en-US" sz="3000" dirty="0">
                <a:latin typeface="+mn-lt"/>
                <a:ea typeface="+mn-ea"/>
                <a:cs typeface="+mn-cs"/>
              </a:rPr>
              <a:t>heat </a:t>
            </a:r>
            <a:r>
              <a:rPr lang="en-US" sz="3000" dirty="0" smtClean="0">
                <a:latin typeface="+mn-lt"/>
                <a:ea typeface="+mn-ea"/>
                <a:cs typeface="+mn-cs"/>
              </a:rPr>
              <a:t>acclimatization</a:t>
            </a:r>
          </a:p>
          <a:p>
            <a:r>
              <a:rPr lang="en-US" sz="3000" dirty="0" smtClean="0">
                <a:latin typeface="+mn-lt"/>
                <a:ea typeface="+mn-ea"/>
                <a:cs typeface="+mn-cs"/>
              </a:rPr>
              <a:t>Inadequate </a:t>
            </a:r>
            <a:r>
              <a:rPr lang="en-US" sz="3000" dirty="0">
                <a:latin typeface="+mn-lt"/>
                <a:ea typeface="+mn-ea"/>
                <a:cs typeface="+mn-cs"/>
              </a:rPr>
              <a:t>fitness </a:t>
            </a:r>
            <a:r>
              <a:rPr lang="en-US" sz="3000" dirty="0" smtClean="0">
                <a:latin typeface="+mn-lt"/>
                <a:ea typeface="+mn-ea"/>
                <a:cs typeface="+mn-cs"/>
              </a:rPr>
              <a:t>level</a:t>
            </a:r>
          </a:p>
          <a:p>
            <a:r>
              <a:rPr lang="en-US" sz="3000" dirty="0" smtClean="0">
                <a:latin typeface="+mn-lt"/>
                <a:ea typeface="+mn-ea"/>
                <a:cs typeface="+mn-cs"/>
              </a:rPr>
              <a:t>Higher </a:t>
            </a:r>
            <a:r>
              <a:rPr lang="en-US" sz="3000" dirty="0">
                <a:latin typeface="+mn-lt"/>
                <a:ea typeface="+mn-ea"/>
                <a:cs typeface="+mn-cs"/>
              </a:rPr>
              <a:t>body </a:t>
            </a:r>
            <a:r>
              <a:rPr lang="en-US" sz="3000" dirty="0" smtClean="0">
                <a:latin typeface="+mn-lt"/>
                <a:ea typeface="+mn-ea"/>
                <a:cs typeface="+mn-cs"/>
              </a:rPr>
              <a:t>fat</a:t>
            </a:r>
          </a:p>
          <a:p>
            <a:r>
              <a:rPr lang="en-US" sz="3000" dirty="0" smtClean="0">
                <a:latin typeface="+mn-lt"/>
                <a:ea typeface="+mn-ea"/>
                <a:cs typeface="+mn-cs"/>
              </a:rPr>
              <a:t>Dehydration </a:t>
            </a:r>
          </a:p>
          <a:p>
            <a:r>
              <a:rPr lang="en-US" sz="3000" dirty="0" smtClean="0">
                <a:latin typeface="+mn-lt"/>
                <a:ea typeface="+mn-ea"/>
                <a:cs typeface="+mn-cs"/>
              </a:rPr>
              <a:t>Illness </a:t>
            </a:r>
            <a:r>
              <a:rPr lang="en-US" sz="3000" dirty="0">
                <a:latin typeface="+mn-lt"/>
                <a:ea typeface="+mn-ea"/>
                <a:cs typeface="+mn-cs"/>
              </a:rPr>
              <a:t>or </a:t>
            </a:r>
            <a:r>
              <a:rPr lang="en-US" sz="3000" dirty="0" smtClean="0">
                <a:latin typeface="+mn-lt"/>
                <a:ea typeface="+mn-ea"/>
                <a:cs typeface="+mn-cs"/>
              </a:rPr>
              <a:t>fever</a:t>
            </a:r>
          </a:p>
          <a:p>
            <a:pPr marL="0" indent="0">
              <a:buNone/>
            </a:pPr>
            <a:endParaRPr lang="en-US" dirty="0"/>
          </a:p>
        </p:txBody>
      </p:sp>
      <p:sp>
        <p:nvSpPr>
          <p:cNvPr id="2" name="Title 1"/>
          <p:cNvSpPr>
            <a:spLocks noGrp="1"/>
          </p:cNvSpPr>
          <p:nvPr>
            <p:ph type="title"/>
          </p:nvPr>
        </p:nvSpPr>
        <p:spPr/>
        <p:txBody>
          <a:bodyPr>
            <a:normAutofit fontScale="90000"/>
          </a:bodyPr>
          <a:lstStyle/>
          <a:p>
            <a:r>
              <a:rPr lang="en-US" sz="3800" u="sng" dirty="0" smtClean="0">
                <a:solidFill>
                  <a:srgbClr val="FF0000"/>
                </a:solidFill>
              </a:rPr>
              <a:t>Possible Causes of Heat-Related Illness</a:t>
            </a:r>
            <a:endParaRPr lang="en-US" sz="3800" u="sng" dirty="0">
              <a:solidFill>
                <a:srgbClr val="FF0000"/>
              </a:solidFill>
            </a:endParaRPr>
          </a:p>
        </p:txBody>
      </p:sp>
      <p:sp>
        <p:nvSpPr>
          <p:cNvPr id="3" name="Slide Number Placeholder 2"/>
          <p:cNvSpPr>
            <a:spLocks noGrp="1"/>
          </p:cNvSpPr>
          <p:nvPr>
            <p:ph type="sldNum" sz="quarter" idx="12"/>
          </p:nvPr>
        </p:nvSpPr>
        <p:spPr>
          <a:prstGeom prst="rect">
            <a:avLst/>
          </a:prstGeom>
        </p:spPr>
        <p:txBody>
          <a:bodyPr/>
          <a:lstStyle/>
          <a:p>
            <a:fld id="{2E7DEF91-892C-4B28-A748-45D54AB63EF6}" type="slidenum">
              <a:rPr lang="en-US" altLang="en-US" smtClean="0"/>
              <a:pPr/>
              <a:t>27</a:t>
            </a:fld>
            <a:endParaRPr lang="en-US" altLang="en-US" dirty="0"/>
          </a:p>
        </p:txBody>
      </p:sp>
      <p:sp>
        <p:nvSpPr>
          <p:cNvPr id="6" name="Content Placeholder 5"/>
          <p:cNvSpPr>
            <a:spLocks noGrp="1"/>
          </p:cNvSpPr>
          <p:nvPr>
            <p:ph sz="half" idx="4294967295"/>
          </p:nvPr>
        </p:nvSpPr>
        <p:spPr>
          <a:xfrm>
            <a:off x="5334000" y="1960563"/>
            <a:ext cx="3810000" cy="4114800"/>
          </a:xfrm>
        </p:spPr>
        <p:txBody>
          <a:bodyPr/>
          <a:lstStyle/>
          <a:p>
            <a:r>
              <a:rPr lang="en-US" sz="3000" dirty="0" smtClean="0"/>
              <a:t>Salt deficiency</a:t>
            </a:r>
          </a:p>
          <a:p>
            <a:r>
              <a:rPr lang="en-US" sz="3000" dirty="0" smtClean="0"/>
              <a:t>Presence </a:t>
            </a:r>
            <a:r>
              <a:rPr lang="en-US" sz="3000" dirty="0"/>
              <a:t>of gastrointestinal </a:t>
            </a:r>
            <a:r>
              <a:rPr lang="en-US" sz="3000" dirty="0" smtClean="0"/>
              <a:t>distress</a:t>
            </a:r>
          </a:p>
          <a:p>
            <a:r>
              <a:rPr lang="en-US" sz="3000" dirty="0" smtClean="0"/>
              <a:t>Inadequate meals</a:t>
            </a:r>
          </a:p>
        </p:txBody>
      </p:sp>
    </p:spTree>
    <p:extLst>
      <p:ext uri="{BB962C8B-B14F-4D97-AF65-F5344CB8AC3E}">
        <p14:creationId xmlns:p14="http://schemas.microsoft.com/office/powerpoint/2010/main" val="19786052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sz="3000" dirty="0" smtClean="0"/>
              <a:t>Insufficient energy intake</a:t>
            </a:r>
          </a:p>
          <a:p>
            <a:r>
              <a:rPr lang="en-US" sz="3000" dirty="0" smtClean="0"/>
              <a:t>Skin conditions</a:t>
            </a:r>
          </a:p>
          <a:p>
            <a:r>
              <a:rPr lang="en-US" sz="3000" dirty="0" smtClean="0"/>
              <a:t>Ingestion of medications or dietary supplements</a:t>
            </a:r>
          </a:p>
          <a:p>
            <a:r>
              <a:rPr lang="en-US" sz="3000" dirty="0" smtClean="0"/>
              <a:t>Overly motivated athletes</a:t>
            </a:r>
          </a:p>
        </p:txBody>
      </p:sp>
      <p:sp>
        <p:nvSpPr>
          <p:cNvPr id="9" name="Title 1"/>
          <p:cNvSpPr>
            <a:spLocks noGrp="1"/>
          </p:cNvSpPr>
          <p:nvPr>
            <p:ph type="title"/>
          </p:nvPr>
        </p:nvSpPr>
        <p:spPr/>
        <p:txBody>
          <a:bodyPr>
            <a:normAutofit fontScale="90000"/>
          </a:bodyPr>
          <a:lstStyle/>
          <a:p>
            <a:pPr algn="ctr"/>
            <a:r>
              <a:rPr lang="en-US" sz="3800" u="sng" dirty="0" smtClean="0">
                <a:solidFill>
                  <a:srgbClr val="FF0000"/>
                </a:solidFill>
              </a:rPr>
              <a:t>Possible Causes of Heat-Related Illness</a:t>
            </a:r>
            <a:endParaRPr lang="en-US" sz="3800" u="sng" dirty="0">
              <a:solidFill>
                <a:srgbClr val="FF0000"/>
              </a:solidFill>
            </a:endParaRPr>
          </a:p>
        </p:txBody>
      </p:sp>
      <p:sp>
        <p:nvSpPr>
          <p:cNvPr id="3" name="Slide Number Placeholder 2"/>
          <p:cNvSpPr>
            <a:spLocks noGrp="1"/>
          </p:cNvSpPr>
          <p:nvPr>
            <p:ph type="sldNum" sz="quarter" idx="12"/>
          </p:nvPr>
        </p:nvSpPr>
        <p:spPr>
          <a:prstGeom prst="rect">
            <a:avLst/>
          </a:prstGeom>
        </p:spPr>
        <p:txBody>
          <a:bodyPr/>
          <a:lstStyle/>
          <a:p>
            <a:fld id="{2E7DEF91-892C-4B28-A748-45D54AB63EF6}" type="slidenum">
              <a:rPr lang="en-US" altLang="en-US" smtClean="0"/>
              <a:pPr/>
              <a:t>28</a:t>
            </a:fld>
            <a:endParaRPr lang="en-US" altLang="en-US" dirty="0"/>
          </a:p>
        </p:txBody>
      </p:sp>
      <p:sp>
        <p:nvSpPr>
          <p:cNvPr id="7" name="Content Placeholder 6"/>
          <p:cNvSpPr>
            <a:spLocks noGrp="1"/>
          </p:cNvSpPr>
          <p:nvPr>
            <p:ph sz="half" idx="4294967295"/>
          </p:nvPr>
        </p:nvSpPr>
        <p:spPr>
          <a:xfrm>
            <a:off x="4990489" y="4716463"/>
            <a:ext cx="3810000" cy="4114800"/>
          </a:xfrm>
        </p:spPr>
        <p:txBody>
          <a:bodyPr/>
          <a:lstStyle/>
          <a:p>
            <a:r>
              <a:rPr lang="en-US" sz="3000" dirty="0" smtClean="0"/>
              <a:t>Athletes reluctant to report problems</a:t>
            </a:r>
          </a:p>
          <a:p>
            <a:endParaRPr lang="en-US" dirty="0"/>
          </a:p>
        </p:txBody>
      </p:sp>
    </p:spTree>
    <p:extLst>
      <p:ext uri="{BB962C8B-B14F-4D97-AF65-F5344CB8AC3E}">
        <p14:creationId xmlns:p14="http://schemas.microsoft.com/office/powerpoint/2010/main" val="28431677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p:txBody>
          <a:bodyPr/>
          <a:lstStyle/>
          <a:p>
            <a:pPr eaLnBrk="1" hangingPunct="1"/>
            <a:r>
              <a:rPr lang="en-US" u="sng" dirty="0" smtClean="0">
                <a:solidFill>
                  <a:srgbClr val="FF0000"/>
                </a:solidFill>
              </a:rPr>
              <a:t>Heat Rash</a:t>
            </a:r>
          </a:p>
          <a:p>
            <a:pPr lvl="1" eaLnBrk="1" hangingPunct="1"/>
            <a:r>
              <a:rPr lang="en-US" dirty="0" smtClean="0"/>
              <a:t>Benign condition associated with a </a:t>
            </a:r>
            <a:r>
              <a:rPr lang="en-US" u="sng" dirty="0" smtClean="0">
                <a:solidFill>
                  <a:srgbClr val="FF0000"/>
                </a:solidFill>
              </a:rPr>
              <a:t>red, raised rash accompanied by sensations of prickling and tingling during sweating</a:t>
            </a:r>
          </a:p>
          <a:p>
            <a:pPr eaLnBrk="1" hangingPunct="1"/>
            <a:endParaRPr lang="en-US" dirty="0" smtClean="0"/>
          </a:p>
          <a:p>
            <a:pPr eaLnBrk="1" hangingPunct="1"/>
            <a:r>
              <a:rPr lang="en-US" u="sng" dirty="0" smtClean="0">
                <a:solidFill>
                  <a:srgbClr val="FF0000"/>
                </a:solidFill>
              </a:rPr>
              <a:t>Heat Syncope</a:t>
            </a:r>
          </a:p>
          <a:p>
            <a:pPr lvl="1" eaLnBrk="1" hangingPunct="1"/>
            <a:r>
              <a:rPr lang="en-US" u="sng" dirty="0" smtClean="0">
                <a:solidFill>
                  <a:srgbClr val="FF0000"/>
                </a:solidFill>
              </a:rPr>
              <a:t>Also called heat collapse</a:t>
            </a:r>
          </a:p>
          <a:p>
            <a:pPr lvl="1" eaLnBrk="1" hangingPunct="1"/>
            <a:r>
              <a:rPr lang="en-US" dirty="0" smtClean="0"/>
              <a:t>Associated with rapid physical fatigue during overexposure to heat</a:t>
            </a:r>
          </a:p>
          <a:p>
            <a:pPr lvl="1" eaLnBrk="1" hangingPunct="1"/>
            <a:r>
              <a:rPr lang="en-US" u="sng" dirty="0" smtClean="0">
                <a:solidFill>
                  <a:srgbClr val="FF0000"/>
                </a:solidFill>
              </a:rPr>
              <a:t>Treated by laying athlete down in a cool environment and replacing fluids</a:t>
            </a:r>
          </a:p>
          <a:p>
            <a:pPr lvl="1" eaLnBrk="1" hangingPunct="1"/>
            <a:endParaRPr lang="en-US" dirty="0" smtClean="0"/>
          </a:p>
        </p:txBody>
      </p:sp>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Recognizing and Managing </a:t>
            </a:r>
            <a:r>
              <a:rPr lang="en-US" dirty="0" err="1" smtClean="0"/>
              <a:t>Exertional</a:t>
            </a:r>
            <a:r>
              <a:rPr lang="en-US" dirty="0" smtClean="0"/>
              <a:t> Heat Illness</a:t>
            </a:r>
            <a:endParaRPr lang="en-US" dirty="0"/>
          </a:p>
        </p:txBody>
      </p:sp>
      <p:pic>
        <p:nvPicPr>
          <p:cNvPr id="18437" name="Picture 5" descr="http://static.ddmcdn.com/gif/underarm-rashes-1.jpg"/>
          <p:cNvPicPr>
            <a:picLocks noChangeAspect="1" noChangeArrowheads="1"/>
          </p:cNvPicPr>
          <p:nvPr/>
        </p:nvPicPr>
        <p:blipFill>
          <a:blip r:embed="rId3" cstate="print"/>
          <a:srcRect/>
          <a:stretch>
            <a:fillRect/>
          </a:stretch>
        </p:blipFill>
        <p:spPr bwMode="auto">
          <a:xfrm>
            <a:off x="5791200" y="2743200"/>
            <a:ext cx="2133600" cy="1422401"/>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2"/>
          <p:cNvSpPr>
            <a:spLocks noGrp="1" noChangeArrowheads="1"/>
          </p:cNvSpPr>
          <p:nvPr>
            <p:ph type="title"/>
          </p:nvPr>
        </p:nvSpPr>
        <p:spPr>
          <a:xfrm>
            <a:off x="685800" y="581892"/>
            <a:ext cx="7772400" cy="1295400"/>
          </a:xfrm>
        </p:spPr>
        <p:txBody>
          <a:bodyPr/>
          <a:lstStyle/>
          <a:p>
            <a:r>
              <a:rPr lang="en-US" altLang="en-US" sz="3800" dirty="0"/>
              <a:t>Environmental </a:t>
            </a:r>
            <a:br>
              <a:rPr lang="en-US" altLang="en-US" sz="3800" dirty="0"/>
            </a:br>
            <a:r>
              <a:rPr lang="en-US" altLang="en-US" sz="3800" dirty="0"/>
              <a:t>Conditions Affecting Athletes</a:t>
            </a:r>
          </a:p>
        </p:txBody>
      </p:sp>
      <p:sp>
        <p:nvSpPr>
          <p:cNvPr id="523267" name="Rectangle 3"/>
          <p:cNvSpPr>
            <a:spLocks noGrp="1" noChangeArrowheads="1"/>
          </p:cNvSpPr>
          <p:nvPr>
            <p:ph type="body" idx="1"/>
          </p:nvPr>
        </p:nvSpPr>
        <p:spPr>
          <a:xfrm>
            <a:off x="685800" y="1944256"/>
            <a:ext cx="7772400" cy="4114800"/>
          </a:xfrm>
        </p:spPr>
        <p:txBody>
          <a:bodyPr/>
          <a:lstStyle/>
          <a:p>
            <a:r>
              <a:rPr lang="en-US" dirty="0" smtClean="0">
                <a:latin typeface="+mn-lt"/>
                <a:ea typeface="+mn-ea"/>
                <a:cs typeface="+mn-cs"/>
              </a:rPr>
              <a:t>Conditions </a:t>
            </a:r>
            <a:r>
              <a:rPr lang="en-US" dirty="0">
                <a:latin typeface="+mn-lt"/>
                <a:ea typeface="+mn-ea"/>
                <a:cs typeface="+mn-cs"/>
              </a:rPr>
              <a:t>occasionally arise that may prevent the body from maintaining </a:t>
            </a:r>
            <a:r>
              <a:rPr lang="en-US" dirty="0" smtClean="0">
                <a:latin typeface="+mn-lt"/>
                <a:ea typeface="+mn-ea"/>
                <a:cs typeface="+mn-cs"/>
              </a:rPr>
              <a:t>homeostasis.</a:t>
            </a:r>
          </a:p>
          <a:p>
            <a:pPr lvl="1"/>
            <a:r>
              <a:rPr lang="en-US" altLang="en-US" dirty="0" smtClean="0">
                <a:ea typeface="+mn-ea"/>
                <a:cs typeface="+mn-cs"/>
              </a:rPr>
              <a:t>For example, heat and cold</a:t>
            </a:r>
          </a:p>
          <a:p>
            <a:pPr marL="1079500" lvl="2" indent="-322263"/>
            <a:r>
              <a:rPr lang="en-US" altLang="en-US" dirty="0"/>
              <a:t>Particularly damp or windy conditions</a:t>
            </a:r>
          </a:p>
          <a:p>
            <a:pPr lvl="1"/>
            <a:r>
              <a:rPr lang="en-US" altLang="en-US" dirty="0" smtClean="0">
                <a:ea typeface="+mn-ea"/>
                <a:cs typeface="+mn-cs"/>
              </a:rPr>
              <a:t>These conditions may create health problems for athletes in the course of routine practice or competitive play.</a:t>
            </a:r>
          </a:p>
        </p:txBody>
      </p:sp>
      <p:sp>
        <p:nvSpPr>
          <p:cNvPr id="2" name="Slide Number Placeholder 1"/>
          <p:cNvSpPr>
            <a:spLocks noGrp="1"/>
          </p:cNvSpPr>
          <p:nvPr>
            <p:ph type="sldNum" sz="quarter" idx="4294967295"/>
          </p:nvPr>
        </p:nvSpPr>
        <p:spPr>
          <a:xfrm>
            <a:off x="5791200" y="6400800"/>
            <a:ext cx="1905000" cy="457200"/>
          </a:xfrm>
          <a:prstGeom prst="rect">
            <a:avLst/>
          </a:prstGeom>
        </p:spPr>
        <p:txBody>
          <a:bodyPr/>
          <a:lstStyle/>
          <a:p>
            <a:fld id="{2E7DEF91-892C-4B28-A748-45D54AB63EF6}" type="slidenum">
              <a:rPr lang="en-US" altLang="en-US" smtClean="0"/>
              <a:pPr/>
              <a:t>3</a:t>
            </a:fld>
            <a:endParaRPr lang="en-US" altLang="en-US" dirty="0"/>
          </a:p>
        </p:txBody>
      </p:sp>
    </p:spTree>
    <p:extLst>
      <p:ext uri="{BB962C8B-B14F-4D97-AF65-F5344CB8AC3E}">
        <p14:creationId xmlns:p14="http://schemas.microsoft.com/office/powerpoint/2010/main" val="41979649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47800"/>
            <a:ext cx="8229600" cy="4144962"/>
          </a:xfrm>
        </p:spPr>
        <p:txBody>
          <a:bodyPr>
            <a:normAutofit fontScale="92500" lnSpcReduction="20000"/>
          </a:bodyPr>
          <a:lstStyle/>
          <a:p>
            <a:pPr marL="548640" indent="-411480" eaLnBrk="1" fontAlgn="auto" hangingPunct="1">
              <a:spcAft>
                <a:spcPts val="0"/>
              </a:spcAft>
              <a:buClr>
                <a:schemeClr val="tx1">
                  <a:shade val="95000"/>
                </a:schemeClr>
              </a:buClr>
              <a:buFont typeface="Wingdings 2"/>
              <a:buChar char=""/>
              <a:defRPr/>
            </a:pPr>
            <a:r>
              <a:rPr lang="en-US" u="sng" dirty="0" err="1" smtClean="0">
                <a:solidFill>
                  <a:srgbClr val="FF0000"/>
                </a:solidFill>
              </a:rPr>
              <a:t>Exertional</a:t>
            </a:r>
            <a:r>
              <a:rPr lang="en-US" u="sng" dirty="0" smtClean="0">
                <a:solidFill>
                  <a:srgbClr val="FF0000"/>
                </a:solidFill>
              </a:rPr>
              <a:t> Heat Cramps</a:t>
            </a:r>
          </a:p>
          <a:p>
            <a:pPr marL="868680" lvl="1" indent="-283464" eaLnBrk="1" fontAlgn="auto" hangingPunct="1">
              <a:spcBef>
                <a:spcPts val="324"/>
              </a:spcBef>
              <a:spcAft>
                <a:spcPts val="0"/>
              </a:spcAft>
              <a:buFont typeface="Wingdings 2"/>
              <a:buChar char=""/>
              <a:defRPr/>
            </a:pPr>
            <a:r>
              <a:rPr lang="en-US" dirty="0" smtClean="0"/>
              <a:t>Muscle spasms, usually in the stomach or calf (not limited to those areas)</a:t>
            </a:r>
          </a:p>
          <a:p>
            <a:pPr marL="868680" lvl="1" indent="-283464" eaLnBrk="1" fontAlgn="auto" hangingPunct="1">
              <a:spcBef>
                <a:spcPts val="324"/>
              </a:spcBef>
              <a:spcAft>
                <a:spcPts val="0"/>
              </a:spcAft>
              <a:buFont typeface="Wingdings 2"/>
              <a:buChar char=""/>
              <a:defRPr/>
            </a:pPr>
            <a:r>
              <a:rPr lang="en-US" dirty="0" smtClean="0"/>
              <a:t>Related to excessive loss of water and electrolytes</a:t>
            </a:r>
          </a:p>
          <a:p>
            <a:pPr marL="868680" lvl="1" indent="-283464" eaLnBrk="1" fontAlgn="auto" hangingPunct="1">
              <a:spcBef>
                <a:spcPts val="324"/>
              </a:spcBef>
              <a:spcAft>
                <a:spcPts val="0"/>
              </a:spcAft>
              <a:buFont typeface="Wingdings 2"/>
              <a:buChar char=""/>
              <a:defRPr/>
            </a:pPr>
            <a:r>
              <a:rPr lang="en-US" u="sng" dirty="0" smtClean="0">
                <a:solidFill>
                  <a:srgbClr val="FF0000"/>
                </a:solidFill>
              </a:rPr>
              <a:t>Profuse sweating leads to imbalance within muscles, ultimately leading to extreme cramps</a:t>
            </a:r>
          </a:p>
          <a:p>
            <a:pPr marL="868680" lvl="1" indent="-283464" eaLnBrk="1" fontAlgn="auto" hangingPunct="1">
              <a:spcBef>
                <a:spcPts val="324"/>
              </a:spcBef>
              <a:spcAft>
                <a:spcPts val="0"/>
              </a:spcAft>
              <a:buFont typeface="Wingdings 2"/>
              <a:buChar char=""/>
              <a:defRPr/>
            </a:pPr>
            <a:r>
              <a:rPr lang="en-US" dirty="0" smtClean="0"/>
              <a:t>Prevented by adequate replacement of electrolytes</a:t>
            </a:r>
          </a:p>
          <a:p>
            <a:pPr marL="868680" lvl="1" indent="-283464" eaLnBrk="1" fontAlgn="auto" hangingPunct="1">
              <a:spcBef>
                <a:spcPts val="324"/>
              </a:spcBef>
              <a:spcAft>
                <a:spcPts val="0"/>
              </a:spcAft>
              <a:buFont typeface="Wingdings 2"/>
              <a:buChar char=""/>
              <a:defRPr/>
            </a:pPr>
            <a:r>
              <a:rPr lang="en-US" u="sng" dirty="0" smtClean="0">
                <a:solidFill>
                  <a:srgbClr val="FF0000"/>
                </a:solidFill>
              </a:rPr>
              <a:t>Immediate treatment is ingestion of large quantities of water, mild prolonged stretching with ice massage of muscle</a:t>
            </a:r>
          </a:p>
          <a:p>
            <a:pPr marL="868680" lvl="1" indent="-283464" eaLnBrk="1" fontAlgn="auto" hangingPunct="1">
              <a:spcBef>
                <a:spcPts val="324"/>
              </a:spcBef>
              <a:spcAft>
                <a:spcPts val="0"/>
              </a:spcAft>
              <a:buFont typeface="Wingdings 2"/>
              <a:buChar char=""/>
              <a:defRPr/>
            </a:pPr>
            <a:r>
              <a:rPr lang="en-US" u="sng" dirty="0" smtClean="0">
                <a:solidFill>
                  <a:srgbClr val="FF0000"/>
                </a:solidFill>
              </a:rPr>
              <a:t>High chance of reoccurrence</a:t>
            </a:r>
            <a:r>
              <a:rPr lang="en-US" dirty="0" smtClean="0"/>
              <a:t>, so usually leads to removal of additional workouts </a:t>
            </a:r>
          </a:p>
          <a:p>
            <a:pPr marL="868680" lvl="1" indent="-283464" eaLnBrk="1" fontAlgn="auto" hangingPunct="1">
              <a:spcBef>
                <a:spcPts val="324"/>
              </a:spcBef>
              <a:spcAft>
                <a:spcPts val="0"/>
              </a:spcAft>
              <a:buNone/>
              <a:defRPr/>
            </a:pPr>
            <a:r>
              <a:rPr lang="en-US" dirty="0" smtClean="0"/>
              <a:t>   for the remainder of the day</a:t>
            </a:r>
            <a:endParaRPr lang="en-US" dirty="0"/>
          </a:p>
        </p:txBody>
      </p:sp>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Recognizing and Managing </a:t>
            </a:r>
            <a:r>
              <a:rPr lang="en-US" dirty="0" err="1" smtClean="0"/>
              <a:t>Exertional</a:t>
            </a:r>
            <a:r>
              <a:rPr lang="en-US" dirty="0" smtClean="0"/>
              <a:t> Heat Illness</a:t>
            </a:r>
            <a:endParaRPr lang="en-US" dirty="0"/>
          </a:p>
        </p:txBody>
      </p:sp>
      <p:pic>
        <p:nvPicPr>
          <p:cNvPr id="19461" name="Picture 5" descr="http://farm1.staticflickr.com/41/117025835_97be1272e7_z.jpg?zz=1"/>
          <p:cNvPicPr>
            <a:picLocks noChangeAspect="1" noChangeArrowheads="1"/>
          </p:cNvPicPr>
          <p:nvPr/>
        </p:nvPicPr>
        <p:blipFill>
          <a:blip r:embed="rId3" cstate="print"/>
          <a:srcRect/>
          <a:stretch>
            <a:fillRect/>
          </a:stretch>
        </p:blipFill>
        <p:spPr bwMode="auto">
          <a:xfrm>
            <a:off x="5486400" y="4724400"/>
            <a:ext cx="3124200" cy="19812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548640" indent="-411480" eaLnBrk="1" fontAlgn="auto" hangingPunct="1">
              <a:spcAft>
                <a:spcPts val="0"/>
              </a:spcAft>
              <a:buClr>
                <a:schemeClr val="tx1">
                  <a:shade val="95000"/>
                </a:schemeClr>
              </a:buClr>
              <a:buFont typeface="Wingdings 2"/>
              <a:buChar char=""/>
              <a:defRPr/>
            </a:pPr>
            <a:r>
              <a:rPr lang="en-US" u="sng" dirty="0" smtClean="0">
                <a:solidFill>
                  <a:srgbClr val="FF0000"/>
                </a:solidFill>
              </a:rPr>
              <a:t>Exertional Heat Exhaustion</a:t>
            </a:r>
          </a:p>
          <a:p>
            <a:pPr marL="868680" lvl="1" indent="-283464" eaLnBrk="1" fontAlgn="auto" hangingPunct="1">
              <a:spcBef>
                <a:spcPts val="324"/>
              </a:spcBef>
              <a:spcAft>
                <a:spcPts val="0"/>
              </a:spcAft>
              <a:buFont typeface="Wingdings 2"/>
              <a:buChar char=""/>
              <a:defRPr/>
            </a:pPr>
            <a:r>
              <a:rPr lang="en-US" dirty="0" smtClean="0"/>
              <a:t>Occurs when an athlete becomes dehydrated to the point that the body is unable to sustain adequate cardiac output and cannot continue with workout</a:t>
            </a:r>
          </a:p>
          <a:p>
            <a:pPr marL="868680" lvl="1" indent="-283464" eaLnBrk="1" fontAlgn="auto" hangingPunct="1">
              <a:spcBef>
                <a:spcPts val="324"/>
              </a:spcBef>
              <a:spcAft>
                <a:spcPts val="0"/>
              </a:spcAft>
              <a:buFont typeface="Wingdings 2"/>
              <a:buChar char=""/>
              <a:defRPr/>
            </a:pPr>
            <a:r>
              <a:rPr lang="en-US" u="sng" dirty="0" smtClean="0">
                <a:solidFill>
                  <a:srgbClr val="FF0000"/>
                </a:solidFill>
              </a:rPr>
              <a:t>Body temperature </a:t>
            </a:r>
            <a:r>
              <a:rPr lang="en-US" dirty="0" smtClean="0"/>
              <a:t>(as gauged by rectal temperature) is </a:t>
            </a:r>
            <a:r>
              <a:rPr lang="en-US" u="sng" dirty="0" smtClean="0">
                <a:solidFill>
                  <a:srgbClr val="FF0000"/>
                </a:solidFill>
              </a:rPr>
              <a:t>less that 104 degrees</a:t>
            </a:r>
          </a:p>
          <a:p>
            <a:pPr marL="868680" lvl="1" indent="-283464" eaLnBrk="1" fontAlgn="auto" hangingPunct="1">
              <a:spcBef>
                <a:spcPts val="324"/>
              </a:spcBef>
              <a:spcAft>
                <a:spcPts val="0"/>
              </a:spcAft>
              <a:buFont typeface="Wingdings 2"/>
              <a:buChar char=""/>
              <a:defRPr/>
            </a:pPr>
            <a:r>
              <a:rPr lang="en-US" dirty="0" smtClean="0"/>
              <a:t>Must be immediately removed and taken to cool area</a:t>
            </a:r>
          </a:p>
          <a:p>
            <a:pPr marL="868680" lvl="1" indent="-283464" eaLnBrk="1" fontAlgn="auto" hangingPunct="1">
              <a:spcBef>
                <a:spcPts val="324"/>
              </a:spcBef>
              <a:spcAft>
                <a:spcPts val="0"/>
              </a:spcAft>
              <a:buFont typeface="Wingdings 2"/>
              <a:buChar char=""/>
              <a:defRPr/>
            </a:pPr>
            <a:r>
              <a:rPr lang="en-US" u="sng" dirty="0" smtClean="0">
                <a:solidFill>
                  <a:srgbClr val="FF0000"/>
                </a:solidFill>
              </a:rPr>
              <a:t>Legs elevated / cooling attempted / rehydration essential</a:t>
            </a:r>
            <a:r>
              <a:rPr lang="en-US" dirty="0" smtClean="0"/>
              <a:t> (IV if necessary)</a:t>
            </a:r>
          </a:p>
          <a:p>
            <a:pPr marL="868680" lvl="1" indent="-283464" eaLnBrk="1" fontAlgn="auto" hangingPunct="1">
              <a:spcBef>
                <a:spcPts val="324"/>
              </a:spcBef>
              <a:spcAft>
                <a:spcPts val="0"/>
              </a:spcAft>
              <a:buFont typeface="Wingdings 2"/>
              <a:buChar char=""/>
              <a:defRPr/>
            </a:pPr>
            <a:r>
              <a:rPr lang="en-US" dirty="0" smtClean="0"/>
              <a:t>If rapid improvement is not noticed, transport is necessary</a:t>
            </a:r>
            <a:endParaRPr lang="en-US" dirty="0"/>
          </a:p>
        </p:txBody>
      </p:sp>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Recognizing and Managing </a:t>
            </a:r>
            <a:r>
              <a:rPr lang="en-US" dirty="0" err="1" smtClean="0"/>
              <a:t>Exertional</a:t>
            </a:r>
            <a:r>
              <a:rPr lang="en-US" dirty="0" smtClean="0"/>
              <a:t> Heat Illness</a:t>
            </a:r>
            <a:endParaRPr lang="en-US" dirty="0"/>
          </a:p>
        </p:txBody>
      </p:sp>
      <p:pic>
        <p:nvPicPr>
          <p:cNvPr id="20485" name="Picture 5" descr="http://2.bp.blogspot.com/_Hy-rKlLb2LM/S1InLJMtI4I/AAAAAAAAAI0/XwEGioYXm9U/s320/firstAidHeatExhaustion_60266_lg.jpg"/>
          <p:cNvPicPr>
            <a:picLocks noChangeAspect="1" noChangeArrowheads="1"/>
          </p:cNvPicPr>
          <p:nvPr/>
        </p:nvPicPr>
        <p:blipFill>
          <a:blip r:embed="rId3" cstate="print"/>
          <a:srcRect/>
          <a:stretch>
            <a:fillRect/>
          </a:stretch>
        </p:blipFill>
        <p:spPr bwMode="auto">
          <a:xfrm>
            <a:off x="7010400" y="304800"/>
            <a:ext cx="1828801" cy="1371601"/>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marL="548640" indent="-411480" eaLnBrk="1" fontAlgn="auto" hangingPunct="1">
              <a:spcAft>
                <a:spcPts val="0"/>
              </a:spcAft>
              <a:buClr>
                <a:schemeClr val="tx1">
                  <a:shade val="95000"/>
                </a:schemeClr>
              </a:buClr>
              <a:buFont typeface="Wingdings 2"/>
              <a:buChar char=""/>
              <a:defRPr/>
            </a:pPr>
            <a:r>
              <a:rPr lang="en-US" u="sng" dirty="0" err="1" smtClean="0">
                <a:solidFill>
                  <a:srgbClr val="FF0000"/>
                </a:solidFill>
              </a:rPr>
              <a:t>Exertional</a:t>
            </a:r>
            <a:r>
              <a:rPr lang="en-US" u="sng" dirty="0" smtClean="0">
                <a:solidFill>
                  <a:srgbClr val="FF0000"/>
                </a:solidFill>
              </a:rPr>
              <a:t> Heatstroke</a:t>
            </a:r>
          </a:p>
          <a:p>
            <a:pPr marL="868680" lvl="1" indent="-283464" eaLnBrk="1" fontAlgn="auto" hangingPunct="1">
              <a:spcBef>
                <a:spcPts val="324"/>
              </a:spcBef>
              <a:spcAft>
                <a:spcPts val="0"/>
              </a:spcAft>
              <a:buFont typeface="Wingdings 2"/>
              <a:buChar char=""/>
              <a:defRPr/>
            </a:pPr>
            <a:r>
              <a:rPr lang="en-US" dirty="0" smtClean="0"/>
              <a:t>Serious, </a:t>
            </a:r>
            <a:r>
              <a:rPr lang="en-US" u="sng" dirty="0" smtClean="0">
                <a:solidFill>
                  <a:srgbClr val="FF0000"/>
                </a:solidFill>
              </a:rPr>
              <a:t>life threatening emergency</a:t>
            </a:r>
          </a:p>
          <a:p>
            <a:pPr marL="868680" lvl="1" indent="-283464" eaLnBrk="1" fontAlgn="auto" hangingPunct="1">
              <a:spcBef>
                <a:spcPts val="324"/>
              </a:spcBef>
              <a:spcAft>
                <a:spcPts val="0"/>
              </a:spcAft>
              <a:buFont typeface="Wingdings 2"/>
              <a:buChar char=""/>
              <a:defRPr/>
            </a:pPr>
            <a:r>
              <a:rPr lang="en-US" u="sng" dirty="0" smtClean="0">
                <a:solidFill>
                  <a:srgbClr val="FF0000"/>
                </a:solidFill>
              </a:rPr>
              <a:t>Body temperature rise affects CNS, body tissue, extreme circulatory and metabolic stresses occur as well as physiological dysfunction</a:t>
            </a:r>
          </a:p>
          <a:p>
            <a:pPr marL="868680" lvl="1" indent="-283464" eaLnBrk="1" fontAlgn="auto" hangingPunct="1">
              <a:spcBef>
                <a:spcPts val="324"/>
              </a:spcBef>
              <a:spcAft>
                <a:spcPts val="0"/>
              </a:spcAft>
              <a:buFont typeface="Wingdings 2"/>
              <a:buChar char=""/>
              <a:defRPr/>
            </a:pPr>
            <a:r>
              <a:rPr lang="en-US" dirty="0" smtClean="0"/>
              <a:t>Can occur suddenly without warning</a:t>
            </a:r>
          </a:p>
          <a:p>
            <a:pPr marL="868680" lvl="1" indent="-283464" eaLnBrk="1" fontAlgn="auto" hangingPunct="1">
              <a:spcBef>
                <a:spcPts val="324"/>
              </a:spcBef>
              <a:spcAft>
                <a:spcPts val="0"/>
              </a:spcAft>
              <a:buFont typeface="Wingdings 2"/>
              <a:buChar char=""/>
              <a:defRPr/>
            </a:pPr>
            <a:r>
              <a:rPr lang="en-US" dirty="0" smtClean="0"/>
              <a:t>Body temperature is recorded at </a:t>
            </a:r>
            <a:r>
              <a:rPr lang="en-US" u="sng" dirty="0" smtClean="0">
                <a:solidFill>
                  <a:srgbClr val="FF0000"/>
                </a:solidFill>
              </a:rPr>
              <a:t>104 or higher</a:t>
            </a:r>
          </a:p>
          <a:p>
            <a:pPr marL="868680" lvl="1" indent="-283464" eaLnBrk="1" fontAlgn="auto" hangingPunct="1">
              <a:spcBef>
                <a:spcPts val="324"/>
              </a:spcBef>
              <a:spcAft>
                <a:spcPts val="0"/>
              </a:spcAft>
              <a:buFont typeface="Wingdings 2"/>
              <a:buChar char=""/>
              <a:defRPr/>
            </a:pPr>
            <a:r>
              <a:rPr lang="en-US" u="sng" dirty="0" smtClean="0">
                <a:solidFill>
                  <a:srgbClr val="FF0000"/>
                </a:solidFill>
              </a:rPr>
              <a:t>Hot skin and may have an absence of sweating</a:t>
            </a:r>
          </a:p>
          <a:p>
            <a:pPr marL="868680" lvl="1" indent="-283464" eaLnBrk="1" fontAlgn="auto" hangingPunct="1">
              <a:spcBef>
                <a:spcPts val="324"/>
              </a:spcBef>
              <a:spcAft>
                <a:spcPts val="0"/>
              </a:spcAft>
              <a:buFont typeface="Wingdings 2"/>
              <a:buChar char=""/>
              <a:defRPr/>
            </a:pPr>
            <a:r>
              <a:rPr lang="en-US" dirty="0" smtClean="0"/>
              <a:t>Body temperature must be lowered as fast as possible</a:t>
            </a:r>
          </a:p>
          <a:p>
            <a:pPr marL="1133856" lvl="2" eaLnBrk="1" fontAlgn="auto" hangingPunct="1">
              <a:spcAft>
                <a:spcPts val="0"/>
              </a:spcAft>
              <a:buFont typeface="Wingdings"/>
              <a:buChar char=""/>
              <a:defRPr/>
            </a:pPr>
            <a:r>
              <a:rPr lang="en-US" u="sng" dirty="0" smtClean="0">
                <a:solidFill>
                  <a:srgbClr val="FF0000"/>
                </a:solidFill>
              </a:rPr>
              <a:t>Cold water bath</a:t>
            </a:r>
          </a:p>
          <a:p>
            <a:pPr marL="1133856" lvl="2" eaLnBrk="1" fontAlgn="auto" hangingPunct="1">
              <a:spcAft>
                <a:spcPts val="0"/>
              </a:spcAft>
              <a:buFont typeface="Wingdings"/>
              <a:buChar char=""/>
              <a:defRPr/>
            </a:pPr>
            <a:r>
              <a:rPr lang="en-US" u="sng" dirty="0" smtClean="0">
                <a:solidFill>
                  <a:srgbClr val="FF0000"/>
                </a:solidFill>
              </a:rPr>
              <a:t>Cold towels</a:t>
            </a:r>
          </a:p>
          <a:p>
            <a:pPr marL="1133856" lvl="2" eaLnBrk="1" fontAlgn="auto" hangingPunct="1">
              <a:spcAft>
                <a:spcPts val="0"/>
              </a:spcAft>
              <a:buFont typeface="Wingdings"/>
              <a:buChar char=""/>
              <a:defRPr/>
            </a:pPr>
            <a:r>
              <a:rPr lang="en-US" u="sng" dirty="0" smtClean="0">
                <a:solidFill>
                  <a:srgbClr val="FF0000"/>
                </a:solidFill>
              </a:rPr>
              <a:t>Must be transported as soon as possible</a:t>
            </a:r>
            <a:endParaRPr lang="en-US" u="sng" dirty="0">
              <a:solidFill>
                <a:srgbClr val="FF0000"/>
              </a:solidFill>
            </a:endParaRPr>
          </a:p>
        </p:txBody>
      </p:sp>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Recognizing and Managing </a:t>
            </a:r>
            <a:r>
              <a:rPr lang="en-US" dirty="0" err="1" smtClean="0"/>
              <a:t>Exertional</a:t>
            </a:r>
            <a:r>
              <a:rPr lang="en-US" dirty="0" smtClean="0"/>
              <a:t> Heat Illness</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http://anywhere5k.com/wp-content/uploads/2012/07/HeatStrokeExhaustion.jpg"/>
          <p:cNvPicPr>
            <a:picLocks noChangeAspect="1" noChangeArrowheads="1"/>
          </p:cNvPicPr>
          <p:nvPr/>
        </p:nvPicPr>
        <p:blipFill>
          <a:blip r:embed="rId3" cstate="print"/>
          <a:srcRect/>
          <a:stretch>
            <a:fillRect/>
          </a:stretch>
        </p:blipFill>
        <p:spPr bwMode="auto">
          <a:xfrm>
            <a:off x="914400" y="228600"/>
            <a:ext cx="7467600" cy="57912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Grp="1" noChangeArrowheads="1"/>
          </p:cNvSpPr>
          <p:nvPr>
            <p:ph type="title"/>
          </p:nvPr>
        </p:nvSpPr>
        <p:spPr>
          <a:xfrm>
            <a:off x="685800" y="609600"/>
            <a:ext cx="7772400" cy="1066800"/>
          </a:xfrm>
        </p:spPr>
        <p:txBody>
          <a:bodyPr/>
          <a:lstStyle/>
          <a:p>
            <a:r>
              <a:rPr lang="en-US" altLang="en-US" dirty="0"/>
              <a:t>Environmental Cold Stress</a:t>
            </a:r>
          </a:p>
        </p:txBody>
      </p:sp>
      <p:sp>
        <p:nvSpPr>
          <p:cNvPr id="530435" name="Rectangle 3"/>
          <p:cNvSpPr>
            <a:spLocks noGrp="1" noChangeArrowheads="1"/>
          </p:cNvSpPr>
          <p:nvPr>
            <p:ph type="body" idx="1"/>
          </p:nvPr>
        </p:nvSpPr>
        <p:spPr>
          <a:xfrm>
            <a:off x="685800" y="1990436"/>
            <a:ext cx="7772400" cy="4267200"/>
          </a:xfrm>
        </p:spPr>
        <p:txBody>
          <a:bodyPr/>
          <a:lstStyle/>
          <a:p>
            <a:r>
              <a:rPr lang="en-US" altLang="en-US" sz="2800" dirty="0"/>
              <a:t>Wind and moisture can complicate performance in cold </a:t>
            </a:r>
            <a:r>
              <a:rPr lang="en-US" altLang="en-US" sz="2800" dirty="0" smtClean="0"/>
              <a:t>weather. </a:t>
            </a:r>
            <a:endParaRPr lang="en-US" altLang="en-US" sz="2800" dirty="0"/>
          </a:p>
          <a:p>
            <a:r>
              <a:rPr lang="en-US" altLang="en-US" sz="2800" u="sng" dirty="0" smtClean="0">
                <a:solidFill>
                  <a:srgbClr val="FF0000"/>
                </a:solidFill>
              </a:rPr>
              <a:t>Wind-chill </a:t>
            </a:r>
            <a:r>
              <a:rPr lang="en-US" altLang="en-US" sz="2800" u="sng" dirty="0">
                <a:solidFill>
                  <a:srgbClr val="FF0000"/>
                </a:solidFill>
              </a:rPr>
              <a:t>factor</a:t>
            </a:r>
            <a:r>
              <a:rPr lang="en-US" altLang="en-US" sz="2800" b="1" u="sng" dirty="0">
                <a:solidFill>
                  <a:srgbClr val="FF0000"/>
                </a:solidFill>
              </a:rPr>
              <a:t> </a:t>
            </a:r>
          </a:p>
          <a:p>
            <a:pPr lvl="1"/>
            <a:r>
              <a:rPr lang="en-US" altLang="en-US" sz="2400" dirty="0" smtClean="0"/>
              <a:t>Effect of wind in cold temperatures </a:t>
            </a:r>
          </a:p>
          <a:p>
            <a:pPr lvl="1"/>
            <a:r>
              <a:rPr lang="en-US" sz="2400" u="sng" dirty="0" smtClean="0">
                <a:solidFill>
                  <a:srgbClr val="FF0000"/>
                </a:solidFill>
              </a:rPr>
              <a:t>Velocity </a:t>
            </a:r>
            <a:r>
              <a:rPr lang="en-US" sz="2400" u="sng" dirty="0">
                <a:solidFill>
                  <a:srgbClr val="FF0000"/>
                </a:solidFill>
              </a:rPr>
              <a:t>of wind cools the air, making temperatures even cooler than the thermometer reads</a:t>
            </a:r>
            <a:endParaRPr lang="en-US" altLang="en-US" sz="2400" u="sng" dirty="0" smtClean="0">
              <a:solidFill>
                <a:srgbClr val="FF0000"/>
              </a:solidFill>
            </a:endParaRPr>
          </a:p>
          <a:p>
            <a:r>
              <a:rPr lang="en-US" altLang="en-US" sz="2800" dirty="0" smtClean="0"/>
              <a:t>Precautions must be taken when participating in any cold-weather sport.</a:t>
            </a:r>
          </a:p>
        </p:txBody>
      </p:sp>
      <p:sp>
        <p:nvSpPr>
          <p:cNvPr id="2" name="Slide Number Placeholder 1"/>
          <p:cNvSpPr>
            <a:spLocks noGrp="1"/>
          </p:cNvSpPr>
          <p:nvPr>
            <p:ph type="sldNum" sz="quarter" idx="4294967295"/>
          </p:nvPr>
        </p:nvSpPr>
        <p:spPr>
          <a:xfrm>
            <a:off x="5791200" y="6400800"/>
            <a:ext cx="1905000" cy="457200"/>
          </a:xfrm>
          <a:prstGeom prst="rect">
            <a:avLst/>
          </a:prstGeom>
        </p:spPr>
        <p:txBody>
          <a:bodyPr/>
          <a:lstStyle/>
          <a:p>
            <a:fld id="{2E7DEF91-892C-4B28-A748-45D54AB63EF6}" type="slidenum">
              <a:rPr lang="en-US" altLang="en-US" smtClean="0"/>
              <a:pPr/>
              <a:t>34</a:t>
            </a:fld>
            <a:endParaRPr lang="en-US" altLang="en-US" dirty="0"/>
          </a:p>
        </p:txBody>
      </p:sp>
    </p:spTree>
    <p:extLst>
      <p:ext uri="{BB962C8B-B14F-4D97-AF65-F5344CB8AC3E}">
        <p14:creationId xmlns:p14="http://schemas.microsoft.com/office/powerpoint/2010/main" val="30974843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p:txBody>
          <a:bodyPr/>
          <a:lstStyle/>
          <a:p>
            <a:pPr eaLnBrk="1" hangingPunct="1"/>
            <a:r>
              <a:rPr lang="en-US" u="sng" dirty="0" smtClean="0">
                <a:solidFill>
                  <a:srgbClr val="FF0000"/>
                </a:solidFill>
              </a:rPr>
              <a:t>Hypothermia</a:t>
            </a:r>
            <a:r>
              <a:rPr lang="en-US" dirty="0" smtClean="0"/>
              <a:t> – cold weather can </a:t>
            </a:r>
          </a:p>
          <a:p>
            <a:pPr eaLnBrk="1" hangingPunct="1">
              <a:buNone/>
            </a:pPr>
            <a:r>
              <a:rPr lang="en-US" dirty="0" smtClean="0"/>
              <a:t> cause the body to lose temperature,</a:t>
            </a:r>
          </a:p>
          <a:p>
            <a:pPr eaLnBrk="1" hangingPunct="1">
              <a:buNone/>
            </a:pPr>
            <a:r>
              <a:rPr lang="en-US" dirty="0" smtClean="0"/>
              <a:t> leading to medical emergencies</a:t>
            </a:r>
          </a:p>
          <a:p>
            <a:pPr eaLnBrk="1" hangingPunct="1"/>
            <a:endParaRPr lang="en-US" dirty="0" smtClean="0"/>
          </a:p>
          <a:p>
            <a:pPr eaLnBrk="1" hangingPunct="1"/>
            <a:r>
              <a:rPr lang="en-US" dirty="0" smtClean="0"/>
              <a:t>Low temperatures alone can cause problems, but when wind is added, chill factor is more of a concern</a:t>
            </a:r>
          </a:p>
          <a:p>
            <a:pPr eaLnBrk="1" hangingPunct="1"/>
            <a:endParaRPr lang="en-US" dirty="0" smtClean="0"/>
          </a:p>
          <a:p>
            <a:pPr eaLnBrk="1" hangingPunct="1"/>
            <a:r>
              <a:rPr lang="en-US" u="sng" dirty="0" smtClean="0">
                <a:solidFill>
                  <a:srgbClr val="FF0000"/>
                </a:solidFill>
              </a:rPr>
              <a:t>A third factor, dampness or wetness, further increases the chance of hypothermia</a:t>
            </a:r>
          </a:p>
        </p:txBody>
      </p:sp>
      <p:sp>
        <p:nvSpPr>
          <p:cNvPr id="2" name="Title 1"/>
          <p:cNvSpPr>
            <a:spLocks noGrp="1"/>
          </p:cNvSpPr>
          <p:nvPr>
            <p:ph type="title"/>
          </p:nvPr>
        </p:nvSpPr>
        <p:spPr/>
        <p:txBody>
          <a:bodyPr/>
          <a:lstStyle/>
          <a:p>
            <a:pPr eaLnBrk="1" fontAlgn="auto" hangingPunct="1">
              <a:spcAft>
                <a:spcPts val="0"/>
              </a:spcAft>
              <a:defRPr/>
            </a:pPr>
            <a:r>
              <a:rPr lang="en-US" dirty="0" smtClean="0"/>
              <a:t>Hypothermia</a:t>
            </a:r>
            <a:endParaRPr lang="en-US" dirty="0"/>
          </a:p>
        </p:txBody>
      </p:sp>
      <p:pic>
        <p:nvPicPr>
          <p:cNvPr id="22533" name="Picture 5" descr="http://www.bocatc.org/blog/wp-content/uploads/2011/12/firstAidHypothermia_60268_lg.jpg"/>
          <p:cNvPicPr>
            <a:picLocks noChangeAspect="1" noChangeArrowheads="1"/>
          </p:cNvPicPr>
          <p:nvPr/>
        </p:nvPicPr>
        <p:blipFill>
          <a:blip r:embed="rId3" cstate="print"/>
          <a:srcRect/>
          <a:stretch>
            <a:fillRect/>
          </a:stretch>
        </p:blipFill>
        <p:spPr bwMode="auto">
          <a:xfrm>
            <a:off x="6853296" y="152400"/>
            <a:ext cx="1858902" cy="198120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p:txBody>
          <a:bodyPr/>
          <a:lstStyle/>
          <a:p>
            <a:pPr eaLnBrk="1" hangingPunct="1"/>
            <a:r>
              <a:rPr lang="en-US" dirty="0" smtClean="0"/>
              <a:t>Apparel must be geared to the weather</a:t>
            </a:r>
          </a:p>
          <a:p>
            <a:pPr lvl="1" eaLnBrk="1" hangingPunct="1"/>
            <a:r>
              <a:rPr lang="en-US" dirty="0" smtClean="0"/>
              <a:t>If damp, needs to be changed regularly</a:t>
            </a:r>
          </a:p>
          <a:p>
            <a:pPr eaLnBrk="1" hangingPunct="1"/>
            <a:endParaRPr lang="en-US" dirty="0" smtClean="0"/>
          </a:p>
          <a:p>
            <a:pPr eaLnBrk="1" hangingPunct="1"/>
            <a:r>
              <a:rPr lang="en-US" dirty="0" smtClean="0"/>
              <a:t>Proper warm up</a:t>
            </a:r>
          </a:p>
          <a:p>
            <a:pPr eaLnBrk="1" hangingPunct="1"/>
            <a:endParaRPr lang="en-US" dirty="0" smtClean="0"/>
          </a:p>
          <a:p>
            <a:pPr eaLnBrk="1" hangingPunct="1"/>
            <a:r>
              <a:rPr lang="en-US" dirty="0" smtClean="0"/>
              <a:t>Proper rehydration</a:t>
            </a:r>
          </a:p>
          <a:p>
            <a:pPr lvl="1" eaLnBrk="1" hangingPunct="1"/>
            <a:r>
              <a:rPr lang="en-US" dirty="0" smtClean="0"/>
              <a:t>Yes, you can get dehydrated in cold conditions</a:t>
            </a:r>
          </a:p>
          <a:p>
            <a:pPr eaLnBrk="1" hangingPunct="1">
              <a:buFont typeface="Wingdings 2" pitchFamily="18" charset="2"/>
              <a:buNone/>
            </a:pPr>
            <a:endParaRPr lang="en-US" dirty="0" smtClean="0"/>
          </a:p>
        </p:txBody>
      </p:sp>
      <p:sp>
        <p:nvSpPr>
          <p:cNvPr id="2" name="Title 1"/>
          <p:cNvSpPr>
            <a:spLocks noGrp="1"/>
          </p:cNvSpPr>
          <p:nvPr>
            <p:ph type="title"/>
          </p:nvPr>
        </p:nvSpPr>
        <p:spPr/>
        <p:txBody>
          <a:bodyPr/>
          <a:lstStyle/>
          <a:p>
            <a:pPr eaLnBrk="1" fontAlgn="auto" hangingPunct="1">
              <a:spcAft>
                <a:spcPts val="0"/>
              </a:spcAft>
              <a:defRPr/>
            </a:pPr>
            <a:r>
              <a:rPr lang="en-US" dirty="0" smtClean="0"/>
              <a:t>Prevention</a:t>
            </a:r>
            <a:endParaRPr lang="en-US" dirty="0"/>
          </a:p>
        </p:txBody>
      </p:sp>
      <p:pic>
        <p:nvPicPr>
          <p:cNvPr id="23557" name="Picture 5" descr="http://www.elastogel.com/images/stories/product_families/cancercare/hypothermia_products.png"/>
          <p:cNvPicPr>
            <a:picLocks noChangeAspect="1" noChangeArrowheads="1"/>
          </p:cNvPicPr>
          <p:nvPr/>
        </p:nvPicPr>
        <p:blipFill>
          <a:blip r:embed="rId3" cstate="print"/>
          <a:srcRect/>
          <a:stretch>
            <a:fillRect/>
          </a:stretch>
        </p:blipFill>
        <p:spPr bwMode="auto">
          <a:xfrm>
            <a:off x="4800600" y="4800600"/>
            <a:ext cx="2032000" cy="17526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p:txBody>
          <a:bodyPr/>
          <a:lstStyle/>
          <a:p>
            <a:pPr eaLnBrk="1" hangingPunct="1"/>
            <a:r>
              <a:rPr lang="en-US" u="sng" dirty="0" smtClean="0">
                <a:solidFill>
                  <a:srgbClr val="FF0000"/>
                </a:solidFill>
              </a:rPr>
              <a:t>Frost Nip </a:t>
            </a:r>
          </a:p>
          <a:p>
            <a:pPr lvl="1" eaLnBrk="1" hangingPunct="1"/>
            <a:r>
              <a:rPr lang="en-US" u="sng" dirty="0" smtClean="0">
                <a:solidFill>
                  <a:srgbClr val="FF0000"/>
                </a:solidFill>
              </a:rPr>
              <a:t>Involved ears, nose, cheeks, chin, fingers and toes</a:t>
            </a:r>
          </a:p>
          <a:p>
            <a:pPr lvl="1" eaLnBrk="1" hangingPunct="1"/>
            <a:r>
              <a:rPr lang="en-US" dirty="0" smtClean="0"/>
              <a:t>Commonly occurs when there is a </a:t>
            </a:r>
          </a:p>
          <a:p>
            <a:pPr lvl="2" eaLnBrk="1" hangingPunct="1"/>
            <a:r>
              <a:rPr lang="en-US" dirty="0" smtClean="0"/>
              <a:t>High wind</a:t>
            </a:r>
          </a:p>
          <a:p>
            <a:pPr lvl="2" eaLnBrk="1" hangingPunct="1"/>
            <a:r>
              <a:rPr lang="en-US" dirty="0" smtClean="0"/>
              <a:t>Severe cold</a:t>
            </a:r>
          </a:p>
          <a:p>
            <a:pPr lvl="2" eaLnBrk="1" hangingPunct="1"/>
            <a:r>
              <a:rPr lang="en-US" dirty="0" smtClean="0"/>
              <a:t>Combination of the two</a:t>
            </a:r>
          </a:p>
          <a:p>
            <a:pPr lvl="1" eaLnBrk="1" hangingPunct="1"/>
            <a:r>
              <a:rPr lang="en-US" u="sng" dirty="0" smtClean="0">
                <a:solidFill>
                  <a:srgbClr val="FF0000"/>
                </a:solidFill>
              </a:rPr>
              <a:t>Can be treated with firm, sustained pressure (no rubbing), blowing hot breath or covering with warm clothes</a:t>
            </a:r>
          </a:p>
        </p:txBody>
      </p:sp>
      <p:sp>
        <p:nvSpPr>
          <p:cNvPr id="2" name="Title 1"/>
          <p:cNvSpPr>
            <a:spLocks noGrp="1"/>
          </p:cNvSpPr>
          <p:nvPr>
            <p:ph type="title"/>
          </p:nvPr>
        </p:nvSpPr>
        <p:spPr/>
        <p:txBody>
          <a:bodyPr/>
          <a:lstStyle/>
          <a:p>
            <a:pPr eaLnBrk="1" fontAlgn="auto" hangingPunct="1">
              <a:spcAft>
                <a:spcPts val="0"/>
              </a:spcAft>
              <a:defRPr/>
            </a:pPr>
            <a:r>
              <a:rPr lang="en-US" dirty="0" smtClean="0"/>
              <a:t>Common Cold Injuries</a:t>
            </a:r>
            <a:endParaRPr lang="en-US" dirty="0"/>
          </a:p>
        </p:txBody>
      </p:sp>
      <p:pic>
        <p:nvPicPr>
          <p:cNvPr id="24581" name="Picture 5" descr="http://www.myfootshop.com/images/medical/pvd/frostnip_mod.jpg"/>
          <p:cNvPicPr>
            <a:picLocks noChangeAspect="1" noChangeArrowheads="1"/>
          </p:cNvPicPr>
          <p:nvPr/>
        </p:nvPicPr>
        <p:blipFill>
          <a:blip r:embed="rId3" cstate="print"/>
          <a:srcRect/>
          <a:stretch>
            <a:fillRect/>
          </a:stretch>
        </p:blipFill>
        <p:spPr bwMode="auto">
          <a:xfrm>
            <a:off x="4648200" y="4544561"/>
            <a:ext cx="3200400" cy="2161039"/>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548640" indent="-411480" eaLnBrk="1" fontAlgn="auto" hangingPunct="1">
              <a:spcAft>
                <a:spcPts val="0"/>
              </a:spcAft>
              <a:buClr>
                <a:schemeClr val="tx1">
                  <a:shade val="95000"/>
                </a:schemeClr>
              </a:buClr>
              <a:buFont typeface="Wingdings 2"/>
              <a:buChar char=""/>
              <a:defRPr/>
            </a:pPr>
            <a:r>
              <a:rPr lang="en-US" u="sng" dirty="0" smtClean="0">
                <a:solidFill>
                  <a:srgbClr val="FF0000"/>
                </a:solidFill>
              </a:rPr>
              <a:t>Frostbite</a:t>
            </a:r>
          </a:p>
          <a:p>
            <a:pPr marL="868680" lvl="1" indent="-283464" eaLnBrk="1" fontAlgn="auto" hangingPunct="1">
              <a:spcBef>
                <a:spcPts val="324"/>
              </a:spcBef>
              <a:spcAft>
                <a:spcPts val="0"/>
              </a:spcAft>
              <a:buFont typeface="Wingdings 2"/>
              <a:buChar char=""/>
              <a:defRPr/>
            </a:pPr>
            <a:r>
              <a:rPr lang="en-US" u="sng" dirty="0" smtClean="0">
                <a:solidFill>
                  <a:srgbClr val="FF0000"/>
                </a:solidFill>
              </a:rPr>
              <a:t>Prolonged and constant exposure to the cold can cause issues in the fingers and the toes</a:t>
            </a:r>
          </a:p>
          <a:p>
            <a:pPr marL="868680" lvl="1" indent="-283464" eaLnBrk="1" fontAlgn="auto" hangingPunct="1">
              <a:spcBef>
                <a:spcPts val="324"/>
              </a:spcBef>
              <a:spcAft>
                <a:spcPts val="0"/>
              </a:spcAft>
              <a:buFont typeface="Wingdings 2"/>
              <a:buChar char=""/>
              <a:defRPr/>
            </a:pPr>
            <a:r>
              <a:rPr lang="en-US" dirty="0" smtClean="0"/>
              <a:t>Caused by issues in peripheral circulation and can be avoided by proper cover and removal from cold exposure</a:t>
            </a:r>
          </a:p>
          <a:p>
            <a:pPr marL="868680" lvl="1" indent="-283464" eaLnBrk="1" fontAlgn="auto" hangingPunct="1">
              <a:spcBef>
                <a:spcPts val="324"/>
              </a:spcBef>
              <a:spcAft>
                <a:spcPts val="0"/>
              </a:spcAft>
              <a:buFont typeface="Wingdings 2"/>
              <a:buChar char=""/>
              <a:defRPr/>
            </a:pPr>
            <a:r>
              <a:rPr lang="en-US" i="1" u="sng" dirty="0" smtClean="0">
                <a:solidFill>
                  <a:srgbClr val="FF0000"/>
                </a:solidFill>
              </a:rPr>
              <a:t>Superficial frostbite- </a:t>
            </a:r>
            <a:r>
              <a:rPr lang="en-US" u="sng" dirty="0" smtClean="0">
                <a:solidFill>
                  <a:srgbClr val="FF0000"/>
                </a:solidFill>
              </a:rPr>
              <a:t>involves only skin and subcutaneous tissue</a:t>
            </a:r>
          </a:p>
          <a:p>
            <a:pPr marL="1133856" lvl="2" eaLnBrk="1" fontAlgn="auto" hangingPunct="1">
              <a:spcAft>
                <a:spcPts val="0"/>
              </a:spcAft>
              <a:buFont typeface="Wingdings"/>
              <a:buChar char=""/>
              <a:defRPr/>
            </a:pPr>
            <a:r>
              <a:rPr lang="en-US" dirty="0" err="1" smtClean="0"/>
              <a:t>Rewarming</a:t>
            </a:r>
            <a:r>
              <a:rPr lang="en-US" dirty="0" smtClean="0"/>
              <a:t> in warm water (101-110 degrees) will help with issues</a:t>
            </a:r>
          </a:p>
          <a:p>
            <a:pPr marL="868680" lvl="1" indent="-283464" eaLnBrk="1" fontAlgn="auto" hangingPunct="1">
              <a:spcBef>
                <a:spcPts val="324"/>
              </a:spcBef>
              <a:spcAft>
                <a:spcPts val="0"/>
              </a:spcAft>
              <a:buFont typeface="Wingdings 2"/>
              <a:buChar char=""/>
              <a:defRPr/>
            </a:pPr>
            <a:r>
              <a:rPr lang="en-US" i="1" u="sng" dirty="0" smtClean="0">
                <a:solidFill>
                  <a:srgbClr val="FF0000"/>
                </a:solidFill>
              </a:rPr>
              <a:t>Deep frostbite </a:t>
            </a:r>
            <a:r>
              <a:rPr lang="en-US" u="sng" dirty="0" smtClean="0">
                <a:solidFill>
                  <a:srgbClr val="FF0000"/>
                </a:solidFill>
              </a:rPr>
              <a:t>– Serious injury indicating tissues are frozen</a:t>
            </a:r>
          </a:p>
          <a:p>
            <a:pPr marL="1133856" lvl="2" eaLnBrk="1" fontAlgn="auto" hangingPunct="1">
              <a:spcAft>
                <a:spcPts val="0"/>
              </a:spcAft>
              <a:buFont typeface="Wingdings"/>
              <a:buChar char=""/>
              <a:defRPr/>
            </a:pPr>
            <a:r>
              <a:rPr lang="en-US" dirty="0" smtClean="0"/>
              <a:t>Requires immediate hospitalization</a:t>
            </a:r>
          </a:p>
          <a:p>
            <a:pPr marL="1133856" lvl="2" eaLnBrk="1" fontAlgn="auto" hangingPunct="1">
              <a:spcAft>
                <a:spcPts val="0"/>
              </a:spcAft>
              <a:buFont typeface="Wingdings"/>
              <a:buChar char=""/>
              <a:defRPr/>
            </a:pPr>
            <a:r>
              <a:rPr lang="en-US" dirty="0" smtClean="0"/>
              <a:t>Rapid </a:t>
            </a:r>
            <a:r>
              <a:rPr lang="en-US" dirty="0" err="1" smtClean="0"/>
              <a:t>rewarming</a:t>
            </a:r>
            <a:r>
              <a:rPr lang="en-US" dirty="0" smtClean="0"/>
              <a:t> is required</a:t>
            </a:r>
          </a:p>
          <a:p>
            <a:pPr marL="1133856" lvl="2" eaLnBrk="1" fontAlgn="auto" hangingPunct="1">
              <a:spcAft>
                <a:spcPts val="0"/>
              </a:spcAft>
              <a:buFont typeface="Wingdings"/>
              <a:buChar char=""/>
              <a:defRPr/>
            </a:pPr>
            <a:r>
              <a:rPr lang="en-US" dirty="0" smtClean="0"/>
              <a:t>Possible loss of affected areas</a:t>
            </a:r>
            <a:endParaRPr lang="en-US" dirty="0"/>
          </a:p>
        </p:txBody>
      </p:sp>
      <p:sp>
        <p:nvSpPr>
          <p:cNvPr id="2" name="Title 1"/>
          <p:cNvSpPr>
            <a:spLocks noGrp="1"/>
          </p:cNvSpPr>
          <p:nvPr>
            <p:ph type="title"/>
          </p:nvPr>
        </p:nvSpPr>
        <p:spPr/>
        <p:txBody>
          <a:bodyPr/>
          <a:lstStyle/>
          <a:p>
            <a:pPr eaLnBrk="1" fontAlgn="auto" hangingPunct="1">
              <a:spcAft>
                <a:spcPts val="0"/>
              </a:spcAft>
              <a:defRPr/>
            </a:pPr>
            <a:r>
              <a:rPr lang="en-US" dirty="0" smtClean="0"/>
              <a:t>Common Cold Injuries</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Content Placeholder 6"/>
          <p:cNvPicPr>
            <a:picLocks noGrp="1" noChangeAspect="1"/>
          </p:cNvPicPr>
          <p:nvPr>
            <p:ph idx="1"/>
          </p:nvPr>
        </p:nvPicPr>
        <p:blipFill>
          <a:blip r:embed="rId3" cstate="print"/>
          <a:srcRect/>
          <a:stretch>
            <a:fillRect/>
          </a:stretch>
        </p:blipFill>
        <p:spPr>
          <a:xfrm>
            <a:off x="1371600" y="1600200"/>
            <a:ext cx="6019800" cy="4114800"/>
          </a:xfrm>
        </p:spPr>
      </p:pic>
      <p:sp>
        <p:nvSpPr>
          <p:cNvPr id="8" name="Title 7"/>
          <p:cNvSpPr>
            <a:spLocks noGrp="1"/>
          </p:cNvSpPr>
          <p:nvPr>
            <p:ph type="title"/>
          </p:nvPr>
        </p:nvSpPr>
        <p:spPr/>
        <p:txBody>
          <a:bodyPr/>
          <a:lstStyle/>
          <a:p>
            <a:pPr algn="ctr" eaLnBrk="1" hangingPunct="1">
              <a:defRPr/>
            </a:pPr>
            <a:r>
              <a:rPr lang="en-US" dirty="0" smtClean="0"/>
              <a:t>Superficial Frostbite</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914400"/>
          </a:xfrm>
        </p:spPr>
        <p:txBody>
          <a:bodyPr/>
          <a:lstStyle/>
          <a:p>
            <a:r>
              <a:rPr lang="en-US" dirty="0" smtClean="0"/>
              <a:t>Environmental Heat Stress</a:t>
            </a:r>
            <a:endParaRPr lang="en-US" dirty="0"/>
          </a:p>
        </p:txBody>
      </p:sp>
      <p:sp>
        <p:nvSpPr>
          <p:cNvPr id="3" name="Content Placeholder 2"/>
          <p:cNvSpPr>
            <a:spLocks noGrp="1"/>
          </p:cNvSpPr>
          <p:nvPr>
            <p:ph idx="1"/>
          </p:nvPr>
        </p:nvSpPr>
        <p:spPr>
          <a:xfrm>
            <a:off x="685800" y="1941944"/>
            <a:ext cx="7772400" cy="4114800"/>
          </a:xfrm>
        </p:spPr>
        <p:txBody>
          <a:bodyPr/>
          <a:lstStyle/>
          <a:p>
            <a:r>
              <a:rPr lang="en-US" dirty="0">
                <a:latin typeface="+mn-lt"/>
                <a:ea typeface="+mn-ea"/>
                <a:cs typeface="+mn-cs"/>
              </a:rPr>
              <a:t>Exertion leads to </a:t>
            </a:r>
            <a:r>
              <a:rPr lang="en-US" dirty="0" smtClean="0">
                <a:latin typeface="+mn-lt"/>
                <a:ea typeface="+mn-ea"/>
                <a:cs typeface="+mn-cs"/>
              </a:rPr>
              <a:t>perspiration.</a:t>
            </a:r>
          </a:p>
          <a:p>
            <a:r>
              <a:rPr lang="en-US" dirty="0" smtClean="0">
                <a:latin typeface="+mn-lt"/>
                <a:ea typeface="+mn-ea"/>
                <a:cs typeface="+mn-cs"/>
              </a:rPr>
              <a:t>Perspiration </a:t>
            </a:r>
            <a:r>
              <a:rPr lang="en-US" dirty="0">
                <a:latin typeface="+mn-lt"/>
                <a:ea typeface="+mn-ea"/>
                <a:cs typeface="+mn-cs"/>
              </a:rPr>
              <a:t>(sweat) depletes the body of water, as does </a:t>
            </a:r>
            <a:r>
              <a:rPr lang="en-US" dirty="0" smtClean="0">
                <a:latin typeface="+mn-lt"/>
                <a:ea typeface="+mn-ea"/>
                <a:cs typeface="+mn-cs"/>
              </a:rPr>
              <a:t>urination.</a:t>
            </a:r>
          </a:p>
          <a:p>
            <a:r>
              <a:rPr lang="en-US" dirty="0">
                <a:solidFill>
                  <a:srgbClr val="FF0000"/>
                </a:solidFill>
                <a:latin typeface="+mn-lt"/>
                <a:ea typeface="+mn-ea"/>
                <a:cs typeface="+mn-cs"/>
              </a:rPr>
              <a:t>If eliminated fluid is not replaced, dehydration will </a:t>
            </a:r>
            <a:r>
              <a:rPr lang="en-US" dirty="0" smtClean="0">
                <a:solidFill>
                  <a:srgbClr val="FF0000"/>
                </a:solidFill>
                <a:latin typeface="+mn-lt"/>
                <a:ea typeface="+mn-ea"/>
                <a:cs typeface="+mn-cs"/>
              </a:rPr>
              <a:t>result.</a:t>
            </a:r>
          </a:p>
          <a:p>
            <a:r>
              <a:rPr lang="en-US" dirty="0" smtClean="0">
                <a:latin typeface="+mn-lt"/>
                <a:ea typeface="+mn-ea"/>
                <a:cs typeface="+mn-cs"/>
              </a:rPr>
              <a:t>The </a:t>
            </a:r>
            <a:r>
              <a:rPr lang="en-US" dirty="0">
                <a:latin typeface="+mn-lt"/>
                <a:ea typeface="+mn-ea"/>
                <a:cs typeface="+mn-cs"/>
              </a:rPr>
              <a:t>rate at which perspiration evaporates is strongly </a:t>
            </a:r>
            <a:r>
              <a:rPr lang="en-US" dirty="0" smtClean="0">
                <a:latin typeface="+mn-lt"/>
                <a:ea typeface="+mn-ea"/>
                <a:cs typeface="+mn-cs"/>
              </a:rPr>
              <a:t>influenced by </a:t>
            </a:r>
            <a:r>
              <a:rPr lang="en-US" dirty="0" smtClean="0">
                <a:solidFill>
                  <a:srgbClr val="FF0000"/>
                </a:solidFill>
              </a:rPr>
              <a:t>humidity.</a:t>
            </a:r>
            <a:endParaRPr lang="en-US" dirty="0">
              <a:solidFill>
                <a:srgbClr val="FF0000"/>
              </a:solidFill>
            </a:endParaRPr>
          </a:p>
        </p:txBody>
      </p:sp>
      <p:sp>
        <p:nvSpPr>
          <p:cNvPr id="5" name="Slide Number Placeholder 4"/>
          <p:cNvSpPr>
            <a:spLocks noGrp="1"/>
          </p:cNvSpPr>
          <p:nvPr>
            <p:ph type="sldNum" sz="quarter" idx="4294967295"/>
          </p:nvPr>
        </p:nvSpPr>
        <p:spPr>
          <a:xfrm>
            <a:off x="5791200" y="6400800"/>
            <a:ext cx="1905000" cy="457200"/>
          </a:xfrm>
          <a:prstGeom prst="rect">
            <a:avLst/>
          </a:prstGeom>
        </p:spPr>
        <p:txBody>
          <a:bodyPr/>
          <a:lstStyle/>
          <a:p>
            <a:fld id="{2E7DEF91-892C-4B28-A748-45D54AB63EF6}" type="slidenum">
              <a:rPr lang="en-US" altLang="en-US" smtClean="0"/>
              <a:pPr/>
              <a:t>4</a:t>
            </a:fld>
            <a:endParaRPr lang="en-US" altLang="en-US" dirty="0"/>
          </a:p>
        </p:txBody>
      </p:sp>
    </p:spTree>
    <p:extLst>
      <p:ext uri="{BB962C8B-B14F-4D97-AF65-F5344CB8AC3E}">
        <p14:creationId xmlns:p14="http://schemas.microsoft.com/office/powerpoint/2010/main" val="29229212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Content Placeholder 3"/>
          <p:cNvPicPr>
            <a:picLocks noGrp="1" noChangeAspect="1"/>
          </p:cNvPicPr>
          <p:nvPr>
            <p:ph idx="1"/>
          </p:nvPr>
        </p:nvPicPr>
        <p:blipFill>
          <a:blip r:embed="rId3" cstate="print"/>
          <a:srcRect/>
          <a:stretch>
            <a:fillRect/>
          </a:stretch>
        </p:blipFill>
        <p:spPr>
          <a:xfrm>
            <a:off x="1143000" y="1295400"/>
            <a:ext cx="6781800" cy="5105400"/>
          </a:xfrm>
        </p:spPr>
      </p:pic>
      <p:sp>
        <p:nvSpPr>
          <p:cNvPr id="3" name="Title 2"/>
          <p:cNvSpPr>
            <a:spLocks noGrp="1"/>
          </p:cNvSpPr>
          <p:nvPr>
            <p:ph type="title"/>
          </p:nvPr>
        </p:nvSpPr>
        <p:spPr/>
        <p:txBody>
          <a:bodyPr/>
          <a:lstStyle/>
          <a:p>
            <a:pPr algn="ctr" eaLnBrk="1" hangingPunct="1">
              <a:defRPr/>
            </a:pPr>
            <a:r>
              <a:rPr lang="en-US" dirty="0" smtClean="0"/>
              <a:t>Deep Frostbite</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idx="1"/>
          </p:nvPr>
        </p:nvSpPr>
        <p:spPr/>
        <p:txBody>
          <a:bodyPr/>
          <a:lstStyle/>
          <a:p>
            <a:pPr eaLnBrk="1" hangingPunct="1">
              <a:buFont typeface="Arial" charset="0"/>
              <a:buChar char="•"/>
            </a:pPr>
            <a:r>
              <a:rPr lang="en-US" dirty="0" smtClean="0"/>
              <a:t>Number two causes of environmental deaths annually (responsible for 110 deaths per year)</a:t>
            </a:r>
          </a:p>
          <a:p>
            <a:pPr eaLnBrk="1" hangingPunct="1">
              <a:buFont typeface="Arial" charset="0"/>
              <a:buChar char="•"/>
            </a:pPr>
            <a:endParaRPr lang="en-US" dirty="0" smtClean="0"/>
          </a:p>
          <a:p>
            <a:pPr eaLnBrk="1" hangingPunct="1">
              <a:buFont typeface="Arial" charset="0"/>
              <a:buChar char="•"/>
            </a:pPr>
            <a:r>
              <a:rPr lang="en-US" dirty="0" smtClean="0"/>
              <a:t>Every institution must have a policy in place to deal with lightning</a:t>
            </a:r>
          </a:p>
          <a:p>
            <a:pPr lvl="1" eaLnBrk="1" hangingPunct="1">
              <a:buFont typeface="Arial" charset="0"/>
              <a:buChar char="•"/>
            </a:pPr>
            <a:r>
              <a:rPr lang="en-US" u="sng" dirty="0" smtClean="0">
                <a:solidFill>
                  <a:srgbClr val="FF0000"/>
                </a:solidFill>
              </a:rPr>
              <a:t>Policy must include:</a:t>
            </a:r>
          </a:p>
          <a:p>
            <a:pPr lvl="2" eaLnBrk="1" hangingPunct="1">
              <a:buFont typeface="Arial" charset="0"/>
              <a:buChar char="•"/>
            </a:pPr>
            <a:r>
              <a:rPr lang="en-US" u="sng" dirty="0" smtClean="0">
                <a:solidFill>
                  <a:srgbClr val="FF0000"/>
                </a:solidFill>
              </a:rPr>
              <a:t>Who monitors</a:t>
            </a:r>
          </a:p>
          <a:p>
            <a:pPr lvl="2" eaLnBrk="1" hangingPunct="1">
              <a:buFont typeface="Arial" charset="0"/>
              <a:buChar char="•"/>
            </a:pPr>
            <a:r>
              <a:rPr lang="en-US" u="sng" dirty="0" smtClean="0">
                <a:solidFill>
                  <a:srgbClr val="FF0000"/>
                </a:solidFill>
              </a:rPr>
              <a:t>Who makes decision to halt play</a:t>
            </a:r>
          </a:p>
          <a:p>
            <a:pPr lvl="2" eaLnBrk="1" hangingPunct="1">
              <a:buFont typeface="Arial" charset="0"/>
              <a:buChar char="•"/>
            </a:pPr>
            <a:r>
              <a:rPr lang="en-US" u="sng" dirty="0" smtClean="0">
                <a:solidFill>
                  <a:srgbClr val="FF0000"/>
                </a:solidFill>
              </a:rPr>
              <a:t>How long play is suspended</a:t>
            </a:r>
          </a:p>
          <a:p>
            <a:pPr lvl="2" eaLnBrk="1" hangingPunct="1">
              <a:buFont typeface="Arial" charset="0"/>
              <a:buChar char="•"/>
            </a:pPr>
            <a:r>
              <a:rPr lang="en-US" u="sng" dirty="0" smtClean="0">
                <a:solidFill>
                  <a:srgbClr val="FF0000"/>
                </a:solidFill>
              </a:rPr>
              <a:t>Where athletes and spectators are </a:t>
            </a:r>
          </a:p>
          <a:p>
            <a:pPr lvl="2" eaLnBrk="1" hangingPunct="1">
              <a:buNone/>
            </a:pPr>
            <a:r>
              <a:rPr lang="en-US" u="sng" dirty="0" smtClean="0">
                <a:solidFill>
                  <a:srgbClr val="FF0000"/>
                </a:solidFill>
              </a:rPr>
              <a:t>   moved during delay</a:t>
            </a:r>
          </a:p>
        </p:txBody>
      </p:sp>
      <p:sp>
        <p:nvSpPr>
          <p:cNvPr id="2" name="Title 1"/>
          <p:cNvSpPr>
            <a:spLocks noGrp="1"/>
          </p:cNvSpPr>
          <p:nvPr>
            <p:ph type="title"/>
          </p:nvPr>
        </p:nvSpPr>
        <p:spPr/>
        <p:txBody>
          <a:bodyPr/>
          <a:lstStyle/>
          <a:p>
            <a:pPr eaLnBrk="1" fontAlgn="auto" hangingPunct="1">
              <a:spcAft>
                <a:spcPts val="0"/>
              </a:spcAft>
              <a:defRPr/>
            </a:pPr>
            <a:r>
              <a:rPr lang="en-US" u="sng" dirty="0" smtClean="0">
                <a:solidFill>
                  <a:srgbClr val="FF0000"/>
                </a:solidFill>
              </a:rPr>
              <a:t>Lightning Safety</a:t>
            </a:r>
            <a:endParaRPr lang="en-US" u="sng" dirty="0">
              <a:solidFill>
                <a:srgbClr val="FF0000"/>
              </a:solidFill>
            </a:endParaRPr>
          </a:p>
        </p:txBody>
      </p:sp>
      <p:pic>
        <p:nvPicPr>
          <p:cNvPr id="29701" name="Picture 5" descr="http://www.duskyswondersite.com/wp-content/uploads/2011/02/weather-lightening-with-rainbow.jpg"/>
          <p:cNvPicPr>
            <a:picLocks noChangeAspect="1" noChangeArrowheads="1"/>
          </p:cNvPicPr>
          <p:nvPr/>
        </p:nvPicPr>
        <p:blipFill>
          <a:blip r:embed="rId3" cstate="print"/>
          <a:srcRect/>
          <a:stretch>
            <a:fillRect/>
          </a:stretch>
        </p:blipFill>
        <p:spPr bwMode="auto">
          <a:xfrm>
            <a:off x="6096000" y="3581400"/>
            <a:ext cx="2590800" cy="289560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914400"/>
          </a:xfrm>
        </p:spPr>
        <p:txBody>
          <a:bodyPr/>
          <a:lstStyle/>
          <a:p>
            <a:r>
              <a:rPr lang="en-US" dirty="0" smtClean="0"/>
              <a:t>Lightning</a:t>
            </a:r>
            <a:endParaRPr lang="en-US" dirty="0"/>
          </a:p>
        </p:txBody>
      </p:sp>
      <p:sp>
        <p:nvSpPr>
          <p:cNvPr id="3" name="Content Placeholder 2"/>
          <p:cNvSpPr>
            <a:spLocks noGrp="1"/>
          </p:cNvSpPr>
          <p:nvPr>
            <p:ph idx="1"/>
          </p:nvPr>
        </p:nvSpPr>
        <p:spPr>
          <a:xfrm>
            <a:off x="685800" y="1941944"/>
            <a:ext cx="7772400" cy="4114800"/>
          </a:xfrm>
        </p:spPr>
        <p:txBody>
          <a:bodyPr/>
          <a:lstStyle/>
          <a:p>
            <a:r>
              <a:rPr lang="en-US" dirty="0">
                <a:latin typeface="+mn-lt"/>
                <a:ea typeface="+mn-ea"/>
                <a:cs typeface="+mn-cs"/>
              </a:rPr>
              <a:t>Know where the nearest shelter is and how long it takes to get </a:t>
            </a:r>
            <a:r>
              <a:rPr lang="en-US" dirty="0" smtClean="0">
                <a:latin typeface="+mn-lt"/>
                <a:ea typeface="+mn-ea"/>
                <a:cs typeface="+mn-cs"/>
              </a:rPr>
              <a:t>there.</a:t>
            </a:r>
          </a:p>
          <a:p>
            <a:r>
              <a:rPr lang="en-US" dirty="0" smtClean="0"/>
              <a:t>Flash-to-bang </a:t>
            </a:r>
            <a:r>
              <a:rPr lang="en-US" dirty="0"/>
              <a:t>method </a:t>
            </a:r>
          </a:p>
          <a:p>
            <a:r>
              <a:rPr lang="en-US" dirty="0"/>
              <a:t>30/30 </a:t>
            </a:r>
            <a:r>
              <a:rPr lang="en-US" dirty="0" smtClean="0"/>
              <a:t>rule</a:t>
            </a:r>
          </a:p>
          <a:p>
            <a:pPr lvl="1"/>
            <a:endParaRPr lang="en-US" dirty="0"/>
          </a:p>
        </p:txBody>
      </p:sp>
      <p:sp>
        <p:nvSpPr>
          <p:cNvPr id="5" name="Slide Number Placeholder 4"/>
          <p:cNvSpPr>
            <a:spLocks noGrp="1"/>
          </p:cNvSpPr>
          <p:nvPr>
            <p:ph type="sldNum" sz="quarter" idx="4294967295"/>
          </p:nvPr>
        </p:nvSpPr>
        <p:spPr>
          <a:xfrm>
            <a:off x="5791200" y="6400800"/>
            <a:ext cx="1905000" cy="457200"/>
          </a:xfrm>
          <a:prstGeom prst="rect">
            <a:avLst/>
          </a:prstGeom>
        </p:spPr>
        <p:txBody>
          <a:bodyPr/>
          <a:lstStyle/>
          <a:p>
            <a:fld id="{2E7DEF91-892C-4B28-A748-45D54AB63EF6}" type="slidenum">
              <a:rPr lang="en-US" altLang="en-US" smtClean="0"/>
              <a:pPr/>
              <a:t>42</a:t>
            </a:fld>
            <a:endParaRPr lang="en-US" altLang="en-US" dirty="0"/>
          </a:p>
        </p:txBody>
      </p:sp>
    </p:spTree>
    <p:extLst>
      <p:ext uri="{BB962C8B-B14F-4D97-AF65-F5344CB8AC3E}">
        <p14:creationId xmlns:p14="http://schemas.microsoft.com/office/powerpoint/2010/main" val="41684138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1"/>
          </p:nvPr>
        </p:nvSpPr>
        <p:spPr/>
        <p:txBody>
          <a:bodyPr/>
          <a:lstStyle/>
          <a:p>
            <a:r>
              <a:rPr lang="en-US" dirty="0" smtClean="0"/>
              <a:t>Yes</a:t>
            </a:r>
          </a:p>
          <a:p>
            <a:pPr lvl="1"/>
            <a:r>
              <a:rPr lang="en-US" u="sng" dirty="0" smtClean="0">
                <a:solidFill>
                  <a:srgbClr val="FF0000"/>
                </a:solidFill>
              </a:rPr>
              <a:t>Indoors</a:t>
            </a:r>
          </a:p>
          <a:p>
            <a:pPr lvl="1"/>
            <a:r>
              <a:rPr lang="en-US" u="sng" dirty="0" smtClean="0">
                <a:solidFill>
                  <a:srgbClr val="FF0000"/>
                </a:solidFill>
              </a:rPr>
              <a:t>Car</a:t>
            </a:r>
          </a:p>
          <a:p>
            <a:pPr lvl="1"/>
            <a:r>
              <a:rPr lang="en-US" u="sng" dirty="0" smtClean="0">
                <a:solidFill>
                  <a:srgbClr val="FF0000"/>
                </a:solidFill>
              </a:rPr>
              <a:t>Ditch</a:t>
            </a:r>
          </a:p>
          <a:p>
            <a:pPr lvl="1"/>
            <a:r>
              <a:rPr lang="en-US" u="sng" dirty="0" smtClean="0">
                <a:solidFill>
                  <a:srgbClr val="FF0000"/>
                </a:solidFill>
              </a:rPr>
              <a:t>Ravine</a:t>
            </a:r>
          </a:p>
          <a:p>
            <a:pPr lvl="1"/>
            <a:r>
              <a:rPr lang="en-US" u="sng" dirty="0" smtClean="0">
                <a:solidFill>
                  <a:srgbClr val="FF0000"/>
                </a:solidFill>
              </a:rPr>
              <a:t>Valley</a:t>
            </a:r>
          </a:p>
          <a:p>
            <a:pPr lvl="1"/>
            <a:r>
              <a:rPr lang="en-US" u="sng" dirty="0" smtClean="0">
                <a:solidFill>
                  <a:srgbClr val="FF0000"/>
                </a:solidFill>
              </a:rPr>
              <a:t>If lightning strikes around you, do not lie flat but rest in a crouched position</a:t>
            </a:r>
          </a:p>
        </p:txBody>
      </p:sp>
      <p:sp>
        <p:nvSpPr>
          <p:cNvPr id="2" name="Title 1"/>
          <p:cNvSpPr>
            <a:spLocks noGrp="1"/>
          </p:cNvSpPr>
          <p:nvPr>
            <p:ph type="title"/>
          </p:nvPr>
        </p:nvSpPr>
        <p:spPr/>
        <p:txBody>
          <a:bodyPr/>
          <a:lstStyle/>
          <a:p>
            <a:r>
              <a:rPr lang="en-US" u="sng" dirty="0" smtClean="0"/>
              <a:t>Where to (and where not to) go</a:t>
            </a:r>
            <a:endParaRPr lang="en-US" u="sng"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p:txBody>
          <a:bodyPr/>
          <a:lstStyle/>
          <a:p>
            <a:pPr eaLnBrk="1" hangingPunct="1"/>
            <a:r>
              <a:rPr lang="en-US" u="sng" dirty="0" smtClean="0">
                <a:solidFill>
                  <a:srgbClr val="FF0000"/>
                </a:solidFill>
              </a:rPr>
              <a:t>No</a:t>
            </a:r>
          </a:p>
          <a:p>
            <a:pPr lvl="1" eaLnBrk="1" hangingPunct="1"/>
            <a:r>
              <a:rPr lang="en-US" u="sng" dirty="0" smtClean="0">
                <a:solidFill>
                  <a:srgbClr val="FF0000"/>
                </a:solidFill>
              </a:rPr>
              <a:t>Around a large tree, flagpole or light pole</a:t>
            </a:r>
          </a:p>
          <a:p>
            <a:pPr lvl="1" eaLnBrk="1" hangingPunct="1"/>
            <a:r>
              <a:rPr lang="en-US" u="sng" dirty="0" smtClean="0">
                <a:solidFill>
                  <a:srgbClr val="FF0000"/>
                </a:solidFill>
              </a:rPr>
              <a:t>Hill</a:t>
            </a:r>
          </a:p>
          <a:p>
            <a:pPr lvl="1" eaLnBrk="1" hangingPunct="1"/>
            <a:r>
              <a:rPr lang="en-US" u="sng" dirty="0" smtClean="0">
                <a:solidFill>
                  <a:srgbClr val="FF0000"/>
                </a:solidFill>
              </a:rPr>
              <a:t>Bleachers</a:t>
            </a:r>
          </a:p>
          <a:p>
            <a:pPr lvl="1" eaLnBrk="1" hangingPunct="1"/>
            <a:r>
              <a:rPr lang="en-US" u="sng" dirty="0" smtClean="0">
                <a:solidFill>
                  <a:srgbClr val="FF0000"/>
                </a:solidFill>
              </a:rPr>
              <a:t>Under an umbrella</a:t>
            </a:r>
          </a:p>
          <a:p>
            <a:pPr lvl="1" eaLnBrk="1" hangingPunct="1"/>
            <a:r>
              <a:rPr lang="en-US" u="sng" dirty="0" smtClean="0">
                <a:solidFill>
                  <a:srgbClr val="FF0000"/>
                </a:solidFill>
              </a:rPr>
              <a:t>Anywhere close to standing water</a:t>
            </a:r>
          </a:p>
        </p:txBody>
      </p:sp>
      <p:sp>
        <p:nvSpPr>
          <p:cNvPr id="2" name="Title 1"/>
          <p:cNvSpPr>
            <a:spLocks noGrp="1"/>
          </p:cNvSpPr>
          <p:nvPr>
            <p:ph type="title"/>
          </p:nvPr>
        </p:nvSpPr>
        <p:spPr/>
        <p:txBody>
          <a:bodyPr/>
          <a:lstStyle/>
          <a:p>
            <a:pPr eaLnBrk="1" fontAlgn="auto" hangingPunct="1">
              <a:spcAft>
                <a:spcPts val="0"/>
              </a:spcAft>
              <a:defRPr/>
            </a:pPr>
            <a:r>
              <a:rPr lang="en-US" dirty="0" smtClean="0"/>
              <a:t>Where to (and where not to) go</a:t>
            </a:r>
            <a:endParaRPr lang="en-US" dirty="0"/>
          </a:p>
        </p:txBody>
      </p:sp>
      <p:pic>
        <p:nvPicPr>
          <p:cNvPr id="31749" name="Picture 5" descr="http://media.katu.com/images/120525_lightning_vancouver_660.jpg"/>
          <p:cNvPicPr>
            <a:picLocks noChangeAspect="1" noChangeArrowheads="1"/>
          </p:cNvPicPr>
          <p:nvPr/>
        </p:nvPicPr>
        <p:blipFill>
          <a:blip r:embed="rId3" cstate="print"/>
          <a:srcRect/>
          <a:stretch>
            <a:fillRect/>
          </a:stretch>
        </p:blipFill>
        <p:spPr bwMode="auto">
          <a:xfrm>
            <a:off x="762000" y="4267200"/>
            <a:ext cx="3238500" cy="1987261"/>
          </a:xfrm>
          <a:prstGeom prst="rect">
            <a:avLst/>
          </a:prstGeom>
          <a:noFill/>
        </p:spPr>
      </p:pic>
      <p:pic>
        <p:nvPicPr>
          <p:cNvPr id="31751" name="Picture 7" descr="http://i.huffpost.com/gen/575553/thumbs/o-ELECTRIC-STRIKE-570.jpg?4"/>
          <p:cNvPicPr>
            <a:picLocks noChangeAspect="1" noChangeArrowheads="1"/>
          </p:cNvPicPr>
          <p:nvPr/>
        </p:nvPicPr>
        <p:blipFill>
          <a:blip r:embed="rId4" cstate="print"/>
          <a:srcRect/>
          <a:stretch>
            <a:fillRect/>
          </a:stretch>
        </p:blipFill>
        <p:spPr bwMode="auto">
          <a:xfrm>
            <a:off x="4876800" y="4038600"/>
            <a:ext cx="3657600" cy="259080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181600"/>
          </a:xfrm>
        </p:spPr>
        <p:txBody>
          <a:bodyPr>
            <a:normAutofit fontScale="92500"/>
          </a:bodyPr>
          <a:lstStyle/>
          <a:p>
            <a:pPr marL="548640" indent="-411480" eaLnBrk="1" fontAlgn="auto" hangingPunct="1">
              <a:spcAft>
                <a:spcPts val="0"/>
              </a:spcAft>
              <a:buClr>
                <a:schemeClr val="tx1">
                  <a:shade val="95000"/>
                </a:schemeClr>
              </a:buClr>
              <a:buFont typeface="Wingdings 2"/>
              <a:buChar char=""/>
              <a:defRPr/>
            </a:pPr>
            <a:r>
              <a:rPr lang="en-US" dirty="0" smtClean="0"/>
              <a:t>The most dangerous storms give little or no warning</a:t>
            </a:r>
          </a:p>
          <a:p>
            <a:pPr marL="548640" indent="-411480" eaLnBrk="1" fontAlgn="auto" hangingPunct="1">
              <a:spcAft>
                <a:spcPts val="0"/>
              </a:spcAft>
              <a:buClr>
                <a:schemeClr val="tx1">
                  <a:shade val="95000"/>
                </a:schemeClr>
              </a:buClr>
              <a:buFont typeface="Wingdings 2"/>
              <a:buChar char=""/>
              <a:defRPr/>
            </a:pPr>
            <a:r>
              <a:rPr lang="en-US" dirty="0" smtClean="0"/>
              <a:t>Lightning is always accompanied by thunder, although 20 – 40 % of thunder is never heard</a:t>
            </a:r>
          </a:p>
          <a:p>
            <a:pPr marL="548640" indent="-411480" eaLnBrk="1" fontAlgn="auto" hangingPunct="1">
              <a:spcAft>
                <a:spcPts val="0"/>
              </a:spcAft>
              <a:buClr>
                <a:schemeClr val="tx1">
                  <a:shade val="95000"/>
                </a:schemeClr>
              </a:buClr>
              <a:buFont typeface="Wingdings 2"/>
              <a:buChar char=""/>
              <a:defRPr/>
            </a:pPr>
            <a:r>
              <a:rPr lang="en-US" u="sng" dirty="0" smtClean="0">
                <a:solidFill>
                  <a:srgbClr val="FF0000"/>
                </a:solidFill>
              </a:rPr>
              <a:t>Flash-to-bang method</a:t>
            </a:r>
            <a:r>
              <a:rPr lang="en-US" dirty="0" smtClean="0"/>
              <a:t> provides an estimation of how far away lightning is occurring</a:t>
            </a:r>
          </a:p>
          <a:p>
            <a:pPr marL="868680" lvl="1" indent="-283464" eaLnBrk="1" fontAlgn="auto" hangingPunct="1">
              <a:spcBef>
                <a:spcPts val="324"/>
              </a:spcBef>
              <a:spcAft>
                <a:spcPts val="0"/>
              </a:spcAft>
              <a:buFont typeface="Wingdings 2"/>
              <a:buChar char=""/>
              <a:defRPr/>
            </a:pPr>
            <a:r>
              <a:rPr lang="en-US" u="sng" dirty="0" smtClean="0">
                <a:solidFill>
                  <a:srgbClr val="FF0000"/>
                </a:solidFill>
              </a:rPr>
              <a:t>When you see lightning, count the number of seconds until you hear thunder.  At that point, divide by 5 and you have your mile estimation</a:t>
            </a:r>
          </a:p>
          <a:p>
            <a:pPr marL="868680" lvl="1" indent="-283464" eaLnBrk="1" fontAlgn="auto" hangingPunct="1">
              <a:spcBef>
                <a:spcPts val="324"/>
              </a:spcBef>
              <a:spcAft>
                <a:spcPts val="0"/>
              </a:spcAft>
              <a:buFont typeface="Wingdings 2"/>
              <a:buChar char=""/>
              <a:defRPr/>
            </a:pPr>
            <a:r>
              <a:rPr lang="en-US" dirty="0" smtClean="0"/>
              <a:t>Ex: 30 seconds between flash and bang = approx. 6 miles away</a:t>
            </a:r>
          </a:p>
          <a:p>
            <a:pPr marL="868680" lvl="1" indent="-283464" eaLnBrk="1" fontAlgn="auto" hangingPunct="1">
              <a:spcBef>
                <a:spcPts val="324"/>
              </a:spcBef>
              <a:spcAft>
                <a:spcPts val="0"/>
              </a:spcAft>
              <a:buFont typeface="Wingdings 2"/>
              <a:buChar char=""/>
              <a:defRPr/>
            </a:pPr>
            <a:r>
              <a:rPr lang="en-US" u="sng" dirty="0" smtClean="0">
                <a:solidFill>
                  <a:srgbClr val="FF0000"/>
                </a:solidFill>
              </a:rPr>
              <a:t>Policy = 30 seconds or less means play is suspended and shelter is found</a:t>
            </a:r>
            <a:endParaRPr lang="en-US" u="sng" dirty="0">
              <a:solidFill>
                <a:srgbClr val="FF0000"/>
              </a:solidFill>
            </a:endParaRPr>
          </a:p>
        </p:txBody>
      </p:sp>
      <p:sp>
        <p:nvSpPr>
          <p:cNvPr id="2" name="Title 1"/>
          <p:cNvSpPr>
            <a:spLocks noGrp="1"/>
          </p:cNvSpPr>
          <p:nvPr>
            <p:ph type="title"/>
          </p:nvPr>
        </p:nvSpPr>
        <p:spPr/>
        <p:txBody>
          <a:bodyPr/>
          <a:lstStyle/>
          <a:p>
            <a:pPr eaLnBrk="1" fontAlgn="auto" hangingPunct="1">
              <a:spcAft>
                <a:spcPts val="0"/>
              </a:spcAft>
              <a:defRPr/>
            </a:pPr>
            <a:r>
              <a:rPr lang="en-US" dirty="0" smtClean="0"/>
              <a:t>Flash to Bang</a:t>
            </a:r>
            <a:endParaRPr lang="en-US" dirty="0"/>
          </a:p>
        </p:txBody>
      </p:sp>
    </p:spTree>
  </p:cSld>
  <p:clrMapOvr>
    <a:masterClrMapping/>
  </p:clrMapOvr>
  <p:transition>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1"/>
          <p:cNvSpPr>
            <a:spLocks noGrp="1"/>
          </p:cNvSpPr>
          <p:nvPr>
            <p:ph idx="1"/>
          </p:nvPr>
        </p:nvSpPr>
        <p:spPr/>
        <p:txBody>
          <a:bodyPr/>
          <a:lstStyle/>
          <a:p>
            <a:pPr eaLnBrk="1" hangingPunct="1"/>
            <a:r>
              <a:rPr lang="en-US" dirty="0" smtClean="0"/>
              <a:t>Some can detect lightning as far as 40 miles away</a:t>
            </a:r>
          </a:p>
          <a:p>
            <a:pPr eaLnBrk="1" hangingPunct="1"/>
            <a:endParaRPr lang="en-US" dirty="0" smtClean="0"/>
          </a:p>
          <a:p>
            <a:pPr eaLnBrk="1" hangingPunct="1"/>
            <a:r>
              <a:rPr lang="en-US" u="sng" dirty="0" smtClean="0">
                <a:solidFill>
                  <a:srgbClr val="FF0000"/>
                </a:solidFill>
              </a:rPr>
              <a:t>Are they accurate?</a:t>
            </a:r>
          </a:p>
          <a:p>
            <a:pPr lvl="1" eaLnBrk="1" hangingPunct="1"/>
            <a:r>
              <a:rPr lang="en-US" u="sng" dirty="0" smtClean="0">
                <a:solidFill>
                  <a:srgbClr val="FF0000"/>
                </a:solidFill>
              </a:rPr>
              <a:t>Electronic Overload</a:t>
            </a:r>
          </a:p>
          <a:p>
            <a:pPr lvl="1" eaLnBrk="1" hangingPunct="1"/>
            <a:r>
              <a:rPr lang="en-US" u="sng" dirty="0" smtClean="0">
                <a:solidFill>
                  <a:srgbClr val="FF0000"/>
                </a:solidFill>
              </a:rPr>
              <a:t>Stadium Lights</a:t>
            </a:r>
          </a:p>
          <a:p>
            <a:pPr lvl="1" eaLnBrk="1" hangingPunct="1"/>
            <a:r>
              <a:rPr lang="en-US" u="sng" dirty="0" smtClean="0">
                <a:solidFill>
                  <a:srgbClr val="FF0000"/>
                </a:solidFill>
              </a:rPr>
              <a:t>Cell Phones</a:t>
            </a:r>
          </a:p>
          <a:p>
            <a:pPr lvl="1" eaLnBrk="1" hangingPunct="1"/>
            <a:r>
              <a:rPr lang="en-US" u="sng" dirty="0" err="1" smtClean="0">
                <a:solidFill>
                  <a:srgbClr val="FF0000"/>
                </a:solidFill>
              </a:rPr>
              <a:t>Ipods</a:t>
            </a:r>
            <a:endParaRPr lang="en-US" u="sng" dirty="0" smtClean="0">
              <a:solidFill>
                <a:srgbClr val="FF0000"/>
              </a:solidFill>
            </a:endParaRPr>
          </a:p>
          <a:p>
            <a:pPr lvl="1" eaLnBrk="1" hangingPunct="1"/>
            <a:r>
              <a:rPr lang="en-US" u="sng" dirty="0" smtClean="0">
                <a:solidFill>
                  <a:srgbClr val="FF0000"/>
                </a:solidFill>
              </a:rPr>
              <a:t>Wireless Internet</a:t>
            </a:r>
          </a:p>
          <a:p>
            <a:pPr lvl="1" eaLnBrk="1" hangingPunct="1"/>
            <a:r>
              <a:rPr lang="en-US" u="sng" dirty="0" smtClean="0">
                <a:solidFill>
                  <a:srgbClr val="FF0000"/>
                </a:solidFill>
              </a:rPr>
              <a:t>Golf Carts</a:t>
            </a:r>
          </a:p>
          <a:p>
            <a:pPr lvl="1" eaLnBrk="1" hangingPunct="1"/>
            <a:endParaRPr lang="en-US" dirty="0" smtClean="0"/>
          </a:p>
        </p:txBody>
      </p:sp>
      <p:sp>
        <p:nvSpPr>
          <p:cNvPr id="3" name="Title 2"/>
          <p:cNvSpPr>
            <a:spLocks noGrp="1"/>
          </p:cNvSpPr>
          <p:nvPr>
            <p:ph type="title"/>
          </p:nvPr>
        </p:nvSpPr>
        <p:spPr/>
        <p:txBody>
          <a:bodyPr>
            <a:normAutofit fontScale="90000"/>
          </a:bodyPr>
          <a:lstStyle/>
          <a:p>
            <a:pPr eaLnBrk="1" fontAlgn="auto" hangingPunct="1">
              <a:spcAft>
                <a:spcPts val="0"/>
              </a:spcAft>
              <a:defRPr/>
            </a:pPr>
            <a:r>
              <a:rPr lang="en-US" dirty="0" smtClean="0"/>
              <a:t>Electronic Lightning Detectors??</a:t>
            </a:r>
            <a:endParaRPr lang="en-US" dirty="0"/>
          </a:p>
        </p:txBody>
      </p:sp>
      <p:pic>
        <p:nvPicPr>
          <p:cNvPr id="33797" name="Picture 5" descr="http://media.naplesnews.com/media/img/photos/2008/05/27/070929SP-detector1_t607.jpg"/>
          <p:cNvPicPr>
            <a:picLocks noChangeAspect="1" noChangeArrowheads="1"/>
          </p:cNvPicPr>
          <p:nvPr/>
        </p:nvPicPr>
        <p:blipFill>
          <a:blip r:embed="rId3" cstate="print"/>
          <a:srcRect/>
          <a:stretch>
            <a:fillRect/>
          </a:stretch>
        </p:blipFill>
        <p:spPr bwMode="auto">
          <a:xfrm>
            <a:off x="5105400" y="4495800"/>
            <a:ext cx="3377414" cy="2247901"/>
          </a:xfrm>
          <a:prstGeom prst="rect">
            <a:avLst/>
          </a:prstGeom>
          <a:noFill/>
        </p:spPr>
      </p:pic>
      <p:pic>
        <p:nvPicPr>
          <p:cNvPr id="33799" name="Picture 7" descr="http://ep.yimg.com/ca/I/yhst-37697109791737_2270_193869943"/>
          <p:cNvPicPr>
            <a:picLocks noChangeAspect="1" noChangeArrowheads="1"/>
          </p:cNvPicPr>
          <p:nvPr/>
        </p:nvPicPr>
        <p:blipFill>
          <a:blip r:embed="rId4" cstate="print"/>
          <a:srcRect/>
          <a:stretch>
            <a:fillRect/>
          </a:stretch>
        </p:blipFill>
        <p:spPr bwMode="auto">
          <a:xfrm>
            <a:off x="5638800" y="1981200"/>
            <a:ext cx="2171700" cy="2294049"/>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p:cNvSpPr>
            <a:spLocks noGrp="1"/>
          </p:cNvSpPr>
          <p:nvPr>
            <p:ph idx="1"/>
          </p:nvPr>
        </p:nvSpPr>
        <p:spPr/>
        <p:txBody>
          <a:bodyPr/>
          <a:lstStyle/>
          <a:p>
            <a:pPr eaLnBrk="1" hangingPunct="1"/>
            <a:r>
              <a:rPr lang="en-US" sz="1800" dirty="0" smtClean="0"/>
              <a:t>COCONUT CREEK, FL -- A High School football player in South Florida was killed after getting struck by lightning. Several others were hurt. 15-year-old </a:t>
            </a:r>
            <a:r>
              <a:rPr lang="en-US" sz="1800" dirty="0" err="1" smtClean="0"/>
              <a:t>Schaffner</a:t>
            </a:r>
            <a:r>
              <a:rPr lang="en-US" sz="1800" dirty="0" smtClean="0"/>
              <a:t> Noel was struck in the chest. He was taking part in a football game Wednesday afternoon between Monarch High School and Pompano High School. Another player and a cheerleader who were standing next to Noel, were hurt. Officials say they were hospitalized in serious but stable condition. They also say a police officer also fell down and ten other students were treated for cuts, bruises and abrasions. School officials said they had called off the football game when the storm began, and the students were coming off the field when the player was struck</a:t>
            </a:r>
          </a:p>
        </p:txBody>
      </p:sp>
      <p:sp>
        <p:nvSpPr>
          <p:cNvPr id="3" name="Title 2"/>
          <p:cNvSpPr>
            <a:spLocks noGrp="1"/>
          </p:cNvSpPr>
          <p:nvPr>
            <p:ph type="title"/>
          </p:nvPr>
        </p:nvSpPr>
        <p:spPr/>
        <p:txBody>
          <a:bodyPr>
            <a:normAutofit fontScale="90000"/>
          </a:bodyPr>
          <a:lstStyle/>
          <a:p>
            <a:pPr eaLnBrk="1" hangingPunct="1">
              <a:defRPr/>
            </a:pPr>
            <a:r>
              <a:rPr lang="en-US" sz="3600" dirty="0" smtClean="0"/>
              <a:t>Football Player Killed By Lightning Strike</a:t>
            </a:r>
            <a:r>
              <a:rPr lang="en-US" dirty="0" smtClean="0"/>
              <a:t/>
            </a:r>
            <a:br>
              <a:rPr lang="en-US" dirty="0" smtClean="0"/>
            </a:br>
            <a:r>
              <a:rPr lang="en-US" dirty="0" smtClean="0"/>
              <a:t>		</a:t>
            </a:r>
            <a:r>
              <a:rPr lang="en-US" sz="2400" dirty="0" smtClean="0"/>
              <a:t>	September 28, 2012</a:t>
            </a:r>
            <a:endParaRPr lang="en-US" dirty="0"/>
          </a:p>
        </p:txBody>
      </p:sp>
      <p:pic>
        <p:nvPicPr>
          <p:cNvPr id="28677" name="Picture 5" descr="http://static.flickr.com/44/143301848_f63e04cce2_o.jpg"/>
          <p:cNvPicPr>
            <a:picLocks noChangeAspect="1" noChangeArrowheads="1"/>
          </p:cNvPicPr>
          <p:nvPr/>
        </p:nvPicPr>
        <p:blipFill>
          <a:blip r:embed="rId3" cstate="print"/>
          <a:srcRect/>
          <a:stretch>
            <a:fillRect/>
          </a:stretch>
        </p:blipFill>
        <p:spPr bwMode="auto">
          <a:xfrm>
            <a:off x="4419600" y="4648200"/>
            <a:ext cx="3657600" cy="2053590"/>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1"/>
          </p:nvPr>
        </p:nvSpPr>
        <p:spPr/>
        <p:txBody>
          <a:bodyPr/>
          <a:lstStyle/>
          <a:p>
            <a:pPr eaLnBrk="1" hangingPunct="1"/>
            <a:r>
              <a:rPr lang="en-US" dirty="0" smtClean="0"/>
              <a:t>Significant problem everywhere in the United States, but particularly in urban areas with large industries and heavy automobile traffic</a:t>
            </a:r>
          </a:p>
          <a:p>
            <a:pPr lvl="1" eaLnBrk="1" hangingPunct="1"/>
            <a:r>
              <a:rPr lang="en-US" u="sng" dirty="0" smtClean="0">
                <a:solidFill>
                  <a:srgbClr val="FF0000"/>
                </a:solidFill>
              </a:rPr>
              <a:t>Affects heat index</a:t>
            </a:r>
          </a:p>
          <a:p>
            <a:pPr lvl="1" eaLnBrk="1" hangingPunct="1"/>
            <a:r>
              <a:rPr lang="en-US" u="sng" dirty="0" smtClean="0">
                <a:solidFill>
                  <a:srgbClr val="FF0000"/>
                </a:solidFill>
              </a:rPr>
              <a:t>Affects athletes with asthma</a:t>
            </a:r>
          </a:p>
          <a:p>
            <a:pPr lvl="1" eaLnBrk="1" hangingPunct="1"/>
            <a:r>
              <a:rPr lang="en-US" u="sng" dirty="0" smtClean="0">
                <a:solidFill>
                  <a:srgbClr val="FF0000"/>
                </a:solidFill>
              </a:rPr>
              <a:t>Affects athletes with allergies</a:t>
            </a:r>
          </a:p>
        </p:txBody>
      </p:sp>
      <p:sp>
        <p:nvSpPr>
          <p:cNvPr id="2" name="Title 1"/>
          <p:cNvSpPr>
            <a:spLocks noGrp="1"/>
          </p:cNvSpPr>
          <p:nvPr>
            <p:ph type="title"/>
          </p:nvPr>
        </p:nvSpPr>
        <p:spPr/>
        <p:txBody>
          <a:bodyPr/>
          <a:lstStyle/>
          <a:p>
            <a:pPr eaLnBrk="1" fontAlgn="auto" hangingPunct="1">
              <a:spcAft>
                <a:spcPts val="0"/>
              </a:spcAft>
              <a:defRPr/>
            </a:pPr>
            <a:r>
              <a:rPr lang="en-US" u="sng" dirty="0" smtClean="0">
                <a:solidFill>
                  <a:srgbClr val="FF0000"/>
                </a:solidFill>
              </a:rPr>
              <a:t>Air Pollution</a:t>
            </a:r>
            <a:endParaRPr lang="en-US" u="sng" dirty="0">
              <a:solidFill>
                <a:srgbClr val="FF0000"/>
              </a:solidFill>
            </a:endParaRPr>
          </a:p>
        </p:txBody>
      </p:sp>
      <p:pic>
        <p:nvPicPr>
          <p:cNvPr id="34821" name="Picture 5" descr="http://www.nws.noaa.gov/os/heat/images/heatindex.png"/>
          <p:cNvPicPr>
            <a:picLocks noChangeAspect="1" noChangeArrowheads="1"/>
          </p:cNvPicPr>
          <p:nvPr/>
        </p:nvPicPr>
        <p:blipFill>
          <a:blip r:embed="rId3" cstate="print"/>
          <a:srcRect/>
          <a:stretch>
            <a:fillRect/>
          </a:stretch>
        </p:blipFill>
        <p:spPr bwMode="auto">
          <a:xfrm>
            <a:off x="3657600" y="4038600"/>
            <a:ext cx="5193397" cy="2571012"/>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z="4000" u="sng" dirty="0" smtClean="0">
                <a:solidFill>
                  <a:srgbClr val="FF0000"/>
                </a:solidFill>
                <a:ea typeface="ＭＳ Ｐゴシック" panose="020B0600070205080204" pitchFamily="34" charset="-128"/>
              </a:rPr>
              <a:t>Skin Conditions in Athletes</a:t>
            </a:r>
          </a:p>
        </p:txBody>
      </p:sp>
      <p:sp>
        <p:nvSpPr>
          <p:cNvPr id="1741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D14EF301-0008-4D21-AA19-2D42768F58F6}" type="slidenum">
              <a:rPr lang="en-US" altLang="en-US" sz="1800">
                <a:solidFill>
                  <a:schemeClr val="bg1"/>
                </a:solidFill>
                <a:latin typeface="Arial" panose="020B0604020202020204" pitchFamily="34" charset="0"/>
              </a:rPr>
              <a:pPr/>
              <a:t>49</a:t>
            </a:fld>
            <a:endParaRPr lang="en-US" altLang="en-US" sz="1800" dirty="0">
              <a:solidFill>
                <a:schemeClr val="bg1"/>
              </a:solidFill>
              <a:latin typeface="Arial" panose="020B0604020202020204" pitchFamily="34" charset="0"/>
            </a:endParaRPr>
          </a:p>
        </p:txBody>
      </p:sp>
      <p:sp>
        <p:nvSpPr>
          <p:cNvPr id="17412" name="Content Placeholder 4"/>
          <p:cNvSpPr>
            <a:spLocks noGrp="1"/>
          </p:cNvSpPr>
          <p:nvPr>
            <p:ph idx="1"/>
          </p:nvPr>
        </p:nvSpPr>
        <p:spPr/>
        <p:txBody>
          <a:bodyPr/>
          <a:lstStyle/>
          <a:p>
            <a:r>
              <a:rPr lang="en-US" altLang="en-US" dirty="0" smtClean="0"/>
              <a:t>Acne </a:t>
            </a:r>
            <a:r>
              <a:rPr lang="en-US" altLang="en-US" dirty="0" err="1" smtClean="0"/>
              <a:t>mechanica</a:t>
            </a:r>
            <a:r>
              <a:rPr lang="en-US" altLang="en-US" dirty="0" smtClean="0"/>
              <a:t> </a:t>
            </a:r>
          </a:p>
          <a:p>
            <a:pPr lvl="1"/>
            <a:r>
              <a:rPr lang="en-US" altLang="en-US" dirty="0" smtClean="0"/>
              <a:t>Acne that results from heat, pressure, occlusion, and friction </a:t>
            </a:r>
          </a:p>
          <a:p>
            <a:r>
              <a:rPr lang="en-US" altLang="en-US" dirty="0" smtClean="0"/>
              <a:t>Plantar warts </a:t>
            </a:r>
          </a:p>
          <a:p>
            <a:pPr lvl="1"/>
            <a:r>
              <a:rPr lang="en-US" altLang="en-US" dirty="0" smtClean="0"/>
              <a:t>Small, hard growths on the bottom of the foot </a:t>
            </a:r>
          </a:p>
          <a:p>
            <a:r>
              <a:rPr lang="en-US" altLang="en-US" dirty="0" smtClean="0"/>
              <a:t>Herpes gladiatorum </a:t>
            </a:r>
          </a:p>
          <a:p>
            <a:pPr lvl="1"/>
            <a:r>
              <a:rPr lang="en-US" altLang="en-US" dirty="0" smtClean="0"/>
              <a:t>Herpes simplex infection transmitted through skin-to-skin contact </a:t>
            </a:r>
          </a:p>
          <a:p>
            <a:pPr lvl="1"/>
            <a:endParaRPr lang="en-US" altLang="en-US" dirty="0" smtClean="0"/>
          </a:p>
        </p:txBody>
      </p:sp>
    </p:spTree>
    <p:extLst>
      <p:ext uri="{BB962C8B-B14F-4D97-AF65-F5344CB8AC3E}">
        <p14:creationId xmlns:p14="http://schemas.microsoft.com/office/powerpoint/2010/main" val="2969447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050" y="36394"/>
            <a:ext cx="7772400" cy="914400"/>
          </a:xfrm>
        </p:spPr>
        <p:txBody>
          <a:bodyPr/>
          <a:lstStyle/>
          <a:p>
            <a:r>
              <a:rPr lang="en-US" dirty="0" smtClean="0"/>
              <a:t>Environmental Heat Stress</a:t>
            </a:r>
            <a:endParaRPr lang="en-US" dirty="0"/>
          </a:p>
        </p:txBody>
      </p:sp>
      <p:sp>
        <p:nvSpPr>
          <p:cNvPr id="3" name="Content Placeholder 2"/>
          <p:cNvSpPr>
            <a:spLocks noGrp="1"/>
          </p:cNvSpPr>
          <p:nvPr>
            <p:ph idx="1"/>
          </p:nvPr>
        </p:nvSpPr>
        <p:spPr>
          <a:xfrm>
            <a:off x="-89848" y="963304"/>
            <a:ext cx="7772400" cy="4114800"/>
          </a:xfrm>
        </p:spPr>
        <p:txBody>
          <a:bodyPr/>
          <a:lstStyle/>
          <a:p>
            <a:r>
              <a:rPr lang="en-US" sz="2400" dirty="0">
                <a:latin typeface="+mn-lt"/>
                <a:ea typeface="+mn-ea"/>
                <a:cs typeface="+mn-cs"/>
              </a:rPr>
              <a:t>Humidity is the amount of moisture that is in the </a:t>
            </a:r>
            <a:r>
              <a:rPr lang="en-US" sz="2400" dirty="0" smtClean="0">
                <a:latin typeface="+mn-lt"/>
                <a:ea typeface="+mn-ea"/>
                <a:cs typeface="+mn-cs"/>
              </a:rPr>
              <a:t>air.</a:t>
            </a:r>
          </a:p>
          <a:p>
            <a:r>
              <a:rPr lang="en-US" sz="2400" dirty="0">
                <a:latin typeface="+mn-lt"/>
                <a:ea typeface="+mn-ea"/>
                <a:cs typeface="+mn-cs"/>
              </a:rPr>
              <a:t>Relative humidity is </a:t>
            </a:r>
            <a:r>
              <a:rPr lang="en-US" sz="2400" dirty="0" smtClean="0">
                <a:latin typeface="+mn-lt"/>
                <a:ea typeface="+mn-ea"/>
                <a:cs typeface="+mn-cs"/>
              </a:rPr>
              <a:t>based </a:t>
            </a:r>
            <a:r>
              <a:rPr lang="en-US" sz="2400" dirty="0">
                <a:latin typeface="+mn-lt"/>
                <a:ea typeface="+mn-ea"/>
                <a:cs typeface="+mn-cs"/>
              </a:rPr>
              <a:t>on the difference between the amount of water vapor in the air and the maximum amount the air could contain at the same </a:t>
            </a:r>
            <a:r>
              <a:rPr lang="en-US" sz="2400" dirty="0" smtClean="0">
                <a:latin typeface="+mn-lt"/>
                <a:ea typeface="+mn-ea"/>
                <a:cs typeface="+mn-cs"/>
              </a:rPr>
              <a:t>temperature. </a:t>
            </a:r>
          </a:p>
          <a:p>
            <a:pPr lvl="1"/>
            <a:r>
              <a:rPr lang="en-US" sz="2000" dirty="0" smtClean="0"/>
              <a:t>Used to </a:t>
            </a:r>
            <a:r>
              <a:rPr lang="en-US" sz="2000" dirty="0"/>
              <a:t>calculate the Heat Index</a:t>
            </a:r>
          </a:p>
        </p:txBody>
      </p:sp>
      <p:sp>
        <p:nvSpPr>
          <p:cNvPr id="5" name="Slide Number Placeholder 4"/>
          <p:cNvSpPr>
            <a:spLocks noGrp="1"/>
          </p:cNvSpPr>
          <p:nvPr>
            <p:ph type="sldNum" sz="quarter" idx="4294967295"/>
          </p:nvPr>
        </p:nvSpPr>
        <p:spPr>
          <a:xfrm>
            <a:off x="5791200" y="6400800"/>
            <a:ext cx="1905000" cy="457200"/>
          </a:xfrm>
          <a:prstGeom prst="rect">
            <a:avLst/>
          </a:prstGeom>
        </p:spPr>
        <p:txBody>
          <a:bodyPr/>
          <a:lstStyle/>
          <a:p>
            <a:fld id="{2E7DEF91-892C-4B28-A748-45D54AB63EF6}" type="slidenum">
              <a:rPr lang="en-US" altLang="en-US" smtClean="0"/>
              <a:pPr/>
              <a:t>5</a:t>
            </a:fld>
            <a:endParaRPr lang="en-US" altLang="en-US" dirty="0"/>
          </a:p>
        </p:txBody>
      </p:sp>
      <p:pic>
        <p:nvPicPr>
          <p:cNvPr id="6" name="Picture 2" descr="Image resu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50" y="2876550"/>
            <a:ext cx="4476750" cy="3981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397208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152400"/>
            <a:ext cx="9144000" cy="1143000"/>
          </a:xfrm>
        </p:spPr>
        <p:txBody>
          <a:bodyPr/>
          <a:lstStyle/>
          <a:p>
            <a:r>
              <a:rPr lang="en-US" altLang="en-US" sz="4000" dirty="0" smtClean="0">
                <a:ea typeface="ＭＳ Ｐゴシック" panose="020B0600070205080204" pitchFamily="34" charset="-128"/>
              </a:rPr>
              <a:t>Skin Conditions in Athletes (cont’d.)</a:t>
            </a:r>
          </a:p>
        </p:txBody>
      </p:sp>
      <p:sp>
        <p:nvSpPr>
          <p:cNvPr id="1843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E696427C-A24F-4E59-B05B-249B6BC94639}" type="slidenum">
              <a:rPr lang="en-US" altLang="en-US" sz="1800">
                <a:solidFill>
                  <a:schemeClr val="bg1"/>
                </a:solidFill>
                <a:latin typeface="Arial" panose="020B0604020202020204" pitchFamily="34" charset="0"/>
              </a:rPr>
              <a:pPr/>
              <a:t>50</a:t>
            </a:fld>
            <a:endParaRPr lang="en-US" altLang="en-US" sz="1800">
              <a:solidFill>
                <a:schemeClr val="bg1"/>
              </a:solidFill>
              <a:latin typeface="Arial" panose="020B0604020202020204" pitchFamily="34" charset="0"/>
            </a:endParaRPr>
          </a:p>
        </p:txBody>
      </p:sp>
      <p:sp>
        <p:nvSpPr>
          <p:cNvPr id="18436" name="Content Placeholder 4"/>
          <p:cNvSpPr>
            <a:spLocks noGrp="1"/>
          </p:cNvSpPr>
          <p:nvPr>
            <p:ph idx="1"/>
          </p:nvPr>
        </p:nvSpPr>
        <p:spPr/>
        <p:txBody>
          <a:bodyPr/>
          <a:lstStyle/>
          <a:p>
            <a:r>
              <a:rPr lang="en-US" altLang="en-US" dirty="0" smtClean="0"/>
              <a:t>Fungal</a:t>
            </a:r>
            <a:r>
              <a:rPr lang="en-US" altLang="en-US" b="1" dirty="0" smtClean="0"/>
              <a:t> </a:t>
            </a:r>
            <a:r>
              <a:rPr lang="en-US" altLang="en-US" dirty="0" smtClean="0"/>
              <a:t>infections</a:t>
            </a:r>
          </a:p>
          <a:p>
            <a:pPr lvl="1"/>
            <a:r>
              <a:rPr lang="en-US" altLang="en-US" dirty="0" smtClean="0"/>
              <a:t>Tinea </a:t>
            </a:r>
            <a:r>
              <a:rPr lang="en-US" altLang="en-US" dirty="0" err="1" smtClean="0"/>
              <a:t>pedis</a:t>
            </a:r>
            <a:r>
              <a:rPr lang="en-US" altLang="en-US" dirty="0" smtClean="0"/>
              <a:t>: fungal infection that thrives in warmth and dampness</a:t>
            </a:r>
          </a:p>
          <a:p>
            <a:r>
              <a:rPr lang="en-US" altLang="en-US" dirty="0" smtClean="0"/>
              <a:t>Blisters</a:t>
            </a:r>
          </a:p>
          <a:p>
            <a:pPr lvl="1"/>
            <a:r>
              <a:rPr lang="en-US" altLang="en-US" dirty="0" smtClean="0"/>
              <a:t>Friction, heat, and moisture increases risk</a:t>
            </a:r>
          </a:p>
          <a:p>
            <a:pPr lvl="1"/>
            <a:r>
              <a:rPr lang="en-US" altLang="en-US" dirty="0" smtClean="0"/>
              <a:t>Tear occurs within upper skin layers, forming a space into which that fluid seeps</a:t>
            </a:r>
          </a:p>
        </p:txBody>
      </p:sp>
    </p:spTree>
    <p:extLst>
      <p:ext uri="{BB962C8B-B14F-4D97-AF65-F5344CB8AC3E}">
        <p14:creationId xmlns:p14="http://schemas.microsoft.com/office/powerpoint/2010/main" val="38372286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152400"/>
            <a:ext cx="9144000" cy="1143000"/>
          </a:xfrm>
        </p:spPr>
        <p:txBody>
          <a:bodyPr/>
          <a:lstStyle/>
          <a:p>
            <a:r>
              <a:rPr lang="en-US" altLang="en-US" sz="4000" dirty="0" smtClean="0">
                <a:ea typeface="ＭＳ Ｐゴシック" panose="020B0600070205080204" pitchFamily="34" charset="-128"/>
              </a:rPr>
              <a:t>Skin Conditions in Athletes (cont’d.)</a:t>
            </a:r>
          </a:p>
        </p:txBody>
      </p:sp>
      <p:sp>
        <p:nvSpPr>
          <p:cNvPr id="1945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6EE34F97-EF41-405E-B3D9-9271246B6052}" type="slidenum">
              <a:rPr lang="en-US" altLang="en-US" sz="1800">
                <a:solidFill>
                  <a:schemeClr val="bg1"/>
                </a:solidFill>
                <a:latin typeface="Arial" panose="020B0604020202020204" pitchFamily="34" charset="0"/>
              </a:rPr>
              <a:pPr/>
              <a:t>51</a:t>
            </a:fld>
            <a:endParaRPr lang="en-US" altLang="en-US" sz="1800">
              <a:solidFill>
                <a:schemeClr val="bg1"/>
              </a:solidFill>
              <a:latin typeface="Arial" panose="020B0604020202020204" pitchFamily="34" charset="0"/>
            </a:endParaRPr>
          </a:p>
        </p:txBody>
      </p:sp>
      <p:sp>
        <p:nvSpPr>
          <p:cNvPr id="19460" name="Content Placeholder 4"/>
          <p:cNvSpPr>
            <a:spLocks noGrp="1"/>
          </p:cNvSpPr>
          <p:nvPr>
            <p:ph idx="1"/>
          </p:nvPr>
        </p:nvSpPr>
        <p:spPr/>
        <p:txBody>
          <a:bodyPr/>
          <a:lstStyle/>
          <a:p>
            <a:r>
              <a:rPr lang="en-US" altLang="en-US" dirty="0" smtClean="0"/>
              <a:t>Abrasions </a:t>
            </a:r>
          </a:p>
          <a:p>
            <a:pPr lvl="1"/>
            <a:r>
              <a:rPr lang="en-US" altLang="en-US" dirty="0" smtClean="0"/>
              <a:t>Normally caused by poorly fit equipment or rubbing of skin</a:t>
            </a:r>
          </a:p>
          <a:p>
            <a:r>
              <a:rPr lang="en-US" altLang="en-US" dirty="0" smtClean="0">
                <a:solidFill>
                  <a:srgbClr val="000000"/>
                </a:solidFill>
              </a:rPr>
              <a:t>Jogger’s nipples</a:t>
            </a:r>
          </a:p>
          <a:p>
            <a:pPr lvl="1"/>
            <a:r>
              <a:rPr lang="en-US" altLang="en-US" dirty="0" smtClean="0">
                <a:solidFill>
                  <a:srgbClr val="000000"/>
                </a:solidFill>
              </a:rPr>
              <a:t>Constant chafing between a runner’s nipples and shirt causes painful, crusted lesions that bleed</a:t>
            </a:r>
          </a:p>
          <a:p>
            <a:endParaRPr lang="en-US" altLang="en-US" dirty="0" smtClean="0"/>
          </a:p>
        </p:txBody>
      </p:sp>
    </p:spTree>
    <p:extLst>
      <p:ext uri="{BB962C8B-B14F-4D97-AF65-F5344CB8AC3E}">
        <p14:creationId xmlns:p14="http://schemas.microsoft.com/office/powerpoint/2010/main" val="42391892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sz="4000" dirty="0" smtClean="0">
                <a:ea typeface="ＭＳ Ｐゴシック" panose="020B0600070205080204" pitchFamily="34" charset="-128"/>
              </a:rPr>
              <a:t>Diabetes</a:t>
            </a:r>
          </a:p>
        </p:txBody>
      </p:sp>
      <p:sp>
        <p:nvSpPr>
          <p:cNvPr id="2048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00969DB7-506D-4259-81CF-DC847225B7AC}" type="slidenum">
              <a:rPr lang="en-US" altLang="en-US" sz="1800">
                <a:solidFill>
                  <a:schemeClr val="bg1"/>
                </a:solidFill>
                <a:latin typeface="Arial" panose="020B0604020202020204" pitchFamily="34" charset="0"/>
              </a:rPr>
              <a:pPr/>
              <a:t>52</a:t>
            </a:fld>
            <a:endParaRPr lang="en-US" altLang="en-US" sz="1800">
              <a:solidFill>
                <a:schemeClr val="bg1"/>
              </a:solidFill>
              <a:latin typeface="Arial" panose="020B0604020202020204" pitchFamily="34" charset="0"/>
            </a:endParaRPr>
          </a:p>
        </p:txBody>
      </p:sp>
      <p:sp>
        <p:nvSpPr>
          <p:cNvPr id="20484" name="Content Placeholder 4"/>
          <p:cNvSpPr>
            <a:spLocks noGrp="1"/>
          </p:cNvSpPr>
          <p:nvPr>
            <p:ph idx="1"/>
          </p:nvPr>
        </p:nvSpPr>
        <p:spPr/>
        <p:txBody>
          <a:bodyPr/>
          <a:lstStyle/>
          <a:p>
            <a:r>
              <a:rPr lang="en-US" altLang="en-US" dirty="0" smtClean="0"/>
              <a:t>Disease in which the body does not produce or properly use insulin</a:t>
            </a:r>
          </a:p>
          <a:p>
            <a:pPr lvl="1"/>
            <a:r>
              <a:rPr lang="en-US" altLang="en-US" dirty="0" smtClean="0"/>
              <a:t>A hormone needed to make cells absorb sugar from blood </a:t>
            </a:r>
          </a:p>
          <a:p>
            <a:r>
              <a:rPr lang="en-US" altLang="en-US" dirty="0" smtClean="0">
                <a:solidFill>
                  <a:srgbClr val="000000"/>
                </a:solidFill>
              </a:rPr>
              <a:t>Genetics and environmental factors (e.g., lack of exercise) appear to play roles</a:t>
            </a:r>
          </a:p>
        </p:txBody>
      </p:sp>
    </p:spTree>
    <p:extLst>
      <p:ext uri="{BB962C8B-B14F-4D97-AF65-F5344CB8AC3E}">
        <p14:creationId xmlns:p14="http://schemas.microsoft.com/office/powerpoint/2010/main" val="5258054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z="4000" dirty="0" smtClean="0">
                <a:ea typeface="ＭＳ Ｐゴシック" panose="020B0600070205080204" pitchFamily="34" charset="-128"/>
              </a:rPr>
              <a:t>Diabetes (cont’d.)</a:t>
            </a:r>
          </a:p>
        </p:txBody>
      </p:sp>
      <p:sp>
        <p:nvSpPr>
          <p:cNvPr id="2150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70D63A89-CE86-435C-8EBF-B45A358526C5}" type="slidenum">
              <a:rPr lang="en-US" altLang="en-US" sz="1800">
                <a:solidFill>
                  <a:schemeClr val="bg1"/>
                </a:solidFill>
                <a:latin typeface="Arial" panose="020B0604020202020204" pitchFamily="34" charset="0"/>
              </a:rPr>
              <a:pPr/>
              <a:t>53</a:t>
            </a:fld>
            <a:endParaRPr lang="en-US" altLang="en-US" sz="1800">
              <a:solidFill>
                <a:schemeClr val="bg1"/>
              </a:solidFill>
              <a:latin typeface="Arial" panose="020B0604020202020204" pitchFamily="34" charset="0"/>
            </a:endParaRPr>
          </a:p>
        </p:txBody>
      </p:sp>
      <p:sp>
        <p:nvSpPr>
          <p:cNvPr id="21508" name="Content Placeholder 4"/>
          <p:cNvSpPr>
            <a:spLocks noGrp="1"/>
          </p:cNvSpPr>
          <p:nvPr>
            <p:ph idx="1"/>
          </p:nvPr>
        </p:nvSpPr>
        <p:spPr/>
        <p:txBody>
          <a:bodyPr/>
          <a:lstStyle/>
          <a:p>
            <a:r>
              <a:rPr lang="en-US" altLang="en-US" u="sng" dirty="0" smtClean="0">
                <a:solidFill>
                  <a:srgbClr val="FF0000"/>
                </a:solidFill>
              </a:rPr>
              <a:t>Type 1 diabetes</a:t>
            </a:r>
          </a:p>
          <a:p>
            <a:pPr lvl="1"/>
            <a:r>
              <a:rPr lang="en-US" altLang="en-US" u="sng" dirty="0" smtClean="0">
                <a:solidFill>
                  <a:srgbClr val="FF0000"/>
                </a:solidFill>
              </a:rPr>
              <a:t>Results from the body’s failure to produce insulin</a:t>
            </a:r>
          </a:p>
          <a:p>
            <a:r>
              <a:rPr lang="en-US" altLang="en-US" u="sng" dirty="0" smtClean="0">
                <a:solidFill>
                  <a:srgbClr val="FF0000"/>
                </a:solidFill>
              </a:rPr>
              <a:t>Type 2 diabetes</a:t>
            </a:r>
          </a:p>
          <a:p>
            <a:pPr lvl="1"/>
            <a:r>
              <a:rPr lang="en-US" altLang="en-US" u="sng" dirty="0" smtClean="0">
                <a:solidFill>
                  <a:srgbClr val="FF0000"/>
                </a:solidFill>
              </a:rPr>
              <a:t>Occurs when the body still makes insulin but: </a:t>
            </a:r>
          </a:p>
          <a:p>
            <a:pPr lvl="2"/>
            <a:r>
              <a:rPr lang="en-US" altLang="en-US" u="sng" dirty="0" smtClean="0">
                <a:solidFill>
                  <a:srgbClr val="FF0000"/>
                </a:solidFill>
              </a:rPr>
              <a:t>Does so in insufficient amounts </a:t>
            </a:r>
            <a:r>
              <a:rPr lang="en-US" altLang="en-US" i="1" u="sng" dirty="0" smtClean="0">
                <a:solidFill>
                  <a:srgbClr val="FF0000"/>
                </a:solidFill>
              </a:rPr>
              <a:t>or</a:t>
            </a:r>
          </a:p>
          <a:p>
            <a:pPr lvl="2"/>
            <a:r>
              <a:rPr lang="en-US" altLang="en-US" u="sng" dirty="0" smtClean="0">
                <a:solidFill>
                  <a:srgbClr val="FF0000"/>
                </a:solidFill>
              </a:rPr>
              <a:t>Produces insulin that does not function properly</a:t>
            </a:r>
          </a:p>
        </p:txBody>
      </p:sp>
    </p:spTree>
    <p:extLst>
      <p:ext uri="{BB962C8B-B14F-4D97-AF65-F5344CB8AC3E}">
        <p14:creationId xmlns:p14="http://schemas.microsoft.com/office/powerpoint/2010/main" val="33100102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z="4000" dirty="0" smtClean="0">
                <a:ea typeface="ＭＳ Ｐゴシック" panose="020B0600070205080204" pitchFamily="34" charset="-128"/>
              </a:rPr>
              <a:t>Diabetes (cont’d.)</a:t>
            </a:r>
          </a:p>
        </p:txBody>
      </p:sp>
      <p:sp>
        <p:nvSpPr>
          <p:cNvPr id="2253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B7909B1B-A26B-4779-988C-A36B7E17BC61}" type="slidenum">
              <a:rPr lang="en-US" altLang="en-US" sz="1800">
                <a:solidFill>
                  <a:schemeClr val="bg1"/>
                </a:solidFill>
                <a:latin typeface="Arial" panose="020B0604020202020204" pitchFamily="34" charset="0"/>
              </a:rPr>
              <a:pPr/>
              <a:t>54</a:t>
            </a:fld>
            <a:endParaRPr lang="en-US" altLang="en-US" sz="1800">
              <a:solidFill>
                <a:schemeClr val="bg1"/>
              </a:solidFill>
              <a:latin typeface="Arial" panose="020B0604020202020204" pitchFamily="34" charset="0"/>
            </a:endParaRPr>
          </a:p>
        </p:txBody>
      </p:sp>
      <p:sp>
        <p:nvSpPr>
          <p:cNvPr id="22532" name="Content Placeholder 4"/>
          <p:cNvSpPr>
            <a:spLocks noGrp="1"/>
          </p:cNvSpPr>
          <p:nvPr>
            <p:ph idx="1"/>
          </p:nvPr>
        </p:nvSpPr>
        <p:spPr/>
        <p:txBody>
          <a:bodyPr/>
          <a:lstStyle/>
          <a:p>
            <a:r>
              <a:rPr lang="en-US" altLang="en-US" u="sng" dirty="0" smtClean="0">
                <a:solidFill>
                  <a:srgbClr val="FF0000"/>
                </a:solidFill>
              </a:rPr>
              <a:t>Diabetic emergencies</a:t>
            </a:r>
          </a:p>
          <a:p>
            <a:pPr lvl="1"/>
            <a:r>
              <a:rPr lang="en-US" altLang="en-US" u="sng" dirty="0" smtClean="0">
                <a:solidFill>
                  <a:srgbClr val="FF0000"/>
                </a:solidFill>
              </a:rPr>
              <a:t>Insulin reaction </a:t>
            </a:r>
          </a:p>
          <a:p>
            <a:pPr lvl="2"/>
            <a:r>
              <a:rPr lang="en-US" altLang="en-US" u="sng" dirty="0" smtClean="0">
                <a:solidFill>
                  <a:srgbClr val="FF0000"/>
                </a:solidFill>
              </a:rPr>
              <a:t>Occurs when there is too much insulin in the body </a:t>
            </a:r>
          </a:p>
          <a:p>
            <a:pPr lvl="1"/>
            <a:r>
              <a:rPr lang="en-US" altLang="en-US" u="sng" dirty="0" smtClean="0">
                <a:solidFill>
                  <a:srgbClr val="FF0000"/>
                </a:solidFill>
              </a:rPr>
              <a:t>Diabetic coma </a:t>
            </a:r>
          </a:p>
          <a:p>
            <a:pPr lvl="2"/>
            <a:r>
              <a:rPr lang="en-US" altLang="en-US" u="sng" dirty="0" smtClean="0">
                <a:solidFill>
                  <a:srgbClr val="FF0000"/>
                </a:solidFill>
              </a:rPr>
              <a:t>Occurs when there is too much sugar and too little insulin in the blood </a:t>
            </a:r>
          </a:p>
        </p:txBody>
      </p:sp>
    </p:spTree>
    <p:extLst>
      <p:ext uri="{BB962C8B-B14F-4D97-AF65-F5344CB8AC3E}">
        <p14:creationId xmlns:p14="http://schemas.microsoft.com/office/powerpoint/2010/main" val="3358384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sz="4000" dirty="0" smtClean="0">
                <a:ea typeface="ＭＳ Ｐゴシック" panose="020B0600070205080204" pitchFamily="34" charset="-128"/>
              </a:rPr>
              <a:t>Seizure Disorders</a:t>
            </a:r>
          </a:p>
        </p:txBody>
      </p:sp>
      <p:sp>
        <p:nvSpPr>
          <p:cNvPr id="2355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E3C92D98-5447-43FE-9E07-09952400C157}" type="slidenum">
              <a:rPr lang="en-US" altLang="en-US" sz="1800">
                <a:solidFill>
                  <a:schemeClr val="bg1"/>
                </a:solidFill>
                <a:latin typeface="Arial" panose="020B0604020202020204" pitchFamily="34" charset="0"/>
              </a:rPr>
              <a:pPr/>
              <a:t>55</a:t>
            </a:fld>
            <a:endParaRPr lang="en-US" altLang="en-US" sz="1800">
              <a:solidFill>
                <a:schemeClr val="bg1"/>
              </a:solidFill>
              <a:latin typeface="Arial" panose="020B0604020202020204" pitchFamily="34" charset="0"/>
            </a:endParaRPr>
          </a:p>
        </p:txBody>
      </p:sp>
      <p:sp>
        <p:nvSpPr>
          <p:cNvPr id="23556" name="Content Placeholder 4"/>
          <p:cNvSpPr>
            <a:spLocks noGrp="1"/>
          </p:cNvSpPr>
          <p:nvPr>
            <p:ph idx="1"/>
          </p:nvPr>
        </p:nvSpPr>
        <p:spPr/>
        <p:txBody>
          <a:bodyPr/>
          <a:lstStyle/>
          <a:p>
            <a:r>
              <a:rPr lang="en-US" altLang="en-US" dirty="0" smtClean="0"/>
              <a:t>Disruptions of normal brain activity</a:t>
            </a:r>
          </a:p>
          <a:p>
            <a:pPr lvl="1"/>
            <a:r>
              <a:rPr lang="en-US" altLang="en-US" u="sng" dirty="0" smtClean="0">
                <a:solidFill>
                  <a:srgbClr val="FF0000"/>
                </a:solidFill>
              </a:rPr>
              <a:t>Epilepsy: seizures </a:t>
            </a:r>
            <a:r>
              <a:rPr lang="en-US" altLang="en-US" u="sng" dirty="0" err="1" smtClean="0">
                <a:solidFill>
                  <a:srgbClr val="FF0000"/>
                </a:solidFill>
              </a:rPr>
              <a:t>recurr</a:t>
            </a:r>
            <a:r>
              <a:rPr lang="en-US" altLang="en-US" u="sng" dirty="0" smtClean="0">
                <a:solidFill>
                  <a:srgbClr val="FF0000"/>
                </a:solidFill>
              </a:rPr>
              <a:t> </a:t>
            </a:r>
            <a:r>
              <a:rPr lang="en-US" altLang="en-US" u="sng" dirty="0" smtClean="0">
                <a:solidFill>
                  <a:srgbClr val="FF0000"/>
                </a:solidFill>
              </a:rPr>
              <a:t>regularly</a:t>
            </a:r>
          </a:p>
          <a:p>
            <a:pPr lvl="1"/>
            <a:r>
              <a:rPr lang="en-US" altLang="en-US" dirty="0" smtClean="0"/>
              <a:t>Other causes include:</a:t>
            </a:r>
          </a:p>
          <a:p>
            <a:pPr lvl="2"/>
            <a:r>
              <a:rPr lang="en-US" altLang="en-US" u="sng" dirty="0" smtClean="0"/>
              <a:t>Infections, high fever, brain tumors, drugs, strokes, bleeding in the brain, trauma to the brain, and low blood glucose, sodium, or calcium </a:t>
            </a:r>
          </a:p>
          <a:p>
            <a:pPr lvl="1"/>
            <a:endParaRPr lang="en-US" altLang="en-US" dirty="0" smtClean="0"/>
          </a:p>
        </p:txBody>
      </p:sp>
    </p:spTree>
    <p:extLst>
      <p:ext uri="{BB962C8B-B14F-4D97-AF65-F5344CB8AC3E}">
        <p14:creationId xmlns:p14="http://schemas.microsoft.com/office/powerpoint/2010/main" val="5635694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z="4000" dirty="0" smtClean="0">
                <a:ea typeface="ＭＳ Ｐゴシック" panose="020B0600070205080204" pitchFamily="34" charset="-128"/>
              </a:rPr>
              <a:t>Seizure Disorders (cont’d.)</a:t>
            </a:r>
          </a:p>
        </p:txBody>
      </p:sp>
      <p:sp>
        <p:nvSpPr>
          <p:cNvPr id="2457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E4FDE326-B157-49A0-BDDA-56F34088F136}" type="slidenum">
              <a:rPr lang="en-US" altLang="en-US" sz="1800">
                <a:solidFill>
                  <a:schemeClr val="bg1"/>
                </a:solidFill>
                <a:latin typeface="Arial" panose="020B0604020202020204" pitchFamily="34" charset="0"/>
              </a:rPr>
              <a:pPr/>
              <a:t>56</a:t>
            </a:fld>
            <a:endParaRPr lang="en-US" altLang="en-US" sz="1800">
              <a:solidFill>
                <a:schemeClr val="bg1"/>
              </a:solidFill>
              <a:latin typeface="Arial" panose="020B0604020202020204" pitchFamily="34" charset="0"/>
            </a:endParaRPr>
          </a:p>
        </p:txBody>
      </p:sp>
      <p:sp>
        <p:nvSpPr>
          <p:cNvPr id="24580" name="Content Placeholder 4"/>
          <p:cNvSpPr>
            <a:spLocks noGrp="1"/>
          </p:cNvSpPr>
          <p:nvPr>
            <p:ph idx="1"/>
          </p:nvPr>
        </p:nvSpPr>
        <p:spPr>
          <a:xfrm>
            <a:off x="533400" y="1295400"/>
            <a:ext cx="8229600" cy="4754563"/>
          </a:xfrm>
        </p:spPr>
        <p:txBody>
          <a:bodyPr/>
          <a:lstStyle/>
          <a:p>
            <a:r>
              <a:rPr lang="en-US" altLang="en-US" dirty="0" smtClean="0"/>
              <a:t>Types:</a:t>
            </a:r>
          </a:p>
          <a:p>
            <a:pPr lvl="1"/>
            <a:r>
              <a:rPr lang="en-US" altLang="en-US" u="sng" dirty="0" smtClean="0">
                <a:solidFill>
                  <a:srgbClr val="FF0000"/>
                </a:solidFill>
              </a:rPr>
              <a:t>Simple partial seizure</a:t>
            </a:r>
          </a:p>
          <a:p>
            <a:pPr lvl="2"/>
            <a:r>
              <a:rPr lang="en-US" altLang="en-US" dirty="0" smtClean="0"/>
              <a:t>Jerking begins in one area of the body</a:t>
            </a:r>
          </a:p>
          <a:p>
            <a:pPr lvl="2"/>
            <a:r>
              <a:rPr lang="en-US" altLang="en-US" dirty="0" smtClean="0"/>
              <a:t>Cannot be stopped, but person stays awake and aware </a:t>
            </a:r>
          </a:p>
          <a:p>
            <a:pPr lvl="1"/>
            <a:r>
              <a:rPr lang="en-US" altLang="en-US" u="sng" dirty="0" smtClean="0">
                <a:solidFill>
                  <a:srgbClr val="FF0000"/>
                </a:solidFill>
              </a:rPr>
              <a:t>Generalized tonic-</a:t>
            </a:r>
            <a:r>
              <a:rPr lang="en-US" altLang="en-US" u="sng" dirty="0" err="1" smtClean="0">
                <a:solidFill>
                  <a:srgbClr val="FF0000"/>
                </a:solidFill>
              </a:rPr>
              <a:t>clonic</a:t>
            </a:r>
            <a:r>
              <a:rPr lang="en-US" altLang="en-US" u="sng" dirty="0" smtClean="0">
                <a:solidFill>
                  <a:srgbClr val="FF0000"/>
                </a:solidFill>
              </a:rPr>
              <a:t> seizures</a:t>
            </a:r>
          </a:p>
          <a:p>
            <a:pPr lvl="2"/>
            <a:r>
              <a:rPr lang="en-US" altLang="en-US" dirty="0" smtClean="0"/>
              <a:t>Characterized by a sudden cry, falling, and rigidity, followed by muscle jerks, shallow breathing or temporarily suspended breathing, bluish skin, and possible loss of bladder or bowel control </a:t>
            </a:r>
          </a:p>
        </p:txBody>
      </p:sp>
    </p:spTree>
    <p:extLst>
      <p:ext uri="{BB962C8B-B14F-4D97-AF65-F5344CB8AC3E}">
        <p14:creationId xmlns:p14="http://schemas.microsoft.com/office/powerpoint/2010/main" val="33724145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z="4000" dirty="0" smtClean="0">
                <a:ea typeface="ＭＳ Ｐゴシック" panose="020B0600070205080204" pitchFamily="34" charset="-128"/>
              </a:rPr>
              <a:t>Insect Bites and Stings</a:t>
            </a:r>
          </a:p>
        </p:txBody>
      </p:sp>
      <p:sp>
        <p:nvSpPr>
          <p:cNvPr id="2560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D88FA474-3E64-4665-B3A8-871646BE7676}" type="slidenum">
              <a:rPr lang="en-US" altLang="en-US" sz="1800">
                <a:solidFill>
                  <a:schemeClr val="bg1"/>
                </a:solidFill>
                <a:latin typeface="Arial" panose="020B0604020202020204" pitchFamily="34" charset="0"/>
              </a:rPr>
              <a:pPr/>
              <a:t>57</a:t>
            </a:fld>
            <a:endParaRPr lang="en-US" altLang="en-US" sz="1800">
              <a:solidFill>
                <a:schemeClr val="bg1"/>
              </a:solidFill>
              <a:latin typeface="Arial" panose="020B0604020202020204" pitchFamily="34" charset="0"/>
            </a:endParaRPr>
          </a:p>
        </p:txBody>
      </p:sp>
      <p:sp>
        <p:nvSpPr>
          <p:cNvPr id="25604" name="Content Placeholder 4"/>
          <p:cNvSpPr>
            <a:spLocks noGrp="1"/>
          </p:cNvSpPr>
          <p:nvPr>
            <p:ph idx="1"/>
          </p:nvPr>
        </p:nvSpPr>
        <p:spPr/>
        <p:txBody>
          <a:bodyPr/>
          <a:lstStyle/>
          <a:p>
            <a:r>
              <a:rPr lang="en-US" altLang="en-US" u="sng" dirty="0" smtClean="0">
                <a:solidFill>
                  <a:srgbClr val="FF0000"/>
                </a:solidFill>
              </a:rPr>
              <a:t>Two greatest risks:</a:t>
            </a:r>
          </a:p>
          <a:p>
            <a:pPr lvl="1"/>
            <a:r>
              <a:rPr lang="en-US" altLang="en-US" u="sng" dirty="0" smtClean="0">
                <a:solidFill>
                  <a:srgbClr val="FF0000"/>
                </a:solidFill>
              </a:rPr>
              <a:t>Allergic reactions </a:t>
            </a:r>
          </a:p>
          <a:p>
            <a:pPr lvl="2"/>
            <a:r>
              <a:rPr lang="en-US" altLang="en-US" u="sng" dirty="0" smtClean="0">
                <a:solidFill>
                  <a:srgbClr val="FF0000"/>
                </a:solidFill>
              </a:rPr>
              <a:t>Local</a:t>
            </a:r>
          </a:p>
          <a:p>
            <a:pPr lvl="2"/>
            <a:r>
              <a:rPr lang="en-US" altLang="en-US" u="sng" dirty="0" smtClean="0">
                <a:solidFill>
                  <a:srgbClr val="FF0000"/>
                </a:solidFill>
              </a:rPr>
              <a:t>Systemic</a:t>
            </a:r>
          </a:p>
          <a:p>
            <a:pPr lvl="1"/>
            <a:r>
              <a:rPr lang="en-US" altLang="en-US" u="sng" dirty="0" smtClean="0">
                <a:solidFill>
                  <a:srgbClr val="FF0000"/>
                </a:solidFill>
              </a:rPr>
              <a:t>Infections </a:t>
            </a:r>
          </a:p>
          <a:p>
            <a:r>
              <a:rPr lang="en-US" altLang="en-US" dirty="0" smtClean="0"/>
              <a:t>Epinephrine injection is the only effective immediate treatment </a:t>
            </a:r>
          </a:p>
        </p:txBody>
      </p:sp>
    </p:spTree>
    <p:extLst>
      <p:ext uri="{BB962C8B-B14F-4D97-AF65-F5344CB8AC3E}">
        <p14:creationId xmlns:p14="http://schemas.microsoft.com/office/powerpoint/2010/main" val="32080411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z="4000" dirty="0" smtClean="0">
                <a:ea typeface="ＭＳ Ｐゴシック" panose="020B0600070205080204" pitchFamily="34" charset="-128"/>
              </a:rPr>
              <a:t>The Female Athlete Triad</a:t>
            </a:r>
          </a:p>
        </p:txBody>
      </p:sp>
      <p:sp>
        <p:nvSpPr>
          <p:cNvPr id="2662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2B5F0638-ACEA-467F-B5C6-B37C779F6168}" type="slidenum">
              <a:rPr lang="en-US" altLang="en-US" sz="1800">
                <a:solidFill>
                  <a:schemeClr val="bg1"/>
                </a:solidFill>
                <a:latin typeface="Arial" panose="020B0604020202020204" pitchFamily="34" charset="0"/>
              </a:rPr>
              <a:pPr/>
              <a:t>58</a:t>
            </a:fld>
            <a:endParaRPr lang="en-US" altLang="en-US" sz="1800">
              <a:solidFill>
                <a:schemeClr val="bg1"/>
              </a:solidFill>
              <a:latin typeface="Arial" panose="020B0604020202020204" pitchFamily="34" charset="0"/>
            </a:endParaRPr>
          </a:p>
        </p:txBody>
      </p:sp>
      <p:sp>
        <p:nvSpPr>
          <p:cNvPr id="26628" name="Content Placeholder 4"/>
          <p:cNvSpPr>
            <a:spLocks noGrp="1"/>
          </p:cNvSpPr>
          <p:nvPr>
            <p:ph idx="1"/>
          </p:nvPr>
        </p:nvSpPr>
        <p:spPr>
          <a:xfrm>
            <a:off x="-47768" y="1600200"/>
            <a:ext cx="9191767" cy="5257800"/>
          </a:xfrm>
        </p:spPr>
        <p:txBody>
          <a:bodyPr/>
          <a:lstStyle/>
          <a:p>
            <a:r>
              <a:rPr lang="en-US" altLang="en-US" sz="3600" dirty="0" smtClean="0"/>
              <a:t>Combination of:</a:t>
            </a:r>
          </a:p>
          <a:p>
            <a:pPr lvl="1"/>
            <a:r>
              <a:rPr lang="en-US" altLang="en-US" sz="3200" dirty="0" smtClean="0"/>
              <a:t>Disordered eating</a:t>
            </a:r>
            <a:endParaRPr lang="en-US" altLang="en-US" sz="2400" dirty="0" smtClean="0"/>
          </a:p>
          <a:p>
            <a:pPr lvl="1"/>
            <a:r>
              <a:rPr lang="en-US" altLang="en-US" sz="3200" dirty="0" smtClean="0"/>
              <a:t>Amenorrhea (lack of menstrual periods)</a:t>
            </a:r>
          </a:p>
          <a:p>
            <a:pPr lvl="1"/>
            <a:r>
              <a:rPr lang="en-US" altLang="en-US" sz="3200" dirty="0" smtClean="0"/>
              <a:t>Osteoporosis</a:t>
            </a:r>
          </a:p>
          <a:p>
            <a:pPr lvl="1"/>
            <a:endParaRPr lang="en-US" altLang="en-US" dirty="0" smtClean="0"/>
          </a:p>
        </p:txBody>
      </p:sp>
    </p:spTree>
    <p:extLst>
      <p:ext uri="{BB962C8B-B14F-4D97-AF65-F5344CB8AC3E}">
        <p14:creationId xmlns:p14="http://schemas.microsoft.com/office/powerpoint/2010/main" val="13178509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female athlete tri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52400"/>
            <a:ext cx="7772400" cy="6430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027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914400"/>
          </a:xfrm>
        </p:spPr>
        <p:txBody>
          <a:bodyPr/>
          <a:lstStyle/>
          <a:p>
            <a:r>
              <a:rPr lang="en-US" dirty="0" smtClean="0"/>
              <a:t>Environmental Heat Stress</a:t>
            </a:r>
            <a:endParaRPr lang="en-US" dirty="0"/>
          </a:p>
        </p:txBody>
      </p:sp>
      <p:sp>
        <p:nvSpPr>
          <p:cNvPr id="3" name="Content Placeholder 2"/>
          <p:cNvSpPr>
            <a:spLocks noGrp="1"/>
          </p:cNvSpPr>
          <p:nvPr>
            <p:ph idx="1"/>
          </p:nvPr>
        </p:nvSpPr>
        <p:spPr>
          <a:xfrm>
            <a:off x="0" y="1066800"/>
            <a:ext cx="9144000" cy="5334000"/>
          </a:xfrm>
        </p:spPr>
        <p:txBody>
          <a:bodyPr/>
          <a:lstStyle/>
          <a:p>
            <a:r>
              <a:rPr lang="en-US" dirty="0">
                <a:latin typeface="+mn-lt"/>
                <a:ea typeface="+mn-ea"/>
                <a:cs typeface="+mn-cs"/>
              </a:rPr>
              <a:t>Heat Index combines air temperature and humidity to determine how hot it actually </a:t>
            </a:r>
            <a:r>
              <a:rPr lang="en-US" dirty="0" smtClean="0">
                <a:latin typeface="+mn-lt"/>
                <a:ea typeface="+mn-ea"/>
                <a:cs typeface="+mn-cs"/>
              </a:rPr>
              <a:t>feels</a:t>
            </a:r>
          </a:p>
          <a:p>
            <a:pPr lvl="1"/>
            <a:r>
              <a:rPr lang="en-US" dirty="0" smtClean="0"/>
              <a:t>A </a:t>
            </a:r>
            <a:r>
              <a:rPr lang="en-US" dirty="0">
                <a:latin typeface="+mn-lt"/>
                <a:ea typeface="+mn-ea"/>
                <a:cs typeface="+mn-cs"/>
              </a:rPr>
              <a:t>psychrometer can be used to determine the relative </a:t>
            </a:r>
            <a:r>
              <a:rPr lang="en-US" dirty="0" smtClean="0"/>
              <a:t>humidity.</a:t>
            </a:r>
          </a:p>
          <a:p>
            <a:endParaRPr lang="en-US" dirty="0" smtClean="0"/>
          </a:p>
          <a:p>
            <a:r>
              <a:rPr lang="en-US" dirty="0" smtClean="0">
                <a:solidFill>
                  <a:srgbClr val="FF0000"/>
                </a:solidFill>
              </a:rPr>
              <a:t>Wet-bulb(WBGT)????</a:t>
            </a:r>
          </a:p>
          <a:p>
            <a:pPr lvl="1"/>
            <a:r>
              <a:rPr lang="en-US" dirty="0"/>
              <a:t>The calculation used measures the heat stress in direct sunlight.  </a:t>
            </a:r>
            <a:endParaRPr lang="en-US" dirty="0" smtClean="0"/>
          </a:p>
          <a:p>
            <a:pPr lvl="1"/>
            <a:endParaRPr lang="en-US" dirty="0"/>
          </a:p>
          <a:p>
            <a:pPr lvl="1"/>
            <a:r>
              <a:rPr lang="en-US" dirty="0" smtClean="0">
                <a:solidFill>
                  <a:srgbClr val="FF0000"/>
                </a:solidFill>
              </a:rPr>
              <a:t>This </a:t>
            </a:r>
            <a:r>
              <a:rPr lang="en-US" dirty="0">
                <a:solidFill>
                  <a:srgbClr val="FF0000"/>
                </a:solidFill>
              </a:rPr>
              <a:t>type of reading also takes into account the temperature, wind speed, humidity, the angle of the sun and the solar radiation (or simply, the cloud cover</a:t>
            </a:r>
            <a:r>
              <a:rPr lang="en-US" dirty="0"/>
              <a:t>).  </a:t>
            </a:r>
          </a:p>
        </p:txBody>
      </p:sp>
      <p:sp>
        <p:nvSpPr>
          <p:cNvPr id="5" name="Slide Number Placeholder 4"/>
          <p:cNvSpPr>
            <a:spLocks noGrp="1"/>
          </p:cNvSpPr>
          <p:nvPr>
            <p:ph type="sldNum" sz="quarter" idx="4294967295"/>
          </p:nvPr>
        </p:nvSpPr>
        <p:spPr>
          <a:xfrm>
            <a:off x="5791200" y="6400800"/>
            <a:ext cx="1905000" cy="457200"/>
          </a:xfrm>
          <a:prstGeom prst="rect">
            <a:avLst/>
          </a:prstGeom>
        </p:spPr>
        <p:txBody>
          <a:bodyPr/>
          <a:lstStyle/>
          <a:p>
            <a:fld id="{2E7DEF91-892C-4B28-A748-45D54AB63EF6}" type="slidenum">
              <a:rPr lang="en-US" altLang="en-US" smtClean="0"/>
              <a:pPr/>
              <a:t>6</a:t>
            </a:fld>
            <a:endParaRPr lang="en-US" altLang="en-US" dirty="0"/>
          </a:p>
        </p:txBody>
      </p:sp>
    </p:spTree>
    <p:extLst>
      <p:ext uri="{BB962C8B-B14F-4D97-AF65-F5344CB8AC3E}">
        <p14:creationId xmlns:p14="http://schemas.microsoft.com/office/powerpoint/2010/main" val="55861793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52400" y="152400"/>
            <a:ext cx="8763000" cy="1143000"/>
          </a:xfrm>
        </p:spPr>
        <p:txBody>
          <a:bodyPr/>
          <a:lstStyle/>
          <a:p>
            <a:r>
              <a:rPr lang="en-US" altLang="en-US" sz="4000" dirty="0" smtClean="0">
                <a:ea typeface="ＭＳ Ｐゴシック" panose="020B0600070205080204" pitchFamily="34" charset="-128"/>
              </a:rPr>
              <a:t>The Female Athlete Triad (cont’d.)</a:t>
            </a:r>
          </a:p>
        </p:txBody>
      </p:sp>
      <p:sp>
        <p:nvSpPr>
          <p:cNvPr id="27651" name="Content Placeholder 4"/>
          <p:cNvSpPr>
            <a:spLocks noGrp="1"/>
          </p:cNvSpPr>
          <p:nvPr>
            <p:ph idx="1"/>
          </p:nvPr>
        </p:nvSpPr>
        <p:spPr/>
        <p:txBody>
          <a:bodyPr/>
          <a:lstStyle/>
          <a:p>
            <a:r>
              <a:rPr lang="en-US" altLang="en-US" u="sng" dirty="0" smtClean="0">
                <a:solidFill>
                  <a:srgbClr val="FF0000"/>
                </a:solidFill>
              </a:rPr>
              <a:t>Warning signs:</a:t>
            </a:r>
          </a:p>
          <a:p>
            <a:pPr lvl="1"/>
            <a:r>
              <a:rPr lang="en-US" altLang="en-US" u="sng" dirty="0" smtClean="0">
                <a:solidFill>
                  <a:srgbClr val="FF0000"/>
                </a:solidFill>
              </a:rPr>
              <a:t>Frequent or unexplained injuries</a:t>
            </a:r>
            <a:endParaRPr lang="en-US" altLang="en-US" sz="1600" u="sng" dirty="0" smtClean="0">
              <a:solidFill>
                <a:srgbClr val="FF0000"/>
              </a:solidFill>
            </a:endParaRPr>
          </a:p>
          <a:p>
            <a:pPr lvl="1"/>
            <a:r>
              <a:rPr lang="en-US" altLang="en-US" u="sng" dirty="0" smtClean="0">
                <a:solidFill>
                  <a:srgbClr val="FF0000"/>
                </a:solidFill>
              </a:rPr>
              <a:t>Excessive or compulsive exercise </a:t>
            </a:r>
            <a:endParaRPr lang="en-US" altLang="en-US" sz="2000" u="sng" dirty="0" smtClean="0">
              <a:solidFill>
                <a:srgbClr val="FF0000"/>
              </a:solidFill>
            </a:endParaRPr>
          </a:p>
          <a:p>
            <a:pPr lvl="1"/>
            <a:r>
              <a:rPr lang="en-US" altLang="en-US" u="sng" dirty="0" smtClean="0">
                <a:solidFill>
                  <a:srgbClr val="FF0000"/>
                </a:solidFill>
              </a:rPr>
              <a:t>Change in performance</a:t>
            </a:r>
            <a:endParaRPr lang="en-US" altLang="en-US" sz="2000" u="sng" dirty="0" smtClean="0">
              <a:solidFill>
                <a:srgbClr val="FF0000"/>
              </a:solidFill>
            </a:endParaRPr>
          </a:p>
          <a:p>
            <a:pPr lvl="1"/>
            <a:r>
              <a:rPr lang="en-US" altLang="en-US" u="sng" dirty="0" smtClean="0">
                <a:solidFill>
                  <a:srgbClr val="FF0000"/>
                </a:solidFill>
              </a:rPr>
              <a:t>Impaired concentration</a:t>
            </a:r>
            <a:endParaRPr lang="en-US" altLang="en-US" sz="2000" u="sng" dirty="0" smtClean="0">
              <a:solidFill>
                <a:srgbClr val="FF0000"/>
              </a:solidFill>
            </a:endParaRPr>
          </a:p>
          <a:p>
            <a:pPr lvl="1"/>
            <a:r>
              <a:rPr lang="en-US" altLang="en-US" u="sng" dirty="0" smtClean="0">
                <a:solidFill>
                  <a:srgbClr val="FF0000"/>
                </a:solidFill>
              </a:rPr>
              <a:t>Absent or irregular menstrual periods</a:t>
            </a:r>
            <a:endParaRPr lang="en-US" altLang="en-US" sz="2000" u="sng" dirty="0" smtClean="0">
              <a:solidFill>
                <a:srgbClr val="FF0000"/>
              </a:solidFill>
            </a:endParaRPr>
          </a:p>
          <a:p>
            <a:pPr lvl="1"/>
            <a:r>
              <a:rPr lang="en-US" altLang="en-US" u="sng" dirty="0" smtClean="0">
                <a:solidFill>
                  <a:srgbClr val="FF0000"/>
                </a:solidFill>
              </a:rPr>
              <a:t>Restrictive eating</a:t>
            </a:r>
            <a:endParaRPr lang="en-US" altLang="en-US" sz="2000" u="sng" dirty="0" smtClean="0">
              <a:solidFill>
                <a:srgbClr val="FF0000"/>
              </a:solidFill>
            </a:endParaRPr>
          </a:p>
          <a:p>
            <a:pPr lvl="1"/>
            <a:r>
              <a:rPr lang="en-US" altLang="en-US" u="sng" dirty="0" smtClean="0">
                <a:solidFill>
                  <a:srgbClr val="FF0000"/>
                </a:solidFill>
              </a:rPr>
              <a:t>Use of weight-loss products or supplements </a:t>
            </a:r>
          </a:p>
        </p:txBody>
      </p:sp>
      <p:sp>
        <p:nvSpPr>
          <p:cNvPr id="2765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D1700C0F-40C5-49A3-A297-B107C04B9144}" type="slidenum">
              <a:rPr lang="en-US" altLang="en-US" sz="1800">
                <a:solidFill>
                  <a:schemeClr val="bg1"/>
                </a:solidFill>
                <a:latin typeface="Arial" panose="020B0604020202020204" pitchFamily="34" charset="0"/>
              </a:rPr>
              <a:pPr/>
              <a:t>60</a:t>
            </a:fld>
            <a:endParaRPr lang="en-US" altLang="en-US" sz="1800">
              <a:solidFill>
                <a:schemeClr val="bg1"/>
              </a:solidFill>
              <a:latin typeface="Arial" panose="020B0604020202020204" pitchFamily="34" charset="0"/>
            </a:endParaRPr>
          </a:p>
        </p:txBody>
      </p:sp>
    </p:spTree>
    <p:extLst>
      <p:ext uri="{BB962C8B-B14F-4D97-AF65-F5344CB8AC3E}">
        <p14:creationId xmlns:p14="http://schemas.microsoft.com/office/powerpoint/2010/main" val="11474391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z="4000" dirty="0" smtClean="0">
                <a:ea typeface="ＭＳ Ｐゴシック" panose="020B0600070205080204" pitchFamily="34" charset="-128"/>
              </a:rPr>
              <a:t>Conclusion </a:t>
            </a:r>
          </a:p>
        </p:txBody>
      </p:sp>
      <p:sp>
        <p:nvSpPr>
          <p:cNvPr id="2867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B5CECCA3-0CEF-4FBF-A717-8081D08C6C6E}" type="slidenum">
              <a:rPr lang="en-US" altLang="en-US" sz="1800">
                <a:solidFill>
                  <a:schemeClr val="bg1"/>
                </a:solidFill>
                <a:latin typeface="Arial" panose="020B0604020202020204" pitchFamily="34" charset="0"/>
              </a:rPr>
              <a:pPr/>
              <a:t>61</a:t>
            </a:fld>
            <a:endParaRPr lang="en-US" altLang="en-US" sz="1800">
              <a:solidFill>
                <a:schemeClr val="bg1"/>
              </a:solidFill>
              <a:latin typeface="Arial" panose="020B0604020202020204" pitchFamily="34" charset="0"/>
            </a:endParaRPr>
          </a:p>
        </p:txBody>
      </p:sp>
      <p:sp>
        <p:nvSpPr>
          <p:cNvPr id="28676" name="Content Placeholder 4"/>
          <p:cNvSpPr>
            <a:spLocks noGrp="1"/>
          </p:cNvSpPr>
          <p:nvPr>
            <p:ph idx="1"/>
          </p:nvPr>
        </p:nvSpPr>
        <p:spPr/>
        <p:txBody>
          <a:bodyPr/>
          <a:lstStyle/>
          <a:p>
            <a:r>
              <a:rPr lang="en-US" altLang="en-US" dirty="0" smtClean="0">
                <a:solidFill>
                  <a:srgbClr val="000000"/>
                </a:solidFill>
              </a:rPr>
              <a:t>Many health and safety factors that must be taken into account when participating in athletics</a:t>
            </a:r>
          </a:p>
          <a:p>
            <a:pPr lvl="1"/>
            <a:r>
              <a:rPr lang="en-US" altLang="en-US" dirty="0" smtClean="0">
                <a:solidFill>
                  <a:srgbClr val="000000"/>
                </a:solidFill>
              </a:rPr>
              <a:t>Factors (e.g., the environment) can turn a positive situation into a dangerous one</a:t>
            </a:r>
          </a:p>
          <a:p>
            <a:pPr lvl="2"/>
            <a:r>
              <a:rPr lang="en-US" altLang="en-US" dirty="0" smtClean="0">
                <a:solidFill>
                  <a:srgbClr val="000000"/>
                </a:solidFill>
              </a:rPr>
              <a:t>Understanding causes of environmental-related illnesses helps the athlete plan ahead and stay within safe limits</a:t>
            </a:r>
          </a:p>
          <a:p>
            <a:endParaRPr lang="en-US" altLang="en-US" dirty="0" smtClean="0"/>
          </a:p>
        </p:txBody>
      </p:sp>
    </p:spTree>
    <p:extLst>
      <p:ext uri="{BB962C8B-B14F-4D97-AF65-F5344CB8AC3E}">
        <p14:creationId xmlns:p14="http://schemas.microsoft.com/office/powerpoint/2010/main" val="29934078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z="4000" dirty="0" smtClean="0">
                <a:ea typeface="ＭＳ Ｐゴシック" panose="020B0600070205080204" pitchFamily="34" charset="-128"/>
              </a:rPr>
              <a:t>Conclusion (cont’d.) </a:t>
            </a:r>
          </a:p>
        </p:txBody>
      </p:sp>
      <p:sp>
        <p:nvSpPr>
          <p:cNvPr id="2969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2D772E38-A9EB-4AAC-A9AB-DC31420372F3}" type="slidenum">
              <a:rPr lang="en-US" altLang="en-US" sz="1800">
                <a:solidFill>
                  <a:schemeClr val="bg1"/>
                </a:solidFill>
                <a:latin typeface="Arial" panose="020B0604020202020204" pitchFamily="34" charset="0"/>
              </a:rPr>
              <a:pPr/>
              <a:t>62</a:t>
            </a:fld>
            <a:endParaRPr lang="en-US" altLang="en-US" sz="1800">
              <a:solidFill>
                <a:schemeClr val="bg1"/>
              </a:solidFill>
              <a:latin typeface="Arial" panose="020B0604020202020204" pitchFamily="34" charset="0"/>
            </a:endParaRPr>
          </a:p>
        </p:txBody>
      </p:sp>
      <p:sp>
        <p:nvSpPr>
          <p:cNvPr id="29700" name="Content Placeholder 4"/>
          <p:cNvSpPr>
            <a:spLocks noGrp="1"/>
          </p:cNvSpPr>
          <p:nvPr>
            <p:ph idx="1"/>
          </p:nvPr>
        </p:nvSpPr>
        <p:spPr/>
        <p:txBody>
          <a:bodyPr/>
          <a:lstStyle/>
          <a:p>
            <a:r>
              <a:rPr lang="en-US" altLang="en-US" dirty="0" smtClean="0"/>
              <a:t>Other concerns are specific medical conditions that may limit or curtail athletic competition</a:t>
            </a:r>
          </a:p>
          <a:p>
            <a:pPr lvl="1"/>
            <a:r>
              <a:rPr lang="en-US" altLang="en-US" dirty="0" smtClean="0"/>
              <a:t>The athlete must be made aware of illnesses and conditions that can affect their performance and health</a:t>
            </a:r>
          </a:p>
          <a:p>
            <a:pPr lvl="1"/>
            <a:r>
              <a:rPr lang="en-US" altLang="en-US" dirty="0" smtClean="0"/>
              <a:t>Quick recognition and treatment will ensure good health and optimal performance </a:t>
            </a:r>
          </a:p>
        </p:txBody>
      </p:sp>
    </p:spTree>
    <p:extLst>
      <p:ext uri="{BB962C8B-B14F-4D97-AF65-F5344CB8AC3E}">
        <p14:creationId xmlns:p14="http://schemas.microsoft.com/office/powerpoint/2010/main" val="1145633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2"/>
          <p:cNvSpPr>
            <a:spLocks noGrp="1" noChangeArrowheads="1"/>
          </p:cNvSpPr>
          <p:nvPr>
            <p:ph type="title"/>
          </p:nvPr>
        </p:nvSpPr>
        <p:spPr>
          <a:xfrm>
            <a:off x="685800" y="609600"/>
            <a:ext cx="7772400" cy="1295400"/>
          </a:xfrm>
        </p:spPr>
        <p:txBody>
          <a:bodyPr/>
          <a:lstStyle/>
          <a:p>
            <a:r>
              <a:rPr lang="en-US" altLang="en-US" dirty="0" smtClean="0"/>
              <a:t>Environmental Heat Stress</a:t>
            </a:r>
            <a:endParaRPr lang="en-US" altLang="en-US" dirty="0"/>
          </a:p>
        </p:txBody>
      </p:sp>
      <p:sp>
        <p:nvSpPr>
          <p:cNvPr id="525315" name="Rectangle 3"/>
          <p:cNvSpPr>
            <a:spLocks noGrp="1" noChangeArrowheads="1"/>
          </p:cNvSpPr>
          <p:nvPr>
            <p:ph type="body" idx="1"/>
          </p:nvPr>
        </p:nvSpPr>
        <p:spPr>
          <a:xfrm>
            <a:off x="685800" y="1941944"/>
            <a:ext cx="7772400" cy="4114800"/>
          </a:xfrm>
        </p:spPr>
        <p:txBody>
          <a:bodyPr/>
          <a:lstStyle/>
          <a:p>
            <a:r>
              <a:rPr lang="en-US" altLang="en-US" dirty="0" smtClean="0"/>
              <a:t>Sunburn</a:t>
            </a:r>
          </a:p>
          <a:p>
            <a:pPr lvl="1"/>
            <a:r>
              <a:rPr lang="en-US" dirty="0" smtClean="0">
                <a:latin typeface="+mn-lt"/>
              </a:rPr>
              <a:t>A </a:t>
            </a:r>
            <a:r>
              <a:rPr lang="en-US" dirty="0">
                <a:latin typeface="+mn-lt"/>
              </a:rPr>
              <a:t>potential hazard for anyone who participates in outdoor activities without proper </a:t>
            </a:r>
            <a:r>
              <a:rPr lang="en-US" dirty="0" smtClean="0">
                <a:latin typeface="+mn-lt"/>
              </a:rPr>
              <a:t>protection</a:t>
            </a:r>
          </a:p>
          <a:p>
            <a:pPr lvl="1"/>
            <a:r>
              <a:rPr lang="en-US" dirty="0" smtClean="0">
                <a:latin typeface="+mn-lt"/>
              </a:rPr>
              <a:t>Caused </a:t>
            </a:r>
            <a:r>
              <a:rPr lang="en-US" dirty="0">
                <a:latin typeface="+mn-lt"/>
              </a:rPr>
              <a:t>by ultraviolet (UV) rays from the sun </a:t>
            </a:r>
            <a:endParaRPr lang="en-US" dirty="0" smtClean="0">
              <a:latin typeface="+mn-lt"/>
            </a:endParaRPr>
          </a:p>
          <a:p>
            <a:pPr lvl="1"/>
            <a:r>
              <a:rPr lang="en-US" dirty="0" smtClean="0"/>
              <a:t>C</a:t>
            </a:r>
            <a:r>
              <a:rPr lang="en-US" dirty="0" smtClean="0">
                <a:latin typeface="+mn-lt"/>
              </a:rPr>
              <a:t>an </a:t>
            </a:r>
            <a:r>
              <a:rPr lang="en-US" dirty="0">
                <a:latin typeface="+mn-lt"/>
              </a:rPr>
              <a:t>cause skin cancer and premature aging of the </a:t>
            </a:r>
            <a:r>
              <a:rPr lang="en-US" dirty="0" smtClean="0"/>
              <a:t>skin</a:t>
            </a:r>
            <a:endParaRPr lang="en-US" altLang="en-US" dirty="0"/>
          </a:p>
        </p:txBody>
      </p:sp>
      <p:sp>
        <p:nvSpPr>
          <p:cNvPr id="2" name="Slide Number Placeholder 1"/>
          <p:cNvSpPr>
            <a:spLocks noGrp="1"/>
          </p:cNvSpPr>
          <p:nvPr>
            <p:ph type="sldNum" sz="quarter" idx="4294967295"/>
          </p:nvPr>
        </p:nvSpPr>
        <p:spPr>
          <a:xfrm>
            <a:off x="5791200" y="6400800"/>
            <a:ext cx="1905000" cy="457200"/>
          </a:xfrm>
          <a:prstGeom prst="rect">
            <a:avLst/>
          </a:prstGeom>
        </p:spPr>
        <p:txBody>
          <a:bodyPr/>
          <a:lstStyle/>
          <a:p>
            <a:fld id="{2E7DEF91-892C-4B28-A748-45D54AB63EF6}" type="slidenum">
              <a:rPr lang="en-US" altLang="en-US" smtClean="0"/>
              <a:pPr/>
              <a:t>7</a:t>
            </a:fld>
            <a:endParaRPr lang="en-US" altLang="en-US" dirty="0"/>
          </a:p>
        </p:txBody>
      </p:sp>
    </p:spTree>
    <p:extLst>
      <p:ext uri="{BB962C8B-B14F-4D97-AF65-F5344CB8AC3E}">
        <p14:creationId xmlns:p14="http://schemas.microsoft.com/office/powerpoint/2010/main" val="33913401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914400"/>
          </a:xfrm>
        </p:spPr>
        <p:txBody>
          <a:bodyPr/>
          <a:lstStyle/>
          <a:p>
            <a:r>
              <a:rPr lang="en-US" dirty="0" smtClean="0"/>
              <a:t>Heat-Related Illness</a:t>
            </a:r>
            <a:endParaRPr lang="en-US" dirty="0"/>
          </a:p>
        </p:txBody>
      </p:sp>
      <p:sp>
        <p:nvSpPr>
          <p:cNvPr id="3" name="Content Placeholder 2"/>
          <p:cNvSpPr>
            <a:spLocks noGrp="1"/>
          </p:cNvSpPr>
          <p:nvPr>
            <p:ph idx="1"/>
          </p:nvPr>
        </p:nvSpPr>
        <p:spPr>
          <a:xfrm>
            <a:off x="685800" y="1941944"/>
            <a:ext cx="7772400" cy="4114800"/>
          </a:xfrm>
        </p:spPr>
        <p:txBody>
          <a:bodyPr/>
          <a:lstStyle/>
          <a:p>
            <a:r>
              <a:rPr lang="en-US" dirty="0" smtClean="0">
                <a:latin typeface="+mn-lt"/>
                <a:ea typeface="+mn-ea"/>
                <a:cs typeface="+mn-cs"/>
              </a:rPr>
              <a:t>A </a:t>
            </a:r>
            <a:r>
              <a:rPr lang="en-US" dirty="0">
                <a:latin typeface="+mn-lt"/>
                <a:ea typeface="+mn-ea"/>
                <a:cs typeface="+mn-cs"/>
              </a:rPr>
              <a:t>preventable sports </a:t>
            </a:r>
            <a:r>
              <a:rPr lang="en-US" dirty="0" smtClean="0">
                <a:latin typeface="+mn-lt"/>
                <a:ea typeface="+mn-ea"/>
                <a:cs typeface="+mn-cs"/>
              </a:rPr>
              <a:t>problem</a:t>
            </a:r>
          </a:p>
          <a:p>
            <a:r>
              <a:rPr lang="en-US" dirty="0" smtClean="0">
                <a:solidFill>
                  <a:srgbClr val="FF0000"/>
                </a:solidFill>
                <a:latin typeface="+mn-lt"/>
                <a:ea typeface="+mn-ea"/>
                <a:cs typeface="+mn-cs"/>
              </a:rPr>
              <a:t>An </a:t>
            </a:r>
            <a:r>
              <a:rPr lang="en-US" dirty="0">
                <a:solidFill>
                  <a:srgbClr val="FF0000"/>
                </a:solidFill>
              </a:rPr>
              <a:t>accumulation of body heat that results when the body’s ability to cool itself is overwhelmed</a:t>
            </a:r>
          </a:p>
        </p:txBody>
      </p:sp>
      <p:sp>
        <p:nvSpPr>
          <p:cNvPr id="5" name="Slide Number Placeholder 4"/>
          <p:cNvSpPr>
            <a:spLocks noGrp="1"/>
          </p:cNvSpPr>
          <p:nvPr>
            <p:ph type="sldNum" sz="quarter" idx="4294967295"/>
          </p:nvPr>
        </p:nvSpPr>
        <p:spPr>
          <a:xfrm>
            <a:off x="5791200" y="6400800"/>
            <a:ext cx="1905000" cy="457200"/>
          </a:xfrm>
          <a:prstGeom prst="rect">
            <a:avLst/>
          </a:prstGeom>
        </p:spPr>
        <p:txBody>
          <a:bodyPr/>
          <a:lstStyle/>
          <a:p>
            <a:fld id="{2E7DEF91-892C-4B28-A748-45D54AB63EF6}" type="slidenum">
              <a:rPr lang="en-US" altLang="en-US" smtClean="0"/>
              <a:pPr/>
              <a:t>8</a:t>
            </a:fld>
            <a:endParaRPr lang="en-US" altLang="en-US" dirty="0"/>
          </a:p>
        </p:txBody>
      </p:sp>
    </p:spTree>
    <p:extLst>
      <p:ext uri="{BB962C8B-B14F-4D97-AF65-F5344CB8AC3E}">
        <p14:creationId xmlns:p14="http://schemas.microsoft.com/office/powerpoint/2010/main" val="28730043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p:txBody>
          <a:bodyPr/>
          <a:lstStyle/>
          <a:p>
            <a:pPr eaLnBrk="1" hangingPunct="1"/>
            <a:r>
              <a:rPr lang="en-US" dirty="0" smtClean="0"/>
              <a:t>Hyperthermia – condition in which, for one reason or another, body temperature is elevated</a:t>
            </a:r>
          </a:p>
          <a:p>
            <a:pPr eaLnBrk="1" hangingPunct="1"/>
            <a:endParaRPr lang="en-US" dirty="0" smtClean="0"/>
          </a:p>
          <a:p>
            <a:pPr eaLnBrk="1" hangingPunct="1"/>
            <a:r>
              <a:rPr lang="en-US" dirty="0" smtClean="0"/>
              <a:t>Vitally important that the AT and the coach has a knowledge about temperature and humidity factors prior to planning workout</a:t>
            </a:r>
          </a:p>
          <a:p>
            <a:pPr eaLnBrk="1" hangingPunct="1"/>
            <a:endParaRPr lang="en-US" sz="2000" dirty="0" smtClean="0"/>
          </a:p>
        </p:txBody>
      </p:sp>
      <p:sp>
        <p:nvSpPr>
          <p:cNvPr id="2" name="Title 1"/>
          <p:cNvSpPr>
            <a:spLocks noGrp="1"/>
          </p:cNvSpPr>
          <p:nvPr>
            <p:ph type="title"/>
          </p:nvPr>
        </p:nvSpPr>
        <p:spPr/>
        <p:txBody>
          <a:bodyPr/>
          <a:lstStyle/>
          <a:p>
            <a:pPr eaLnBrk="1" fontAlgn="auto" hangingPunct="1">
              <a:spcAft>
                <a:spcPts val="0"/>
              </a:spcAft>
              <a:defRPr/>
            </a:pPr>
            <a:r>
              <a:rPr lang="en-US" dirty="0" smtClean="0"/>
              <a:t>Hyperthermia</a:t>
            </a:r>
            <a:endParaRPr lang="en-US" dirty="0"/>
          </a:p>
        </p:txBody>
      </p:sp>
      <p:pic>
        <p:nvPicPr>
          <p:cNvPr id="10245" name="Picture 5" descr="http://www.heatingoil.com/wp-content/uploads/2010/11/cold-thermometer.gif"/>
          <p:cNvPicPr>
            <a:picLocks noChangeAspect="1" noChangeArrowheads="1"/>
          </p:cNvPicPr>
          <p:nvPr/>
        </p:nvPicPr>
        <p:blipFill>
          <a:blip r:embed="rId3" cstate="print"/>
          <a:srcRect/>
          <a:stretch>
            <a:fillRect/>
          </a:stretch>
        </p:blipFill>
        <p:spPr bwMode="auto">
          <a:xfrm>
            <a:off x="2895600" y="4724400"/>
            <a:ext cx="3714750" cy="17907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1054</TotalTime>
  <Words>2710</Words>
  <Application>Microsoft Office PowerPoint</Application>
  <PresentationFormat>On-screen Show (4:3)</PresentationFormat>
  <Paragraphs>430</Paragraphs>
  <Slides>62</Slides>
  <Notes>40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62</vt:i4>
      </vt:variant>
    </vt:vector>
  </HeadingPairs>
  <TitlesOfParts>
    <vt:vector size="71" baseType="lpstr">
      <vt:lpstr>ＭＳ Ｐゴシック</vt:lpstr>
      <vt:lpstr>Arial</vt:lpstr>
      <vt:lpstr>Calibri</vt:lpstr>
      <vt:lpstr>Lucida Sans Unicode</vt:lpstr>
      <vt:lpstr>Verdana</vt:lpstr>
      <vt:lpstr>Wingdings</vt:lpstr>
      <vt:lpstr>Wingdings 2</vt:lpstr>
      <vt:lpstr>Wingdings 3</vt:lpstr>
      <vt:lpstr>Concourse</vt:lpstr>
      <vt:lpstr>Special Considerations</vt:lpstr>
      <vt:lpstr>Special Considerations in Athletics </vt:lpstr>
      <vt:lpstr>Environmental  Conditions Affecting Athletes</vt:lpstr>
      <vt:lpstr>Environmental Heat Stress</vt:lpstr>
      <vt:lpstr>Environmental Heat Stress</vt:lpstr>
      <vt:lpstr>Environmental Heat Stress</vt:lpstr>
      <vt:lpstr>Environmental Heat Stress</vt:lpstr>
      <vt:lpstr>Heat-Related Illness</vt:lpstr>
      <vt:lpstr>Hyperthermia</vt:lpstr>
      <vt:lpstr>Heat Stress</vt:lpstr>
      <vt:lpstr>Physiological Processes of Body</vt:lpstr>
      <vt:lpstr>PowerPoint Presentation</vt:lpstr>
      <vt:lpstr>Guidelines for  Preventing Heat-Related Disorders </vt:lpstr>
      <vt:lpstr>Guidelines for  Preventing Heat-Related Disorders </vt:lpstr>
      <vt:lpstr>Guidelines for  Preventing Heat-Related Disorders </vt:lpstr>
      <vt:lpstr>Guidelines for  Preventing Heat-Related Disorders </vt:lpstr>
      <vt:lpstr>Guidelines for  Preventing Heat-Related Disorders </vt:lpstr>
      <vt:lpstr>Guidelines for  Preventing Heat-Related Disorders </vt:lpstr>
      <vt:lpstr>Guidelines for  Preventing Heat-Related Disorders </vt:lpstr>
      <vt:lpstr>Guidelines for  Preventing Heat-Related Disorders </vt:lpstr>
      <vt:lpstr>Guidelines for  Preventing Heat-Related Disorders </vt:lpstr>
      <vt:lpstr>Preventing Heat Illness</vt:lpstr>
      <vt:lpstr>Urine Color Chart</vt:lpstr>
      <vt:lpstr>Dehydration</vt:lpstr>
      <vt:lpstr>Fluid and Electrolyte Replacement</vt:lpstr>
      <vt:lpstr>Ways to Prevent Heat Illness</vt:lpstr>
      <vt:lpstr>Possible Causes of Heat-Related Illness</vt:lpstr>
      <vt:lpstr>Possible Causes of Heat-Related Illness</vt:lpstr>
      <vt:lpstr>Recognizing and Managing Exertional Heat Illness</vt:lpstr>
      <vt:lpstr>Recognizing and Managing Exertional Heat Illness</vt:lpstr>
      <vt:lpstr>Recognizing and Managing Exertional Heat Illness</vt:lpstr>
      <vt:lpstr>Recognizing and Managing Exertional Heat Illness</vt:lpstr>
      <vt:lpstr>PowerPoint Presentation</vt:lpstr>
      <vt:lpstr>Environmental Cold Stress</vt:lpstr>
      <vt:lpstr>Hypothermia</vt:lpstr>
      <vt:lpstr>Prevention</vt:lpstr>
      <vt:lpstr>Common Cold Injuries</vt:lpstr>
      <vt:lpstr>Common Cold Injuries</vt:lpstr>
      <vt:lpstr>Superficial Frostbite</vt:lpstr>
      <vt:lpstr>Deep Frostbite</vt:lpstr>
      <vt:lpstr>Lightning Safety</vt:lpstr>
      <vt:lpstr>Lightning</vt:lpstr>
      <vt:lpstr>Where to (and where not to) go</vt:lpstr>
      <vt:lpstr>Where to (and where not to) go</vt:lpstr>
      <vt:lpstr>Flash to Bang</vt:lpstr>
      <vt:lpstr>Electronic Lightning Detectors??</vt:lpstr>
      <vt:lpstr>Football Player Killed By Lightning Strike    September 28, 2012</vt:lpstr>
      <vt:lpstr>Air Pollution</vt:lpstr>
      <vt:lpstr>Skin Conditions in Athletes</vt:lpstr>
      <vt:lpstr>Skin Conditions in Athletes (cont’d.)</vt:lpstr>
      <vt:lpstr>Skin Conditions in Athletes (cont’d.)</vt:lpstr>
      <vt:lpstr>Diabetes</vt:lpstr>
      <vt:lpstr>Diabetes (cont’d.)</vt:lpstr>
      <vt:lpstr>Diabetes (cont’d.)</vt:lpstr>
      <vt:lpstr>Seizure Disorders</vt:lpstr>
      <vt:lpstr>Seizure Disorders (cont’d.)</vt:lpstr>
      <vt:lpstr>Insect Bites and Stings</vt:lpstr>
      <vt:lpstr>The Female Athlete Triad</vt:lpstr>
      <vt:lpstr>PowerPoint Presentation</vt:lpstr>
      <vt:lpstr>The Female Athlete Triad (cont’d.)</vt:lpstr>
      <vt:lpstr>Conclusion </vt:lpstr>
      <vt:lpstr>Conclusion (cont’d.) </vt:lpstr>
    </vt:vector>
  </TitlesOfParts>
  <Company>Keller ISD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Considerations</dc:title>
  <dc:creator>Administrator</dc:creator>
  <cp:lastModifiedBy>McCorkle, Tangela</cp:lastModifiedBy>
  <cp:revision>43</cp:revision>
  <cp:lastPrinted>2016-09-12T13:08:31Z</cp:lastPrinted>
  <dcterms:created xsi:type="dcterms:W3CDTF">2010-11-15T16:39:06Z</dcterms:created>
  <dcterms:modified xsi:type="dcterms:W3CDTF">2016-09-20T16:26:18Z</dcterms:modified>
</cp:coreProperties>
</file>