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26"/>
  </p:notesMasterIdLst>
  <p:handoutMasterIdLst>
    <p:handoutMasterId r:id="rId27"/>
  </p:handoutMasterIdLst>
  <p:sldIdLst>
    <p:sldId id="688" r:id="rId2"/>
    <p:sldId id="556" r:id="rId3"/>
    <p:sldId id="689" r:id="rId4"/>
    <p:sldId id="558" r:id="rId5"/>
    <p:sldId id="690" r:id="rId6"/>
    <p:sldId id="559" r:id="rId7"/>
    <p:sldId id="693" r:id="rId8"/>
    <p:sldId id="560" r:id="rId9"/>
    <p:sldId id="691" r:id="rId10"/>
    <p:sldId id="562" r:id="rId11"/>
    <p:sldId id="563" r:id="rId12"/>
    <p:sldId id="701" r:id="rId13"/>
    <p:sldId id="565" r:id="rId14"/>
    <p:sldId id="695" r:id="rId15"/>
    <p:sldId id="687" r:id="rId16"/>
    <p:sldId id="566" r:id="rId17"/>
    <p:sldId id="696" r:id="rId18"/>
    <p:sldId id="568" r:id="rId19"/>
    <p:sldId id="697" r:id="rId20"/>
    <p:sldId id="569" r:id="rId21"/>
    <p:sldId id="699" r:id="rId22"/>
    <p:sldId id="700" r:id="rId23"/>
    <p:sldId id="698" r:id="rId24"/>
    <p:sldId id="570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xis Breen Ferraro" initials="AB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595" autoAdjust="0"/>
  </p:normalViewPr>
  <p:slideViewPr>
    <p:cSldViewPr>
      <p:cViewPr varScale="1">
        <p:scale>
          <a:sx n="103" d="100"/>
          <a:sy n="103" d="100"/>
        </p:scale>
        <p:origin x="-1140" y="-84"/>
      </p:cViewPr>
      <p:guideLst>
        <p:guide orient="horz" pos="2160"/>
        <p:guide orient="horz" pos="491"/>
        <p:guide orient="horz" pos="1205"/>
        <p:guide orient="horz" pos="384"/>
        <p:guide pos="2880"/>
        <p:guide pos="499"/>
        <p:guide pos="7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E2B10BBD-E246-4245-95CA-FC4C76CEC34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6361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C26CED3B-7680-435E-914F-E45AC36A493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96362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8D6065-EC96-4152-9DAC-9AE381BBFCFE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65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04741F-E1C0-46FE-AFC5-41669FA17A8B}" type="slidenum">
              <a:rPr lang="en-US" altLang="en-US"/>
              <a:pPr/>
              <a:t>10</a:t>
            </a:fld>
            <a:endParaRPr lang="en-US" altLang="en-US" dirty="0"/>
          </a:p>
        </p:txBody>
      </p:sp>
      <p:sp>
        <p:nvSpPr>
          <p:cNvPr id="66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BAB3DA-5BA5-4929-8A71-B0D6641A9EDE}" type="slidenum">
              <a:rPr lang="en-US" altLang="en-US"/>
              <a:pPr/>
              <a:t>11</a:t>
            </a:fld>
            <a:endParaRPr lang="en-US" altLang="en-US" dirty="0"/>
          </a:p>
        </p:txBody>
      </p:sp>
      <p:sp>
        <p:nvSpPr>
          <p:cNvPr id="66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044CBB-44FD-4AF0-B8AE-A8D36D63351C}" type="slidenum">
              <a:rPr lang="en-US" altLang="en-US"/>
              <a:pPr/>
              <a:t>13</a:t>
            </a:fld>
            <a:endParaRPr lang="en-US" altLang="en-US" dirty="0"/>
          </a:p>
        </p:txBody>
      </p:sp>
      <p:sp>
        <p:nvSpPr>
          <p:cNvPr id="66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5045AF-1BF3-4832-ADEF-4013946A78B9}" type="slidenum">
              <a:rPr lang="en-US" altLang="en-US"/>
              <a:pPr/>
              <a:t>14</a:t>
            </a:fld>
            <a:endParaRPr lang="en-US" altLang="en-US" dirty="0"/>
          </a:p>
        </p:txBody>
      </p:sp>
      <p:sp>
        <p:nvSpPr>
          <p:cNvPr id="66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9E3011-5B2F-4B7A-A910-7980B44CC650}" type="slidenum">
              <a:rPr lang="en-US" altLang="en-US"/>
              <a:pPr/>
              <a:t>15</a:t>
            </a:fld>
            <a:endParaRPr lang="en-US" altLang="en-US" dirty="0"/>
          </a:p>
        </p:txBody>
      </p:sp>
      <p:sp>
        <p:nvSpPr>
          <p:cNvPr id="66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E6BB9E-462F-4F43-9B4A-E8516F7F0F39}" type="slidenum">
              <a:rPr lang="en-US" altLang="en-US"/>
              <a:pPr/>
              <a:t>16</a:t>
            </a:fld>
            <a:endParaRPr lang="en-US" altLang="en-US" dirty="0"/>
          </a:p>
        </p:txBody>
      </p:sp>
      <p:sp>
        <p:nvSpPr>
          <p:cNvPr id="66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51C95-A4A1-453C-A298-85E9956EA5FA}" type="slidenum">
              <a:rPr lang="en-US" altLang="en-US"/>
              <a:pPr/>
              <a:t>17</a:t>
            </a:fld>
            <a:endParaRPr lang="en-US" altLang="en-US" dirty="0"/>
          </a:p>
        </p:txBody>
      </p:sp>
      <p:sp>
        <p:nvSpPr>
          <p:cNvPr id="66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F1D1F7-13AA-413F-850A-1110A6B810BC}" type="slidenum">
              <a:rPr lang="en-US" altLang="en-US"/>
              <a:pPr/>
              <a:t>18</a:t>
            </a:fld>
            <a:endParaRPr lang="en-US" altLang="en-US" dirty="0"/>
          </a:p>
        </p:txBody>
      </p:sp>
      <p:sp>
        <p:nvSpPr>
          <p:cNvPr id="66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CA8A3D-901B-4992-88D6-744C4D1BD306}" type="slidenum">
              <a:rPr lang="en-US" altLang="en-US"/>
              <a:pPr/>
              <a:t>19</a:t>
            </a:fld>
            <a:endParaRPr lang="en-US" altLang="en-US" dirty="0"/>
          </a:p>
        </p:txBody>
      </p:sp>
      <p:sp>
        <p:nvSpPr>
          <p:cNvPr id="66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85DBAA-F296-4309-9B86-A20570BBF317}" type="slidenum">
              <a:rPr lang="en-US" altLang="en-US"/>
              <a:pPr/>
              <a:t>20</a:t>
            </a:fld>
            <a:endParaRPr lang="en-US" altLang="en-US" dirty="0"/>
          </a:p>
        </p:txBody>
      </p:sp>
      <p:sp>
        <p:nvSpPr>
          <p:cNvPr id="67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96E3DE-7725-43BC-8D07-BEE94E08FDF1}" type="slidenum">
              <a:rPr lang="en-US" altLang="en-US"/>
              <a:pPr/>
              <a:t>2</a:t>
            </a:fld>
            <a:endParaRPr lang="en-US" altLang="en-US" dirty="0"/>
          </a:p>
        </p:txBody>
      </p:sp>
      <p:sp>
        <p:nvSpPr>
          <p:cNvPr id="65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BBEBDA-D30A-4B4F-AC4A-525EF8BAEB12}" type="slidenum">
              <a:rPr lang="en-US" altLang="en-US"/>
              <a:pPr/>
              <a:t>21</a:t>
            </a:fld>
            <a:endParaRPr lang="en-US" altLang="en-US" dirty="0"/>
          </a:p>
        </p:txBody>
      </p:sp>
      <p:sp>
        <p:nvSpPr>
          <p:cNvPr id="67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5BC5B1-1495-442A-B875-2496722BC6EB}" type="slidenum">
              <a:rPr lang="en-US" altLang="en-US"/>
              <a:pPr/>
              <a:t>22</a:t>
            </a:fld>
            <a:endParaRPr lang="en-US" altLang="en-US" dirty="0"/>
          </a:p>
        </p:txBody>
      </p:sp>
      <p:sp>
        <p:nvSpPr>
          <p:cNvPr id="67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D33230-11D3-42C6-B121-2FBDAF3C8D89}" type="slidenum">
              <a:rPr lang="en-US" altLang="en-US"/>
              <a:pPr/>
              <a:t>23</a:t>
            </a:fld>
            <a:endParaRPr lang="en-US" altLang="en-US" dirty="0"/>
          </a:p>
        </p:txBody>
      </p:sp>
      <p:sp>
        <p:nvSpPr>
          <p:cNvPr id="67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FE3444-3CBA-4B63-8511-E8A9C32A98D2}" type="slidenum">
              <a:rPr lang="en-US" altLang="en-US"/>
              <a:pPr/>
              <a:t>24</a:t>
            </a:fld>
            <a:endParaRPr lang="en-US" altLang="en-US" dirty="0"/>
          </a:p>
        </p:txBody>
      </p:sp>
      <p:sp>
        <p:nvSpPr>
          <p:cNvPr id="67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11E9F5-F6A0-4C5E-8EE5-59016DCD103B}" type="slidenum">
              <a:rPr lang="en-US" altLang="en-US"/>
              <a:pPr/>
              <a:t>3</a:t>
            </a:fld>
            <a:endParaRPr lang="en-US" altLang="en-US" dirty="0"/>
          </a:p>
        </p:txBody>
      </p:sp>
      <p:sp>
        <p:nvSpPr>
          <p:cNvPr id="65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0C2252-5918-45F8-9D77-61C04AAF85AC}" type="slidenum">
              <a:rPr lang="en-US" altLang="en-US"/>
              <a:pPr/>
              <a:t>4</a:t>
            </a:fld>
            <a:endParaRPr lang="en-US" altLang="en-US" dirty="0"/>
          </a:p>
        </p:txBody>
      </p:sp>
      <p:sp>
        <p:nvSpPr>
          <p:cNvPr id="65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207148-F2E9-4795-9B0A-AE2012ED14BC}" type="slidenum">
              <a:rPr lang="en-US" altLang="en-US"/>
              <a:pPr/>
              <a:t>5</a:t>
            </a:fld>
            <a:endParaRPr lang="en-US" altLang="en-US" dirty="0"/>
          </a:p>
        </p:txBody>
      </p:sp>
      <p:sp>
        <p:nvSpPr>
          <p:cNvPr id="65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343EF1-12B2-49DE-A058-88F3C2CA90C4}" type="slidenum">
              <a:rPr lang="en-US" altLang="en-US"/>
              <a:pPr/>
              <a:t>6</a:t>
            </a:fld>
            <a:endParaRPr lang="en-US" altLang="en-US" dirty="0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17C30C-D46D-481B-A8AF-9C24293ACE17}" type="slidenum">
              <a:rPr lang="en-US" altLang="en-US"/>
              <a:pPr/>
              <a:t>7</a:t>
            </a:fld>
            <a:endParaRPr lang="en-US" altLang="en-US" dirty="0"/>
          </a:p>
        </p:txBody>
      </p:sp>
      <p:sp>
        <p:nvSpPr>
          <p:cNvPr id="65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2C1D2E-1D65-46EE-A838-A0B6212EFCB4}" type="slidenum">
              <a:rPr lang="en-US" altLang="en-US"/>
              <a:pPr/>
              <a:t>8</a:t>
            </a:fld>
            <a:endParaRPr lang="en-US" altLang="en-US" dirty="0"/>
          </a:p>
        </p:txBody>
      </p:sp>
      <p:sp>
        <p:nvSpPr>
          <p:cNvPr id="65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94F749-83AB-402A-A284-809C5EDDD4C9}" type="slidenum">
              <a:rPr lang="en-US" altLang="en-US"/>
              <a:pPr/>
              <a:t>9</a:t>
            </a:fld>
            <a:endParaRPr lang="en-US" altLang="en-US" dirty="0"/>
          </a:p>
        </p:txBody>
      </p:sp>
      <p:sp>
        <p:nvSpPr>
          <p:cNvPr id="65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69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69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2573548"/>
            <a:ext cx="9144000" cy="685800"/>
          </a:xfrm>
        </p:spPr>
        <p:txBody>
          <a:bodyPr/>
          <a:lstStyle>
            <a:lvl1pPr>
              <a:defRPr sz="4400">
                <a:solidFill>
                  <a:srgbClr val="00ED00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title style</a:t>
            </a:r>
          </a:p>
        </p:txBody>
      </p:sp>
      <p:sp>
        <p:nvSpPr>
          <p:cNvPr id="6369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3656223"/>
            <a:ext cx="9144000" cy="1050925"/>
          </a:xfrm>
        </p:spPr>
        <p:txBody>
          <a:bodyPr wrap="none" tIns="0" bIns="0" anchorCtr="1"/>
          <a:lstStyle>
            <a:lvl1pPr marL="0" indent="0" algn="ctr">
              <a:buFontTx/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FCEDF4-0A4A-4CC4-A802-B29D37298E5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70532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501A69F-7D4F-4833-8155-756A4AB5BE7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86226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99675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7430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6209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D154920-0EAC-4FE7-B570-0EE67A7A222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05213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138D649-8708-4EA0-93CE-9E7780ACF82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52828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0133A8A-D79E-463B-A0AE-DD49C59E2C0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97168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65F57A2-5D8F-4503-8BC2-5FD3C25F92E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06817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E7337CB-0DF8-4CF2-BE28-13A28C0FBD5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38697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5906" name="Picture 102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5907" name="Rectangle 102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635908" name="Rectangle 10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ED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514600"/>
            <a:ext cx="7315200" cy="685800"/>
          </a:xfrm>
        </p:spPr>
        <p:txBody>
          <a:bodyPr/>
          <a:lstStyle/>
          <a:p>
            <a:r>
              <a:rPr lang="en-US" altLang="en-US" dirty="0"/>
              <a:t>Chapter </a:t>
            </a:r>
            <a:r>
              <a:rPr lang="en-US" altLang="en-US" dirty="0" smtClean="0"/>
              <a:t>14</a:t>
            </a:r>
            <a:endParaRPr lang="en-US" altLang="en-US" dirty="0"/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429000"/>
            <a:ext cx="8077200" cy="1050925"/>
          </a:xfrm>
        </p:spPr>
        <p:txBody>
          <a:bodyPr/>
          <a:lstStyle/>
          <a:p>
            <a:r>
              <a:rPr lang="en-US" altLang="en-US" dirty="0"/>
              <a:t>Injuries to the Chest and Abdomen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9620"/>
            <a:ext cx="7772400" cy="914400"/>
          </a:xfrm>
        </p:spPr>
        <p:txBody>
          <a:bodyPr/>
          <a:lstStyle/>
          <a:p>
            <a:r>
              <a:rPr lang="en-US" altLang="en-US" dirty="0"/>
              <a:t>Blood Cells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1708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Leukocytes, white </a:t>
            </a:r>
            <a:r>
              <a:rPr lang="en-US" altLang="en-US" dirty="0"/>
              <a:t>blood </a:t>
            </a:r>
            <a:r>
              <a:rPr lang="en-US" altLang="en-US" dirty="0" smtClean="0"/>
              <a:t>cells</a:t>
            </a:r>
            <a:r>
              <a:rPr lang="en-US" altLang="en-US" dirty="0"/>
              <a:t> </a:t>
            </a:r>
            <a:r>
              <a:rPr lang="en-US" altLang="en-US" dirty="0" smtClean="0"/>
              <a:t>(WBCs)</a:t>
            </a:r>
            <a:endParaRPr lang="en-US" altLang="en-US" dirty="0"/>
          </a:p>
          <a:p>
            <a:pPr lvl="1" indent="-392113"/>
            <a:r>
              <a:rPr lang="en-US" altLang="en-US" dirty="0" smtClean="0"/>
              <a:t>Two classifications</a:t>
            </a:r>
          </a:p>
          <a:p>
            <a:pPr marL="996950" lvl="2" indent="-266700"/>
            <a:r>
              <a:rPr lang="en-US" altLang="en-US" dirty="0" smtClean="0"/>
              <a:t>Granulocytes</a:t>
            </a:r>
            <a:r>
              <a:rPr lang="en-US" altLang="en-US" b="1" dirty="0" smtClean="0"/>
              <a:t> </a:t>
            </a:r>
          </a:p>
          <a:p>
            <a:pPr marL="996950" lvl="2" indent="-266700"/>
            <a:r>
              <a:rPr lang="en-US" altLang="en-US" dirty="0" smtClean="0"/>
              <a:t>Agranulocytes</a:t>
            </a:r>
            <a:r>
              <a:rPr lang="en-US" altLang="en-US" b="1" dirty="0" smtClean="0"/>
              <a:t> </a:t>
            </a:r>
          </a:p>
          <a:p>
            <a:pPr lvl="1" indent="-392113"/>
            <a:r>
              <a:rPr lang="en-US" altLang="en-US" dirty="0" smtClean="0"/>
              <a:t>Produced in many locations throughout the body</a:t>
            </a:r>
          </a:p>
          <a:p>
            <a:pPr lvl="1" indent="-392113"/>
            <a:r>
              <a:rPr lang="en-US" altLang="en-US" dirty="0" smtClean="0"/>
              <a:t>Main function is to fight infections</a:t>
            </a:r>
          </a:p>
          <a:p>
            <a:pPr lvl="1" indent="-392113"/>
            <a:r>
              <a:rPr lang="en-US" altLang="en-US" dirty="0" smtClean="0"/>
              <a:t>Basis of the immune system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7308"/>
            <a:ext cx="7772400" cy="914400"/>
          </a:xfrm>
        </p:spPr>
        <p:txBody>
          <a:bodyPr/>
          <a:lstStyle/>
          <a:p>
            <a:r>
              <a:rPr lang="en-US" altLang="en-US" dirty="0"/>
              <a:t>Blood Vessels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1708"/>
            <a:ext cx="7772400" cy="4114800"/>
          </a:xfrm>
        </p:spPr>
        <p:txBody>
          <a:bodyPr/>
          <a:lstStyle/>
          <a:p>
            <a:r>
              <a:rPr lang="en-US" altLang="en-US" dirty="0"/>
              <a:t>Five types of blood vessels in the body:</a:t>
            </a:r>
          </a:p>
          <a:p>
            <a:pPr lvl="1" indent="-392113"/>
            <a:r>
              <a:rPr lang="en-US" altLang="en-US" dirty="0"/>
              <a:t>Arteries </a:t>
            </a:r>
          </a:p>
          <a:p>
            <a:pPr lvl="1" indent="-392113"/>
            <a:r>
              <a:rPr lang="en-US" altLang="en-US" dirty="0"/>
              <a:t>Arterioles </a:t>
            </a:r>
          </a:p>
          <a:p>
            <a:pPr lvl="1" indent="-392113"/>
            <a:r>
              <a:rPr lang="en-US" altLang="en-US" dirty="0" smtClean="0"/>
              <a:t>Capillaries</a:t>
            </a:r>
          </a:p>
          <a:p>
            <a:pPr lvl="1" indent="-392113"/>
            <a:r>
              <a:rPr lang="en-US" altLang="en-US" dirty="0" smtClean="0"/>
              <a:t>Veins </a:t>
            </a:r>
            <a:endParaRPr lang="en-US" altLang="en-US" dirty="0"/>
          </a:p>
          <a:p>
            <a:pPr lvl="1" indent="-392113"/>
            <a:r>
              <a:rPr lang="en-US" altLang="en-US" dirty="0"/>
              <a:t>Venules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9620"/>
            <a:ext cx="7772400" cy="914400"/>
          </a:xfrm>
        </p:spPr>
        <p:txBody>
          <a:bodyPr/>
          <a:lstStyle/>
          <a:p>
            <a:r>
              <a:rPr lang="en-US" dirty="0" smtClean="0"/>
              <a:t>Coronary Circulatory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1708"/>
            <a:ext cx="7772400" cy="4114800"/>
          </a:xfrm>
        </p:spPr>
        <p:txBody>
          <a:bodyPr/>
          <a:lstStyle/>
          <a:p>
            <a:r>
              <a:rPr lang="en-US" dirty="0" smtClean="0"/>
              <a:t>A</a:t>
            </a:r>
            <a:r>
              <a:rPr lang="en-US" dirty="0" smtClean="0">
                <a:latin typeface="+mn-lt"/>
                <a:ea typeface="+mn-ea"/>
                <a:cs typeface="+mn-cs"/>
              </a:rPr>
              <a:t>verage adult has 5 to 6 quarts of blood in the body</a:t>
            </a:r>
          </a:p>
          <a:p>
            <a:r>
              <a:rPr lang="en-US" dirty="0" smtClean="0">
                <a:latin typeface="+mn-lt"/>
                <a:ea typeface="+mn-ea"/>
                <a:cs typeface="+mn-cs"/>
              </a:rPr>
              <a:t>Blood is circulated throughout the vascular system every 20 seconds.</a:t>
            </a:r>
          </a:p>
          <a:p>
            <a:pPr lvl="1" indent="-401638"/>
            <a:r>
              <a:rPr lang="en-US" dirty="0" smtClean="0"/>
              <a:t>Accomplished by the incredible pumping capacity of the heart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1589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9620"/>
            <a:ext cx="7772400" cy="914400"/>
          </a:xfrm>
        </p:spPr>
        <p:txBody>
          <a:bodyPr/>
          <a:lstStyle/>
          <a:p>
            <a:r>
              <a:rPr lang="en-US" altLang="en-US" dirty="0"/>
              <a:t>The Lungs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1708"/>
            <a:ext cx="7772400" cy="4114800"/>
          </a:xfrm>
        </p:spPr>
        <p:txBody>
          <a:bodyPr/>
          <a:lstStyle/>
          <a:p>
            <a:r>
              <a:rPr lang="en-US" altLang="en-US" dirty="0"/>
              <a:t>Largest organs of the </a:t>
            </a:r>
            <a:r>
              <a:rPr lang="en-US" altLang="en-US" dirty="0" smtClean="0"/>
              <a:t>chest</a:t>
            </a:r>
          </a:p>
          <a:p>
            <a:r>
              <a:rPr lang="en-US" altLang="en-US" dirty="0" smtClean="0"/>
              <a:t>Located within the pleural cavities of the thorax</a:t>
            </a:r>
            <a:endParaRPr lang="en-US" altLang="en-US" dirty="0"/>
          </a:p>
          <a:p>
            <a:r>
              <a:rPr lang="en-US" altLang="en-US" dirty="0"/>
              <a:t>Main function</a:t>
            </a:r>
          </a:p>
          <a:p>
            <a:pPr lvl="1" indent="-401638"/>
            <a:r>
              <a:rPr lang="en-US" altLang="en-US" dirty="0"/>
              <a:t>To bring oxygen to the bloodstream and excrete carbon dioxide from the blood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551708"/>
            <a:ext cx="7772400" cy="4114800"/>
          </a:xfrm>
        </p:spPr>
        <p:txBody>
          <a:bodyPr/>
          <a:lstStyle/>
          <a:p>
            <a:r>
              <a:rPr lang="en-US" altLang="en-US" dirty="0"/>
              <a:t>Blood is transported to the lungs through the pulmonary arteries and from the lungs to the heart by the pulmonary veins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9620"/>
            <a:ext cx="7772400" cy="914400"/>
          </a:xfrm>
        </p:spPr>
        <p:txBody>
          <a:bodyPr/>
          <a:lstStyle/>
          <a:p>
            <a:r>
              <a:rPr lang="en-US" altLang="en-US" dirty="0"/>
              <a:t>The Lungs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9620"/>
            <a:ext cx="7772400" cy="914400"/>
          </a:xfrm>
        </p:spPr>
        <p:txBody>
          <a:bodyPr/>
          <a:lstStyle/>
          <a:p>
            <a:r>
              <a:rPr lang="en-US" altLang="en-US" dirty="0"/>
              <a:t>Ribs</a:t>
            </a:r>
          </a:p>
        </p:txBody>
      </p:sp>
      <p:sp>
        <p:nvSpPr>
          <p:cNvPr id="632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1708"/>
            <a:ext cx="7772400" cy="4114800"/>
          </a:xfrm>
        </p:spPr>
        <p:txBody>
          <a:bodyPr/>
          <a:lstStyle/>
          <a:p>
            <a:r>
              <a:rPr lang="en-US" altLang="en-US" dirty="0"/>
              <a:t>Protect vital organs and great blood vessels</a:t>
            </a:r>
          </a:p>
          <a:p>
            <a:r>
              <a:rPr lang="en-US" altLang="en-US" dirty="0"/>
              <a:t>Twelve pairs of ribs </a:t>
            </a:r>
          </a:p>
          <a:p>
            <a:pPr lvl="1" indent="-392113"/>
            <a:r>
              <a:rPr lang="en-US" altLang="en-US" dirty="0"/>
              <a:t>Muscle tissue, nerves, and blood vessels are between each rib </a:t>
            </a:r>
          </a:p>
          <a:p>
            <a:pPr lvl="1" indent="-392113"/>
            <a:r>
              <a:rPr lang="en-US" altLang="en-US" dirty="0"/>
              <a:t>Arrangement of the ribs is what provides the characteristic shape of the rib cage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7308"/>
            <a:ext cx="7772400" cy="914400"/>
          </a:xfrm>
        </p:spPr>
        <p:txBody>
          <a:bodyPr/>
          <a:lstStyle/>
          <a:p>
            <a:r>
              <a:rPr lang="en-US" altLang="en-US" dirty="0"/>
              <a:t>The Respiratory System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1708"/>
            <a:ext cx="7772400" cy="4343400"/>
          </a:xfrm>
        </p:spPr>
        <p:txBody>
          <a:bodyPr/>
          <a:lstStyle/>
          <a:p>
            <a:r>
              <a:rPr lang="en-US" altLang="en-US" dirty="0"/>
              <a:t>Carries oxygen from the atmosphere to the bloodstream</a:t>
            </a:r>
          </a:p>
          <a:p>
            <a:r>
              <a:rPr lang="en-US" altLang="en-US" dirty="0"/>
              <a:t>Expels waste product carbon dioxide</a:t>
            </a:r>
          </a:p>
          <a:p>
            <a:r>
              <a:rPr lang="en-US" altLang="en-US" dirty="0"/>
              <a:t>Parts of the system include:</a:t>
            </a:r>
          </a:p>
          <a:p>
            <a:pPr lvl="1" indent="-392113"/>
            <a:r>
              <a:rPr lang="en-US" altLang="en-US" dirty="0"/>
              <a:t>Nose</a:t>
            </a:r>
          </a:p>
          <a:p>
            <a:pPr lvl="1" indent="-392113"/>
            <a:r>
              <a:rPr lang="en-US" altLang="en-US" dirty="0"/>
              <a:t>Mouth</a:t>
            </a:r>
          </a:p>
          <a:p>
            <a:pPr lvl="1" indent="-392113"/>
            <a:r>
              <a:rPr lang="en-US" altLang="en-US" dirty="0"/>
              <a:t>Pharynx (throat)</a:t>
            </a:r>
          </a:p>
          <a:p>
            <a:pPr lvl="1" indent="-392113"/>
            <a:r>
              <a:rPr lang="en-US" altLang="en-US" dirty="0"/>
              <a:t>Larynx (voice box)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39620"/>
            <a:ext cx="7772400" cy="914400"/>
          </a:xfrm>
        </p:spPr>
        <p:txBody>
          <a:bodyPr/>
          <a:lstStyle/>
          <a:p>
            <a:r>
              <a:rPr lang="en-US" altLang="en-US" dirty="0"/>
              <a:t>The Respiratory System</a:t>
            </a:r>
          </a:p>
        </p:txBody>
      </p:sp>
      <p:sp>
        <p:nvSpPr>
          <p:cNvPr id="6461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551708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Parts of the system include:</a:t>
            </a:r>
          </a:p>
          <a:p>
            <a:pPr lvl="1" indent="-401638"/>
            <a:r>
              <a:rPr lang="en-US" altLang="en-US" dirty="0" smtClean="0"/>
              <a:t>Trachea</a:t>
            </a:r>
            <a:endParaRPr lang="en-US" altLang="en-US" dirty="0"/>
          </a:p>
          <a:p>
            <a:pPr lvl="1" indent="-401638"/>
            <a:r>
              <a:rPr lang="en-US" altLang="en-US" dirty="0"/>
              <a:t>Bronchial tubes</a:t>
            </a:r>
          </a:p>
          <a:p>
            <a:pPr lvl="1" indent="-401638"/>
            <a:r>
              <a:rPr lang="en-US" altLang="en-US" dirty="0"/>
              <a:t>Alveoli</a:t>
            </a:r>
          </a:p>
          <a:p>
            <a:pPr lvl="1" indent="-401638"/>
            <a:r>
              <a:rPr lang="en-US" altLang="en-US" dirty="0"/>
              <a:t>Lungs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17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8072"/>
            <a:ext cx="7772400" cy="762000"/>
          </a:xfrm>
        </p:spPr>
        <p:txBody>
          <a:bodyPr/>
          <a:lstStyle/>
          <a:p>
            <a:r>
              <a:rPr lang="en-US" altLang="en-US" dirty="0"/>
              <a:t>Chest Injuries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1708"/>
            <a:ext cx="7772400" cy="4114800"/>
          </a:xfrm>
        </p:spPr>
        <p:txBody>
          <a:bodyPr/>
          <a:lstStyle/>
          <a:p>
            <a:r>
              <a:rPr lang="en-US" altLang="en-US" dirty="0"/>
              <a:t>Myocardial contusions and aortic ruptures</a:t>
            </a:r>
          </a:p>
          <a:p>
            <a:r>
              <a:rPr lang="en-US" altLang="en-US" dirty="0"/>
              <a:t>Fractures</a:t>
            </a:r>
          </a:p>
          <a:p>
            <a:r>
              <a:rPr lang="en-US" altLang="en-US" dirty="0"/>
              <a:t>Pneumothorax</a:t>
            </a:r>
          </a:p>
          <a:p>
            <a:r>
              <a:rPr lang="en-US" altLang="en-US" dirty="0"/>
              <a:t>Hemothorax</a:t>
            </a:r>
          </a:p>
          <a:p>
            <a:r>
              <a:rPr lang="en-US" altLang="en-US" dirty="0"/>
              <a:t>Hyperventilation</a:t>
            </a:r>
          </a:p>
          <a:p>
            <a:r>
              <a:rPr lang="en-US" altLang="en-US" dirty="0"/>
              <a:t>Flail chest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18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8072"/>
            <a:ext cx="7772400" cy="914400"/>
          </a:xfrm>
        </p:spPr>
        <p:txBody>
          <a:bodyPr/>
          <a:lstStyle/>
          <a:p>
            <a:r>
              <a:rPr lang="en-US" altLang="en-US" dirty="0"/>
              <a:t>Chest Injuries</a:t>
            </a:r>
          </a:p>
        </p:txBody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1708"/>
            <a:ext cx="7772400" cy="4114800"/>
          </a:xfrm>
        </p:spPr>
        <p:txBody>
          <a:bodyPr/>
          <a:lstStyle/>
          <a:p>
            <a:r>
              <a:rPr lang="en-US" altLang="en-US" dirty="0"/>
              <a:t>Pulmonary contusions</a:t>
            </a:r>
          </a:p>
          <a:p>
            <a:r>
              <a:rPr lang="en-US" altLang="en-US" dirty="0"/>
              <a:t>Blows to the solar plexus</a:t>
            </a:r>
          </a:p>
          <a:p>
            <a:r>
              <a:rPr lang="en-US" altLang="en-US" dirty="0"/>
              <a:t>Chest contusions</a:t>
            </a:r>
          </a:p>
          <a:p>
            <a:r>
              <a:rPr lang="en-US" altLang="en-US" dirty="0"/>
              <a:t>Side stitches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19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9620"/>
            <a:ext cx="7772400" cy="762000"/>
          </a:xfrm>
        </p:spPr>
        <p:txBody>
          <a:bodyPr/>
          <a:lstStyle/>
          <a:p>
            <a:r>
              <a:rPr lang="en-US" altLang="en-US" dirty="0"/>
              <a:t>Chest Physiology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1708"/>
            <a:ext cx="7772400" cy="4495800"/>
          </a:xfrm>
        </p:spPr>
        <p:txBody>
          <a:bodyPr/>
          <a:lstStyle/>
          <a:p>
            <a:r>
              <a:rPr lang="en-US" altLang="en-US" dirty="0"/>
              <a:t>Chest (or thorax) includes:</a:t>
            </a:r>
          </a:p>
          <a:p>
            <a:pPr lvl="1" indent="-392113"/>
            <a:r>
              <a:rPr lang="en-US" altLang="en-US" dirty="0"/>
              <a:t>Bony structures</a:t>
            </a:r>
          </a:p>
          <a:p>
            <a:pPr marL="1035050" lvl="2" indent="-287338"/>
            <a:r>
              <a:rPr lang="en-US" altLang="en-US" dirty="0"/>
              <a:t>Twelve pairs of ribs, thoracic vertebrae, the sternum, the clavicles, and the scapula</a:t>
            </a:r>
          </a:p>
          <a:p>
            <a:pPr lvl="1" indent="-392113"/>
            <a:r>
              <a:rPr lang="en-US" altLang="en-US" dirty="0" smtClean="0"/>
              <a:t>Heart</a:t>
            </a:r>
            <a:r>
              <a:rPr lang="en-US" altLang="en-US" dirty="0"/>
              <a:t>, lungs, esophagus, trachea, major nerves and great </a:t>
            </a:r>
            <a:r>
              <a:rPr lang="en-US" altLang="en-US" dirty="0" smtClean="0"/>
              <a:t>vessels are protected by the thoracic cage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7308"/>
            <a:ext cx="7772400" cy="685800"/>
          </a:xfrm>
        </p:spPr>
        <p:txBody>
          <a:bodyPr/>
          <a:lstStyle/>
          <a:p>
            <a:r>
              <a:rPr lang="en-US" altLang="en-US" dirty="0"/>
              <a:t>Overview of the Abdomen</a:t>
            </a:r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1708"/>
            <a:ext cx="7772400" cy="4419600"/>
          </a:xfrm>
        </p:spPr>
        <p:txBody>
          <a:bodyPr/>
          <a:lstStyle/>
          <a:p>
            <a:r>
              <a:rPr lang="en-US" altLang="en-US" dirty="0"/>
              <a:t>Abdominal cavity is separated from the thoracic cavity by the diaphragm</a:t>
            </a:r>
          </a:p>
          <a:p>
            <a:pPr lvl="1" indent="-401638"/>
            <a:r>
              <a:rPr lang="en-US" altLang="en-US" dirty="0"/>
              <a:t>Including organs from the digestive, reproductive, lymphatic, and urinary systems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20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9620"/>
            <a:ext cx="7772400" cy="685800"/>
          </a:xfrm>
        </p:spPr>
        <p:txBody>
          <a:bodyPr/>
          <a:lstStyle/>
          <a:p>
            <a:r>
              <a:rPr lang="en-US" altLang="en-US" dirty="0"/>
              <a:t>Overview of the Abdomen</a:t>
            </a:r>
          </a:p>
        </p:txBody>
      </p:sp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1708"/>
            <a:ext cx="7772400" cy="4419600"/>
          </a:xfrm>
        </p:spPr>
        <p:txBody>
          <a:bodyPr/>
          <a:lstStyle/>
          <a:p>
            <a:r>
              <a:rPr lang="en-US" altLang="en-US" dirty="0"/>
              <a:t>Abdominal cavity is also separated into four quadrants</a:t>
            </a:r>
          </a:p>
          <a:p>
            <a:pPr lvl="1" indent="-392113"/>
            <a:r>
              <a:rPr lang="en-US" altLang="en-US" dirty="0"/>
              <a:t>Right upper</a:t>
            </a:r>
          </a:p>
          <a:p>
            <a:pPr lvl="1" indent="-392113"/>
            <a:r>
              <a:rPr lang="en-US" altLang="en-US" dirty="0"/>
              <a:t>Left upper</a:t>
            </a:r>
          </a:p>
          <a:p>
            <a:pPr lvl="1" indent="-392113"/>
            <a:r>
              <a:rPr lang="en-US" altLang="en-US" dirty="0"/>
              <a:t>Left lower</a:t>
            </a:r>
          </a:p>
          <a:p>
            <a:pPr lvl="1" indent="-392113"/>
            <a:r>
              <a:rPr lang="en-US" altLang="en-US" dirty="0"/>
              <a:t>Right </a:t>
            </a:r>
            <a:r>
              <a:rPr lang="en-US" altLang="en-US" dirty="0" smtClean="0"/>
              <a:t>lower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9620"/>
            <a:ext cx="7772400" cy="685800"/>
          </a:xfrm>
        </p:spPr>
        <p:txBody>
          <a:bodyPr/>
          <a:lstStyle/>
          <a:p>
            <a:r>
              <a:rPr lang="en-US" altLang="en-US" dirty="0"/>
              <a:t>Overview of the Abdomen</a:t>
            </a:r>
          </a:p>
        </p:txBody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1708"/>
            <a:ext cx="7772400" cy="4419600"/>
          </a:xfrm>
        </p:spPr>
        <p:txBody>
          <a:bodyPr/>
          <a:lstStyle/>
          <a:p>
            <a:r>
              <a:rPr lang="en-US" altLang="en-US" dirty="0"/>
              <a:t>Cavity contains:</a:t>
            </a:r>
          </a:p>
          <a:p>
            <a:pPr lvl="1" indent="-392113"/>
            <a:r>
              <a:rPr lang="en-US" altLang="en-US" dirty="0"/>
              <a:t>Gallbladder</a:t>
            </a:r>
          </a:p>
          <a:p>
            <a:pPr lvl="1" indent="-392113"/>
            <a:r>
              <a:rPr lang="en-US" altLang="en-US" dirty="0"/>
              <a:t>Liver</a:t>
            </a:r>
          </a:p>
          <a:p>
            <a:pPr lvl="1" indent="-392113"/>
            <a:r>
              <a:rPr lang="en-US" altLang="en-US" dirty="0"/>
              <a:t>Stomach</a:t>
            </a:r>
          </a:p>
          <a:p>
            <a:pPr lvl="1" indent="-392113"/>
            <a:r>
              <a:rPr lang="en-US" altLang="en-US" dirty="0" smtClean="0"/>
              <a:t>Female </a:t>
            </a:r>
            <a:r>
              <a:rPr lang="en-US" altLang="en-US" dirty="0"/>
              <a:t>reproductive system</a:t>
            </a:r>
          </a:p>
          <a:p>
            <a:pPr lvl="1" indent="-392113"/>
            <a:r>
              <a:rPr lang="en-US" altLang="en-US" dirty="0"/>
              <a:t>Appendix</a:t>
            </a:r>
          </a:p>
          <a:p>
            <a:pPr lvl="1" indent="-392113"/>
            <a:r>
              <a:rPr lang="en-US" altLang="en-US" dirty="0"/>
              <a:t>Small intestine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9620"/>
            <a:ext cx="7772400" cy="685800"/>
          </a:xfrm>
        </p:spPr>
        <p:txBody>
          <a:bodyPr/>
          <a:lstStyle/>
          <a:p>
            <a:r>
              <a:rPr lang="en-US" altLang="en-US" dirty="0"/>
              <a:t>Overview of the Abdomen</a:t>
            </a:r>
          </a:p>
        </p:txBody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1708"/>
            <a:ext cx="7772400" cy="4419600"/>
          </a:xfrm>
        </p:spPr>
        <p:txBody>
          <a:bodyPr/>
          <a:lstStyle/>
          <a:p>
            <a:r>
              <a:rPr lang="en-US" altLang="en-US" dirty="0" smtClean="0"/>
              <a:t>Spleen</a:t>
            </a:r>
          </a:p>
          <a:p>
            <a:r>
              <a:rPr lang="en-US" altLang="en-US" dirty="0" smtClean="0"/>
              <a:t>Liver</a:t>
            </a:r>
          </a:p>
          <a:p>
            <a:r>
              <a:rPr lang="en-US" altLang="en-US" dirty="0" smtClean="0"/>
              <a:t>Kidney</a:t>
            </a:r>
            <a:endParaRPr lang="en-US" altLang="en-US" dirty="0"/>
          </a:p>
          <a:p>
            <a:r>
              <a:rPr lang="en-US" altLang="en-US" dirty="0"/>
              <a:t>Bladder</a:t>
            </a:r>
          </a:p>
          <a:p>
            <a:r>
              <a:rPr lang="en-US" altLang="en-US" dirty="0" smtClean="0"/>
              <a:t>Pancreas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23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75936" y="655780"/>
            <a:ext cx="8592128" cy="1447800"/>
          </a:xfrm>
        </p:spPr>
        <p:txBody>
          <a:bodyPr/>
          <a:lstStyle/>
          <a:p>
            <a:r>
              <a:rPr lang="en-US" altLang="en-US" sz="3800" dirty="0"/>
              <a:t>Injuries to the </a:t>
            </a:r>
            <a:r>
              <a:rPr lang="en-US" altLang="en-US" sz="3800" dirty="0" smtClean="0"/>
              <a:t>Organs </a:t>
            </a:r>
            <a:r>
              <a:rPr lang="en-US" altLang="en-US" sz="3800" dirty="0"/>
              <a:t>of the Abdomen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6096"/>
            <a:ext cx="7772400" cy="4038600"/>
          </a:xfrm>
        </p:spPr>
        <p:txBody>
          <a:bodyPr/>
          <a:lstStyle/>
          <a:p>
            <a:r>
              <a:rPr lang="en-US" altLang="en-US" dirty="0"/>
              <a:t>Contusions</a:t>
            </a:r>
          </a:p>
          <a:p>
            <a:r>
              <a:rPr lang="en-US" altLang="en-US" dirty="0"/>
              <a:t>Ruptures and lacerations</a:t>
            </a:r>
          </a:p>
          <a:p>
            <a:r>
              <a:rPr lang="en-US" altLang="en-US" dirty="0"/>
              <a:t>Shock</a:t>
            </a:r>
          </a:p>
          <a:p>
            <a:r>
              <a:rPr lang="en-US" altLang="en-US" dirty="0" smtClean="0"/>
              <a:t>Hernias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24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7308"/>
            <a:ext cx="7772400" cy="762000"/>
          </a:xfrm>
        </p:spPr>
        <p:txBody>
          <a:bodyPr/>
          <a:lstStyle/>
          <a:p>
            <a:r>
              <a:rPr lang="en-US" altLang="en-US" dirty="0"/>
              <a:t>Chest Physiology</a:t>
            </a:r>
          </a:p>
        </p:txBody>
      </p:sp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1708"/>
            <a:ext cx="7772400" cy="44958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3200" dirty="0" smtClean="0"/>
              <a:t>Ribs and the diaphragm work together to bring oxygen into the body through the breathing process</a:t>
            </a:r>
          </a:p>
          <a:p>
            <a:pPr marL="342900" lvl="1" indent="-342900">
              <a:buFontTx/>
              <a:buChar char="•"/>
            </a:pPr>
            <a:r>
              <a:rPr lang="en-US" sz="3200" dirty="0"/>
              <a:t>Oxygen and waste products are exchanged through blood cells that are transported throughout the body via blood </a:t>
            </a:r>
            <a:r>
              <a:rPr lang="en-US" sz="3200" dirty="0" smtClean="0"/>
              <a:t>vessels.</a:t>
            </a:r>
            <a:endParaRPr lang="en-US" altLang="en-US" sz="32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9620"/>
            <a:ext cx="7772400" cy="914400"/>
          </a:xfrm>
        </p:spPr>
        <p:txBody>
          <a:bodyPr/>
          <a:lstStyle/>
          <a:p>
            <a:r>
              <a:rPr lang="en-US" altLang="en-US" dirty="0"/>
              <a:t>The Circulatory System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1708"/>
            <a:ext cx="8305800" cy="4114800"/>
          </a:xfrm>
        </p:spPr>
        <p:txBody>
          <a:bodyPr/>
          <a:lstStyle/>
          <a:p>
            <a:pPr marL="339725" indent="-339725"/>
            <a:r>
              <a:rPr lang="en-US" altLang="en-US" dirty="0" smtClean="0"/>
              <a:t>Often referred to as cardiovascular system</a:t>
            </a:r>
          </a:p>
          <a:p>
            <a:pPr marL="339725" indent="-339725"/>
            <a:r>
              <a:rPr lang="en-US" altLang="en-US" dirty="0" smtClean="0"/>
              <a:t>Heart </a:t>
            </a:r>
            <a:r>
              <a:rPr lang="en-US" altLang="en-US" dirty="0"/>
              <a:t>and the blood vessels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1708"/>
            <a:ext cx="7772400" cy="4114800"/>
          </a:xfrm>
        </p:spPr>
        <p:txBody>
          <a:bodyPr/>
          <a:lstStyle/>
          <a:p>
            <a:pPr marL="339725" indent="-339725"/>
            <a:r>
              <a:rPr lang="en-US" altLang="en-US" dirty="0"/>
              <a:t>Divided into two parts:</a:t>
            </a:r>
          </a:p>
          <a:p>
            <a:pPr marL="812800" lvl="1" indent="-452438"/>
            <a:r>
              <a:rPr lang="en-US" altLang="en-US" dirty="0"/>
              <a:t>Pulmonary circulation–taking the blood from the heart to the lungs and back to the heart</a:t>
            </a:r>
          </a:p>
          <a:p>
            <a:pPr marL="812800" lvl="1" indent="-452438"/>
            <a:r>
              <a:rPr lang="en-US" altLang="en-US" dirty="0"/>
              <a:t>Systemic circulation–distributing the blood to all other parts of the body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9620"/>
            <a:ext cx="7772400" cy="914400"/>
          </a:xfrm>
        </p:spPr>
        <p:txBody>
          <a:bodyPr/>
          <a:lstStyle/>
          <a:p>
            <a:r>
              <a:rPr lang="en-US" altLang="en-US" dirty="0"/>
              <a:t>The Circulatory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9620"/>
            <a:ext cx="7772400" cy="914400"/>
          </a:xfrm>
        </p:spPr>
        <p:txBody>
          <a:bodyPr/>
          <a:lstStyle/>
          <a:p>
            <a:r>
              <a:rPr lang="en-US" altLang="en-US" dirty="0"/>
              <a:t>Blood and Blood Cells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Blood performs many important functions in sustaining </a:t>
            </a:r>
            <a:r>
              <a:rPr lang="en-US" altLang="en-US" dirty="0" smtClean="0"/>
              <a:t>life. </a:t>
            </a:r>
            <a:endParaRPr lang="en-US" altLang="en-US" dirty="0"/>
          </a:p>
          <a:p>
            <a:pPr lvl="1" indent="-382588">
              <a:lnSpc>
                <a:spcPct val="90000"/>
              </a:lnSpc>
            </a:pPr>
            <a:r>
              <a:rPr lang="en-US" altLang="en-US" dirty="0"/>
              <a:t>Provides</a:t>
            </a:r>
            <a:r>
              <a:rPr lang="en-US" altLang="en-US" dirty="0" smtClean="0"/>
              <a:t>:</a:t>
            </a:r>
          </a:p>
          <a:p>
            <a:pPr marL="1035050" lvl="2" indent="-277813">
              <a:lnSpc>
                <a:spcPct val="90000"/>
              </a:lnSpc>
            </a:pPr>
            <a:r>
              <a:rPr lang="en-US" altLang="en-US" dirty="0" smtClean="0"/>
              <a:t>Nourishment</a:t>
            </a:r>
          </a:p>
          <a:p>
            <a:pPr marL="1035050" lvl="2" indent="-277813">
              <a:lnSpc>
                <a:spcPct val="90000"/>
              </a:lnSpc>
            </a:pPr>
            <a:r>
              <a:rPr lang="en-US" altLang="en-US" dirty="0" smtClean="0"/>
              <a:t>Hormones</a:t>
            </a:r>
          </a:p>
          <a:p>
            <a:pPr marL="1035050" lvl="2" indent="-277813">
              <a:lnSpc>
                <a:spcPct val="90000"/>
              </a:lnSpc>
            </a:pPr>
            <a:r>
              <a:rPr lang="en-US" altLang="en-US" dirty="0" smtClean="0"/>
              <a:t>Vitamins</a:t>
            </a:r>
          </a:p>
          <a:p>
            <a:pPr marL="1035050" lvl="2" indent="-277813">
              <a:lnSpc>
                <a:spcPct val="90000"/>
              </a:lnSpc>
            </a:pPr>
            <a:r>
              <a:rPr lang="en-US" altLang="en-US" dirty="0" smtClean="0"/>
              <a:t>Oxygen</a:t>
            </a:r>
          </a:p>
          <a:p>
            <a:pPr marL="1035050" lvl="2" indent="-277813">
              <a:lnSpc>
                <a:spcPct val="90000"/>
              </a:lnSpc>
            </a:pPr>
            <a:r>
              <a:rPr lang="en-US" altLang="en-US" dirty="0" smtClean="0"/>
              <a:t>Heat to the tissues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Blood removes waste products from tissues.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39620"/>
            <a:ext cx="7772400" cy="914400"/>
          </a:xfrm>
        </p:spPr>
        <p:txBody>
          <a:bodyPr/>
          <a:lstStyle/>
          <a:p>
            <a:r>
              <a:rPr lang="en-US" altLang="en-US" dirty="0"/>
              <a:t>Blood and Blood Cells</a:t>
            </a:r>
          </a:p>
        </p:txBody>
      </p:sp>
      <p:sp>
        <p:nvSpPr>
          <p:cNvPr id="6430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551708"/>
            <a:ext cx="7772400" cy="4114800"/>
          </a:xfrm>
        </p:spPr>
        <p:txBody>
          <a:bodyPr/>
          <a:lstStyle/>
          <a:p>
            <a:r>
              <a:rPr lang="en-US" altLang="en-US" dirty="0"/>
              <a:t>Blood is </a:t>
            </a:r>
            <a:r>
              <a:rPr lang="en-US" altLang="en-US" dirty="0" smtClean="0"/>
              <a:t>78% </a:t>
            </a:r>
            <a:r>
              <a:rPr lang="en-US" altLang="en-US" dirty="0"/>
              <a:t>water and about </a:t>
            </a:r>
            <a:r>
              <a:rPr lang="en-US" altLang="en-US" dirty="0" smtClean="0"/>
              <a:t>22% solids. </a:t>
            </a:r>
            <a:endParaRPr lang="en-US" altLang="en-US" dirty="0"/>
          </a:p>
          <a:p>
            <a:r>
              <a:rPr lang="en-US" altLang="en-US" dirty="0"/>
              <a:t>Fluid portion is called</a:t>
            </a:r>
            <a:r>
              <a:rPr lang="en-US" altLang="en-US" i="1" dirty="0"/>
              <a:t> </a:t>
            </a:r>
            <a:r>
              <a:rPr lang="en-US" altLang="en-US" dirty="0"/>
              <a:t>plasma</a:t>
            </a:r>
          </a:p>
          <a:p>
            <a:pPr lvl="1" indent="-392113"/>
            <a:r>
              <a:rPr lang="en-US" altLang="en-US" dirty="0"/>
              <a:t>Contains </a:t>
            </a:r>
            <a:r>
              <a:rPr lang="en-US" altLang="en-US" dirty="0" smtClean="0"/>
              <a:t>special proteins</a:t>
            </a:r>
          </a:p>
          <a:p>
            <a:pPr marL="1025525" lvl="2" indent="-268288"/>
            <a:r>
              <a:rPr lang="en-US" altLang="en-US" dirty="0" smtClean="0"/>
              <a:t>Fibrinogen and prothrombin</a:t>
            </a:r>
          </a:p>
          <a:p>
            <a:pPr lvl="1" indent="-392113"/>
            <a:r>
              <a:rPr lang="en-US" altLang="en-US" dirty="0" smtClean="0"/>
              <a:t>Other substances in plasma include proteins, carbohydrates, calcium, sodium, gases, hormones, enzymes, etc.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9620"/>
            <a:ext cx="7772400" cy="914400"/>
          </a:xfrm>
        </p:spPr>
        <p:txBody>
          <a:bodyPr/>
          <a:lstStyle/>
          <a:p>
            <a:r>
              <a:rPr lang="en-US" altLang="en-US" dirty="0"/>
              <a:t>Blood Cells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1708"/>
            <a:ext cx="7772400" cy="4495800"/>
          </a:xfrm>
        </p:spPr>
        <p:txBody>
          <a:bodyPr/>
          <a:lstStyle/>
          <a:p>
            <a:r>
              <a:rPr lang="en-US" altLang="en-US" dirty="0" smtClean="0"/>
              <a:t>Erythrocytes, red blood cells (RBCs)</a:t>
            </a:r>
            <a:endParaRPr lang="en-US" altLang="en-US" dirty="0"/>
          </a:p>
          <a:p>
            <a:pPr lvl="1" indent="-392113"/>
            <a:r>
              <a:rPr lang="en-US" altLang="en-US" dirty="0" smtClean="0"/>
              <a:t>Make up </a:t>
            </a:r>
            <a:r>
              <a:rPr lang="en-US" altLang="en-US" dirty="0"/>
              <a:t>most of the solids contained in blood</a:t>
            </a:r>
          </a:p>
          <a:p>
            <a:pPr lvl="1" indent="-392113"/>
            <a:r>
              <a:rPr lang="en-US" altLang="en-US" dirty="0"/>
              <a:t>Main function </a:t>
            </a:r>
            <a:r>
              <a:rPr lang="en-US" altLang="en-US" dirty="0" smtClean="0"/>
              <a:t>is </a:t>
            </a:r>
            <a:r>
              <a:rPr lang="en-US" altLang="en-US" dirty="0"/>
              <a:t>to carry oxygen</a:t>
            </a:r>
          </a:p>
          <a:p>
            <a:pPr lvl="1" indent="-392113"/>
            <a:r>
              <a:rPr lang="en-US" altLang="en-US" dirty="0"/>
              <a:t>Red in color because of hemoglobin</a:t>
            </a:r>
          </a:p>
          <a:p>
            <a:pPr marL="1042988" lvl="2" indent="-276225"/>
            <a:r>
              <a:rPr lang="en-US" altLang="en-US" dirty="0" smtClean="0"/>
              <a:t>Contained within each red </a:t>
            </a:r>
            <a:r>
              <a:rPr lang="en-US" altLang="en-US" dirty="0"/>
              <a:t>blood </a:t>
            </a:r>
            <a:r>
              <a:rPr lang="en-US" altLang="en-US" dirty="0" smtClean="0"/>
              <a:t>cell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37308"/>
            <a:ext cx="7772400" cy="914400"/>
          </a:xfrm>
        </p:spPr>
        <p:txBody>
          <a:bodyPr/>
          <a:lstStyle/>
          <a:p>
            <a:r>
              <a:rPr lang="en-US" altLang="en-US" dirty="0"/>
              <a:t>Blood Cells</a:t>
            </a:r>
          </a:p>
        </p:txBody>
      </p:sp>
      <p:sp>
        <p:nvSpPr>
          <p:cNvPr id="64102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551708"/>
            <a:ext cx="7772400" cy="4495800"/>
          </a:xfrm>
        </p:spPr>
        <p:txBody>
          <a:bodyPr/>
          <a:lstStyle/>
          <a:p>
            <a:r>
              <a:rPr lang="en-US" altLang="en-US" dirty="0" smtClean="0"/>
              <a:t>Platelets </a:t>
            </a:r>
            <a:r>
              <a:rPr lang="en-US" altLang="en-US" dirty="0"/>
              <a:t>(thrombocytes)</a:t>
            </a:r>
          </a:p>
          <a:p>
            <a:pPr lvl="1" indent="-382588"/>
            <a:r>
              <a:rPr lang="en-US" altLang="en-US" dirty="0" smtClean="0"/>
              <a:t>Specialized type of blood cell</a:t>
            </a:r>
          </a:p>
          <a:p>
            <a:pPr lvl="1" indent="-382588"/>
            <a:r>
              <a:rPr lang="en-US" altLang="en-US" dirty="0" smtClean="0"/>
              <a:t>Produced to help coagulate, or clot, blood</a:t>
            </a:r>
            <a:endParaRPr lang="en-US" alt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ver PPT Template">
  <a:themeElements>
    <a:clrScheme name="Clover PP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lover PP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8" charset="0"/>
          </a:defRPr>
        </a:defPPr>
      </a:lstStyle>
    </a:lnDef>
  </a:objectDefaults>
  <a:extraClrSchemeLst>
    <a:extraClrScheme>
      <a:clrScheme name="Clover PP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C:\Jane's Stuff\SLM\Clover\Transfer\Clover PPT Template.ppt</Template>
  <TotalTime>7973</TotalTime>
  <Words>653</Words>
  <Application>Microsoft Office PowerPoint</Application>
  <PresentationFormat>On-screen Show (4:3)</PresentationFormat>
  <Paragraphs>173</Paragraphs>
  <Slides>24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Clover PPT Template</vt:lpstr>
      <vt:lpstr>Chapter 14</vt:lpstr>
      <vt:lpstr>Chest Physiology</vt:lpstr>
      <vt:lpstr>Chest Physiology</vt:lpstr>
      <vt:lpstr>The Circulatory System</vt:lpstr>
      <vt:lpstr>The Circulatory System</vt:lpstr>
      <vt:lpstr>Blood and Blood Cells</vt:lpstr>
      <vt:lpstr>Blood and Blood Cells</vt:lpstr>
      <vt:lpstr>Blood Cells</vt:lpstr>
      <vt:lpstr>Blood Cells</vt:lpstr>
      <vt:lpstr>Blood Cells</vt:lpstr>
      <vt:lpstr>Blood Vessels</vt:lpstr>
      <vt:lpstr>Coronary Circulatory Path</vt:lpstr>
      <vt:lpstr>The Lungs</vt:lpstr>
      <vt:lpstr>The Lungs</vt:lpstr>
      <vt:lpstr>Ribs</vt:lpstr>
      <vt:lpstr>The Respiratory System</vt:lpstr>
      <vt:lpstr>The Respiratory System</vt:lpstr>
      <vt:lpstr>Chest Injuries</vt:lpstr>
      <vt:lpstr>Chest Injuries</vt:lpstr>
      <vt:lpstr>Overview of the Abdomen</vt:lpstr>
      <vt:lpstr>Overview of the Abdomen</vt:lpstr>
      <vt:lpstr>Overview of the Abdomen</vt:lpstr>
      <vt:lpstr>Overview of the Abdomen</vt:lpstr>
      <vt:lpstr>Injuries to the Organs of the Abdomen</vt:lpstr>
    </vt:vector>
  </TitlesOfParts>
  <Company>Delmar Thomson Learning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Delmar User</dc:creator>
  <cp:lastModifiedBy>Gangadharan Karunakaran</cp:lastModifiedBy>
  <cp:revision>129</cp:revision>
  <dcterms:created xsi:type="dcterms:W3CDTF">2002-12-18T20:40:50Z</dcterms:created>
  <dcterms:modified xsi:type="dcterms:W3CDTF">2015-03-27T12:51:51Z</dcterms:modified>
</cp:coreProperties>
</file>