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2"/>
  </p:notesMasterIdLst>
  <p:handoutMasterIdLst>
    <p:handoutMasterId r:id="rId23"/>
  </p:handoutMasterIdLst>
  <p:sldIdLst>
    <p:sldId id="586" r:id="rId2"/>
    <p:sldId id="574" r:id="rId3"/>
    <p:sldId id="587" r:id="rId4"/>
    <p:sldId id="576" r:id="rId5"/>
    <p:sldId id="588" r:id="rId6"/>
    <p:sldId id="578" r:id="rId7"/>
    <p:sldId id="597" r:id="rId8"/>
    <p:sldId id="598" r:id="rId9"/>
    <p:sldId id="579" r:id="rId10"/>
    <p:sldId id="580" r:id="rId11"/>
    <p:sldId id="581" r:id="rId12"/>
    <p:sldId id="582" r:id="rId13"/>
    <p:sldId id="599" r:id="rId14"/>
    <p:sldId id="592" r:id="rId15"/>
    <p:sldId id="590" r:id="rId16"/>
    <p:sldId id="583" r:id="rId17"/>
    <p:sldId id="584" r:id="rId18"/>
    <p:sldId id="594" r:id="rId19"/>
    <p:sldId id="595" r:id="rId20"/>
    <p:sldId id="596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is Breen Ferraro" initials="AB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94" autoAdjust="0"/>
  </p:normalViewPr>
  <p:slideViewPr>
    <p:cSldViewPr>
      <p:cViewPr varScale="1">
        <p:scale>
          <a:sx n="103" d="100"/>
          <a:sy n="103" d="100"/>
        </p:scale>
        <p:origin x="-1140" y="-90"/>
      </p:cViewPr>
      <p:guideLst>
        <p:guide orient="horz" pos="2160"/>
        <p:guide orient="horz" pos="490"/>
        <p:guide orient="horz" pos="1260"/>
        <p:guide orient="horz" pos="1488"/>
        <p:guide orient="horz" pos="399"/>
        <p:guide pos="2880"/>
        <p:guide pos="503"/>
        <p:guide pos="7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36F297E5-62F7-48BA-B21F-A5F1F30FBD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1955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81DE0810-3526-41D5-A812-8CA6D19C4DF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5995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B505FA-9CD0-470E-B924-17D081E2EBEA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65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F352F1-BB1B-4F6E-BD26-A3D93CFF0607}" type="slidenum">
              <a:rPr lang="en-US" altLang="en-US"/>
              <a:pPr/>
              <a:t>12</a:t>
            </a:fld>
            <a:endParaRPr lang="en-US" altLang="en-US" dirty="0"/>
          </a:p>
        </p:txBody>
      </p:sp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5B26AE-BBD5-475B-B259-D91642AAC417}" type="slidenum">
              <a:rPr lang="en-US" altLang="en-US"/>
              <a:pPr/>
              <a:t>14</a:t>
            </a:fld>
            <a:endParaRPr lang="en-US" altLang="en-US" dirty="0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E448A6-E37F-4322-A9B7-2DCCC8BE28A0}" type="slidenum">
              <a:rPr lang="en-US" altLang="en-US"/>
              <a:pPr/>
              <a:t>15</a:t>
            </a:fld>
            <a:endParaRPr lang="en-US" altLang="en-US" dirty="0"/>
          </a:p>
        </p:txBody>
      </p:sp>
      <p:sp>
        <p:nvSpPr>
          <p:cNvPr id="66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311A72-7D32-40C0-B014-DF4162006BC0}" type="slidenum">
              <a:rPr lang="en-US" altLang="en-US"/>
              <a:pPr/>
              <a:t>16</a:t>
            </a:fld>
            <a:endParaRPr lang="en-US" altLang="en-US" dirty="0"/>
          </a:p>
        </p:txBody>
      </p:sp>
      <p:sp>
        <p:nvSpPr>
          <p:cNvPr id="66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96F0FA-C85A-4D74-A05E-0974A7A30F8F}" type="slidenum">
              <a:rPr lang="en-US" altLang="en-US"/>
              <a:pPr/>
              <a:t>17</a:t>
            </a:fld>
            <a:endParaRPr lang="en-US" altLang="en-US" dirty="0"/>
          </a:p>
        </p:txBody>
      </p:sp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E97CCA-91B5-448B-BC53-EC138C471679}" type="slidenum">
              <a:rPr lang="en-US" altLang="en-US"/>
              <a:pPr/>
              <a:t>18</a:t>
            </a:fld>
            <a:endParaRPr lang="en-US" altLang="en-US" dirty="0"/>
          </a:p>
        </p:txBody>
      </p:sp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8E0B89-7C67-4694-B6E1-5C2B970313E5}" type="slidenum">
              <a:rPr lang="en-US" altLang="en-US"/>
              <a:pPr/>
              <a:t>19</a:t>
            </a:fld>
            <a:endParaRPr lang="en-US" altLang="en-US" dirty="0"/>
          </a:p>
        </p:txBody>
      </p:sp>
      <p:sp>
        <p:nvSpPr>
          <p:cNvPr id="66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CEF760-7859-4F8B-AB29-F6EDA19996FC}" type="slidenum">
              <a:rPr lang="en-US" altLang="en-US"/>
              <a:pPr/>
              <a:t>20</a:t>
            </a:fld>
            <a:endParaRPr lang="en-US" altLang="en-US" dirty="0"/>
          </a:p>
        </p:txBody>
      </p:sp>
      <p:sp>
        <p:nvSpPr>
          <p:cNvPr id="66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600ADA-7BEE-4AEC-A09A-BC956F5D6FB6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5C34C0-13AA-48DF-98EA-F368E1B14FE3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25EC98-4887-4473-BE54-83D54B8294F5}" type="slidenum">
              <a:rPr lang="en-US" altLang="en-US"/>
              <a:pPr/>
              <a:t>4</a:t>
            </a:fld>
            <a:endParaRPr lang="en-US" altLang="en-US" dirty="0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38E949-4F68-4296-BCB8-EBA5C32BED59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607F12-CBEE-4435-BE12-2420DCA878D0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1B188C-4F62-49FA-B115-15F381187178}" type="slidenum">
              <a:rPr lang="en-US" altLang="en-US"/>
              <a:pPr/>
              <a:t>9</a:t>
            </a:fld>
            <a:endParaRPr lang="en-US" altLang="en-US" dirty="0"/>
          </a:p>
        </p:txBody>
      </p:sp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0715A-6272-44B6-9B56-637ADEC89E11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65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217DDE-D195-48AC-9EBE-A3B5C6DD9463}" type="slidenum">
              <a:rPr lang="en-US" altLang="en-US"/>
              <a:pPr/>
              <a:t>11</a:t>
            </a:fld>
            <a:endParaRPr lang="en-US" altLang="en-US" dirty="0"/>
          </a:p>
        </p:txBody>
      </p:sp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69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69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531852"/>
            <a:ext cx="9144000" cy="685800"/>
          </a:xfrm>
        </p:spPr>
        <p:txBody>
          <a:bodyPr/>
          <a:lstStyle>
            <a:lvl1pPr>
              <a:defRPr sz="4400">
                <a:solidFill>
                  <a:srgbClr val="00ED00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</a:p>
        </p:txBody>
      </p:sp>
      <p:sp>
        <p:nvSpPr>
          <p:cNvPr id="6369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3614527"/>
            <a:ext cx="9144000" cy="1050925"/>
          </a:xfrm>
        </p:spPr>
        <p:txBody>
          <a:bodyPr wrap="none" tIns="0" bIns="0" anchorCtr="1"/>
          <a:lstStyle>
            <a:lvl1pPr marL="0" indent="0" algn="ctr"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6418EA9-5CA4-419D-9D9E-240BE35F30A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501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B4BB2AE-1399-43BB-986C-41B01521028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6749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363538"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4677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835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26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2EC878-1682-4BCA-893B-72D37BC213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4550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DB98DE6-BE5B-4317-9435-0FEC5A99EC6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5269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5A055B9-EE6E-4A81-AEA2-E9A2C6B4232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429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91F762-881B-4198-B5CE-D6980C27825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424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4FF8E50-65AC-4E54-9748-753146ECE59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524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90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59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6359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ED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363538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362200"/>
            <a:ext cx="7315200" cy="685800"/>
          </a:xfrm>
        </p:spPr>
        <p:txBody>
          <a:bodyPr/>
          <a:lstStyle/>
          <a:p>
            <a:r>
              <a:rPr lang="en-US" altLang="en-US" dirty="0"/>
              <a:t>Chapter </a:t>
            </a:r>
            <a:r>
              <a:rPr lang="en-US" altLang="en-US" dirty="0" smtClean="0"/>
              <a:t>15</a:t>
            </a:r>
            <a:endParaRPr lang="en-US" altLang="en-US" dirty="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76600"/>
            <a:ext cx="8077200" cy="1371600"/>
          </a:xfrm>
        </p:spPr>
        <p:txBody>
          <a:bodyPr/>
          <a:lstStyle/>
          <a:p>
            <a:r>
              <a:rPr lang="en-US" altLang="en-US" dirty="0"/>
              <a:t>Injuries to the </a:t>
            </a:r>
          </a:p>
          <a:p>
            <a:r>
              <a:rPr lang="en-US" altLang="en-US" dirty="0"/>
              <a:t>Pelvis and Lower Extremities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 smtClean="0"/>
              <a:t>Knee</a:t>
            </a:r>
            <a:endParaRPr lang="en-US" altLang="en-US" dirty="0"/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6380"/>
            <a:ext cx="7772400" cy="4419600"/>
          </a:xfrm>
        </p:spPr>
        <p:txBody>
          <a:bodyPr/>
          <a:lstStyle/>
          <a:p>
            <a:r>
              <a:rPr lang="en-US" altLang="en-US" dirty="0"/>
              <a:t>Knee joint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Naturally unstable </a:t>
            </a:r>
          </a:p>
          <a:p>
            <a:pPr lvl="1"/>
            <a:r>
              <a:rPr lang="en-US" altLang="en-US" dirty="0" smtClean="0"/>
              <a:t>One of the most complicated  and commonly injured joints in the body</a:t>
            </a:r>
          </a:p>
          <a:p>
            <a:r>
              <a:rPr lang="en-US" altLang="en-US" dirty="0" smtClean="0"/>
              <a:t>Knee </a:t>
            </a:r>
            <a:r>
              <a:rPr lang="en-US" dirty="0"/>
              <a:t>consists of the patella, the inferior end of the femur, the superior ends of the tibia and fibula, and several supporting ligaments and tendons</a:t>
            </a: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8072"/>
            <a:ext cx="7772400" cy="1295400"/>
          </a:xfrm>
        </p:spPr>
        <p:txBody>
          <a:bodyPr/>
          <a:lstStyle/>
          <a:p>
            <a:r>
              <a:rPr lang="en-US" altLang="en-US" dirty="0" smtClean="0"/>
              <a:t>Assessing </a:t>
            </a:r>
            <a:r>
              <a:rPr lang="en-US" altLang="en-US" dirty="0"/>
              <a:t>Knee Injuries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6380"/>
            <a:ext cx="7772400" cy="4038600"/>
          </a:xfrm>
        </p:spPr>
        <p:txBody>
          <a:bodyPr/>
          <a:lstStyle/>
          <a:p>
            <a:r>
              <a:rPr lang="en-US" altLang="en-US" dirty="0" smtClean="0"/>
              <a:t>Range-of-Motion Evaluations</a:t>
            </a:r>
            <a:endParaRPr lang="en-US" altLang="en-US" dirty="0"/>
          </a:p>
          <a:p>
            <a:pPr lvl="1"/>
            <a:r>
              <a:rPr lang="en-US" altLang="en-US" dirty="0"/>
              <a:t>Knee extension</a:t>
            </a:r>
          </a:p>
          <a:p>
            <a:pPr lvl="1"/>
            <a:r>
              <a:rPr lang="en-US" altLang="en-US" dirty="0"/>
              <a:t>Knee flexion</a:t>
            </a:r>
          </a:p>
          <a:p>
            <a:r>
              <a:rPr lang="en-US" altLang="en-US" dirty="0" smtClean="0"/>
              <a:t>Manual Muscle Tests for the Knee</a:t>
            </a:r>
          </a:p>
          <a:p>
            <a:pPr lvl="1"/>
            <a:r>
              <a:rPr lang="en-US" altLang="en-US" dirty="0" smtClean="0"/>
              <a:t>Extension </a:t>
            </a:r>
            <a:r>
              <a:rPr lang="en-US" altLang="en-US" dirty="0"/>
              <a:t>strength test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Flexion </a:t>
            </a:r>
            <a:r>
              <a:rPr lang="en-US" altLang="en-US" dirty="0"/>
              <a:t>strength </a:t>
            </a:r>
            <a:r>
              <a:rPr lang="en-US" altLang="en-US" dirty="0" smtClean="0"/>
              <a:t>test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7308"/>
            <a:ext cx="7772400" cy="1295400"/>
          </a:xfrm>
        </p:spPr>
        <p:txBody>
          <a:bodyPr/>
          <a:lstStyle/>
          <a:p>
            <a:r>
              <a:rPr lang="en-US" altLang="en-US" sz="3800" dirty="0"/>
              <a:t>Injuries to the </a:t>
            </a:r>
            <a:r>
              <a:rPr lang="en-US" altLang="en-US" sz="3800" dirty="0" smtClean="0"/>
              <a:t>Knee </a:t>
            </a:r>
            <a:r>
              <a:rPr lang="en-US" altLang="en-US" sz="3800" dirty="0"/>
              <a:t>and Lower Leg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4186"/>
            <a:ext cx="7772400" cy="4038600"/>
          </a:xfrm>
        </p:spPr>
        <p:txBody>
          <a:bodyPr/>
          <a:lstStyle/>
          <a:p>
            <a:r>
              <a:rPr lang="en-US" altLang="en-US" dirty="0" smtClean="0"/>
              <a:t>Fractures</a:t>
            </a:r>
          </a:p>
          <a:p>
            <a:r>
              <a:rPr lang="en-US" altLang="en-US" dirty="0" smtClean="0"/>
              <a:t>Dislocations </a:t>
            </a:r>
            <a:r>
              <a:rPr lang="en-US" altLang="en-US" dirty="0"/>
              <a:t>and </a:t>
            </a:r>
            <a:r>
              <a:rPr lang="en-US" altLang="en-US" dirty="0" smtClean="0"/>
              <a:t>subluxations</a:t>
            </a:r>
          </a:p>
          <a:p>
            <a:pPr lvl="1"/>
            <a:r>
              <a:rPr lang="en-US" altLang="en-US" dirty="0" smtClean="0"/>
              <a:t>Apprehension test for the patella</a:t>
            </a:r>
          </a:p>
          <a:p>
            <a:r>
              <a:rPr lang="en-US" altLang="en-US" dirty="0" smtClean="0"/>
              <a:t>Contusions</a:t>
            </a:r>
            <a:r>
              <a:rPr lang="en-US" altLang="en-US" dirty="0"/>
              <a:t>	</a:t>
            </a:r>
            <a:endParaRPr lang="en-US" altLang="en-US" dirty="0" smtClean="0"/>
          </a:p>
          <a:p>
            <a:r>
              <a:rPr lang="en-US" altLang="en-US" dirty="0" smtClean="0"/>
              <a:t>Sprains</a:t>
            </a:r>
          </a:p>
          <a:p>
            <a:pPr lvl="1"/>
            <a:r>
              <a:rPr lang="en-US" altLang="en-US" dirty="0" smtClean="0"/>
              <a:t>Vagus stress test</a:t>
            </a:r>
          </a:p>
          <a:p>
            <a:pPr lvl="1"/>
            <a:r>
              <a:rPr lang="en-US" altLang="en-US" dirty="0" smtClean="0"/>
              <a:t>Varus stress test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5920"/>
            <a:ext cx="7772400" cy="4114800"/>
          </a:xfrm>
        </p:spPr>
        <p:txBody>
          <a:bodyPr/>
          <a:lstStyle/>
          <a:p>
            <a:r>
              <a:rPr lang="en-US" dirty="0" smtClean="0"/>
              <a:t>Sprains, continued</a:t>
            </a:r>
          </a:p>
          <a:p>
            <a:pPr lvl="1"/>
            <a:r>
              <a:rPr lang="en-US" dirty="0" smtClean="0"/>
              <a:t>Anterior draw test</a:t>
            </a:r>
          </a:p>
          <a:p>
            <a:pPr lvl="1"/>
            <a:r>
              <a:rPr lang="en-US" dirty="0" smtClean="0"/>
              <a:t>Posterior draw test</a:t>
            </a:r>
          </a:p>
          <a:p>
            <a:pPr lvl="1"/>
            <a:r>
              <a:rPr lang="en-US" dirty="0" smtClean="0"/>
              <a:t>Lachman test</a:t>
            </a:r>
          </a:p>
          <a:p>
            <a:pPr lvl="1"/>
            <a:r>
              <a:rPr lang="en-US" dirty="0" smtClean="0"/>
              <a:t>Pivot shift test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7308"/>
            <a:ext cx="7772400" cy="1295400"/>
          </a:xfrm>
        </p:spPr>
        <p:txBody>
          <a:bodyPr/>
          <a:lstStyle/>
          <a:p>
            <a:r>
              <a:rPr lang="en-US" altLang="en-US" sz="3800" dirty="0"/>
              <a:t>Injuries to the </a:t>
            </a:r>
            <a:r>
              <a:rPr lang="en-US" altLang="en-US" sz="3800" dirty="0" smtClean="0"/>
              <a:t>Knee </a:t>
            </a:r>
            <a:r>
              <a:rPr lang="en-US" altLang="en-US" sz="3800" dirty="0"/>
              <a:t>and Lower Leg</a:t>
            </a:r>
          </a:p>
        </p:txBody>
      </p:sp>
    </p:spTree>
    <p:extLst>
      <p:ext uri="{BB962C8B-B14F-4D97-AF65-F5344CB8AC3E}">
        <p14:creationId xmlns:p14="http://schemas.microsoft.com/office/powerpoint/2010/main" val="306413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0690"/>
            <a:ext cx="77724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000" dirty="0" smtClean="0"/>
              <a:t>Strains</a:t>
            </a:r>
          </a:p>
          <a:p>
            <a:pPr>
              <a:lnSpc>
                <a:spcPct val="90000"/>
              </a:lnSpc>
            </a:pPr>
            <a:r>
              <a:rPr lang="en-US" altLang="en-US" sz="3000" dirty="0" smtClean="0"/>
              <a:t>Tendon ruptures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 smtClean="0"/>
              <a:t>Patellar tendon rupture test</a:t>
            </a:r>
          </a:p>
          <a:p>
            <a:pPr>
              <a:lnSpc>
                <a:spcPct val="90000"/>
              </a:lnSpc>
            </a:pPr>
            <a:r>
              <a:rPr lang="en-US" altLang="en-US" sz="3000" dirty="0" smtClean="0"/>
              <a:t>Tears of the meniscus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 smtClean="0"/>
              <a:t>McMurray test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 smtClean="0"/>
              <a:t>Apley compression test</a:t>
            </a:r>
          </a:p>
          <a:p>
            <a:pPr>
              <a:lnSpc>
                <a:spcPct val="90000"/>
              </a:lnSpc>
            </a:pPr>
            <a:r>
              <a:rPr lang="en-US" altLang="en-US" sz="3000" dirty="0" smtClean="0"/>
              <a:t>Tendonitis</a:t>
            </a:r>
          </a:p>
          <a:p>
            <a:pPr>
              <a:lnSpc>
                <a:spcPct val="90000"/>
              </a:lnSpc>
            </a:pPr>
            <a:r>
              <a:rPr lang="en-US" altLang="en-US" sz="3000" dirty="0" smtClean="0"/>
              <a:t>Inflammation of the Patellar Fat </a:t>
            </a:r>
            <a:r>
              <a:rPr lang="en-US" altLang="en-US" sz="3000" dirty="0" err="1" smtClean="0"/>
              <a:t>Padv</a:t>
            </a:r>
            <a:endParaRPr lang="en-US" alt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7308"/>
            <a:ext cx="7772400" cy="1295400"/>
          </a:xfrm>
        </p:spPr>
        <p:txBody>
          <a:bodyPr/>
          <a:lstStyle/>
          <a:p>
            <a:r>
              <a:rPr lang="en-US" altLang="en-US" sz="3800" dirty="0"/>
              <a:t>Injuries to the </a:t>
            </a:r>
            <a:r>
              <a:rPr lang="en-US" altLang="en-US" sz="3800" dirty="0" smtClean="0"/>
              <a:t>Knee </a:t>
            </a:r>
            <a:r>
              <a:rPr lang="en-US" altLang="en-US" sz="3800" dirty="0"/>
              <a:t>and Lower Leg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5920"/>
            <a:ext cx="7772400" cy="4038600"/>
          </a:xfrm>
        </p:spPr>
        <p:txBody>
          <a:bodyPr/>
          <a:lstStyle/>
          <a:p>
            <a:r>
              <a:rPr lang="en-US" altLang="en-US" dirty="0"/>
              <a:t>Bursitis</a:t>
            </a:r>
          </a:p>
          <a:p>
            <a:r>
              <a:rPr lang="en-US" altLang="en-US" dirty="0"/>
              <a:t>Osgood-Schlatter </a:t>
            </a:r>
            <a:r>
              <a:rPr lang="en-US" altLang="en-US" dirty="0" smtClean="0"/>
              <a:t>disease</a:t>
            </a:r>
            <a:endParaRPr lang="en-US" altLang="en-US" dirty="0"/>
          </a:p>
          <a:p>
            <a:r>
              <a:rPr lang="en-US" altLang="en-US" dirty="0"/>
              <a:t>Chondromalacia </a:t>
            </a:r>
            <a:r>
              <a:rPr lang="en-US" altLang="en-US" dirty="0" smtClean="0"/>
              <a:t>patella </a:t>
            </a:r>
            <a:r>
              <a:rPr lang="en-US" altLang="en-US" dirty="0"/>
              <a:t>(CMP)</a:t>
            </a:r>
          </a:p>
          <a:p>
            <a:pPr lvl="1"/>
            <a:r>
              <a:rPr lang="en-US" altLang="en-US" dirty="0"/>
              <a:t>Patella grind test</a:t>
            </a:r>
          </a:p>
          <a:p>
            <a:r>
              <a:rPr lang="en-US" altLang="en-US" dirty="0"/>
              <a:t>Shin </a:t>
            </a:r>
            <a:r>
              <a:rPr lang="en-US" altLang="en-US" dirty="0" smtClean="0"/>
              <a:t>splints (medial tibial stress syndrome [MTSS])</a:t>
            </a:r>
            <a:r>
              <a:rPr lang="en-US" altLang="en-US" dirty="0"/>
              <a:t>			</a:t>
            </a:r>
          </a:p>
          <a:p>
            <a:r>
              <a:rPr lang="en-US" altLang="en-US" dirty="0"/>
              <a:t>Anterior compartment syndrome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7308"/>
            <a:ext cx="7772400" cy="1295400"/>
          </a:xfrm>
        </p:spPr>
        <p:txBody>
          <a:bodyPr/>
          <a:lstStyle/>
          <a:p>
            <a:r>
              <a:rPr lang="en-US" altLang="en-US" sz="3800" dirty="0"/>
              <a:t>Injuries to the </a:t>
            </a:r>
            <a:r>
              <a:rPr lang="en-US" altLang="en-US" sz="3800" dirty="0" smtClean="0"/>
              <a:t>Knee </a:t>
            </a:r>
            <a:r>
              <a:rPr lang="en-US" altLang="en-US" sz="3800" dirty="0"/>
              <a:t>and Lower Leg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 smtClean="0"/>
              <a:t>Ankle and Foot</a:t>
            </a:r>
            <a:endParaRPr lang="en-US" altLang="en-US" dirty="0"/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8692"/>
            <a:ext cx="7772400" cy="4343400"/>
          </a:xfrm>
        </p:spPr>
        <p:txBody>
          <a:bodyPr/>
          <a:lstStyle/>
          <a:p>
            <a:r>
              <a:rPr lang="en-US" altLang="en-US" dirty="0" smtClean="0"/>
              <a:t>The ankle, or tarsus is composed </a:t>
            </a:r>
            <a:r>
              <a:rPr lang="en-US" altLang="en-US" dirty="0"/>
              <a:t>of seven tarsal bones and joins the lower leg to the </a:t>
            </a:r>
            <a:r>
              <a:rPr lang="en-US" altLang="en-US" dirty="0" smtClean="0"/>
              <a:t>foot. </a:t>
            </a:r>
          </a:p>
          <a:p>
            <a:r>
              <a:rPr lang="en-US" dirty="0">
                <a:latin typeface="+mn-lt"/>
                <a:ea typeface="+mn-ea"/>
                <a:cs typeface="+mn-cs"/>
              </a:rPr>
              <a:t>The foot consists of the tarsus, metatarsus (instep), and phalanges (toes</a:t>
            </a:r>
            <a:r>
              <a:rPr lang="en-US" dirty="0" smtClean="0"/>
              <a:t>). </a:t>
            </a: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8856"/>
            <a:ext cx="7848600" cy="1143000"/>
          </a:xfrm>
        </p:spPr>
        <p:txBody>
          <a:bodyPr/>
          <a:lstStyle/>
          <a:p>
            <a:r>
              <a:rPr lang="en-US" altLang="en-US" sz="3800" dirty="0"/>
              <a:t>Assessing </a:t>
            </a:r>
            <a:r>
              <a:rPr lang="en-US" altLang="en-US" sz="3800" dirty="0" smtClean="0"/>
              <a:t>Ankle </a:t>
            </a:r>
            <a:r>
              <a:rPr lang="en-US" altLang="en-US" sz="3800" dirty="0"/>
              <a:t>and Foot Injuries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5920"/>
            <a:ext cx="7772400" cy="3810000"/>
          </a:xfrm>
        </p:spPr>
        <p:txBody>
          <a:bodyPr/>
          <a:lstStyle/>
          <a:p>
            <a:r>
              <a:rPr lang="en-US" altLang="en-US" dirty="0" smtClean="0"/>
              <a:t>Range-of-Motion Evaluations</a:t>
            </a:r>
            <a:endParaRPr lang="en-US" altLang="en-US" dirty="0"/>
          </a:p>
          <a:p>
            <a:pPr lvl="1"/>
            <a:r>
              <a:rPr lang="en-US" altLang="en-US" dirty="0"/>
              <a:t>Ankle inversion</a:t>
            </a:r>
          </a:p>
          <a:p>
            <a:pPr lvl="1"/>
            <a:r>
              <a:rPr lang="en-US" altLang="en-US" dirty="0"/>
              <a:t>Ankle eversion</a:t>
            </a:r>
          </a:p>
          <a:p>
            <a:pPr lvl="1"/>
            <a:r>
              <a:rPr lang="en-US" altLang="en-US" dirty="0"/>
              <a:t>Plantar flexion of the ankle</a:t>
            </a:r>
          </a:p>
          <a:p>
            <a:pPr lvl="1"/>
            <a:r>
              <a:rPr lang="en-US" altLang="en-US" dirty="0"/>
              <a:t>Dorsiflexion of the ankle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5920"/>
            <a:ext cx="7772400" cy="3810000"/>
          </a:xfrm>
        </p:spPr>
        <p:txBody>
          <a:bodyPr/>
          <a:lstStyle/>
          <a:p>
            <a:r>
              <a:rPr lang="en-US" altLang="en-US" dirty="0" smtClean="0"/>
              <a:t>Manual Muscle Tests for the Ankle/Foot</a:t>
            </a:r>
          </a:p>
          <a:p>
            <a:pPr lvl="1"/>
            <a:r>
              <a:rPr lang="en-US" altLang="en-US" dirty="0" smtClean="0"/>
              <a:t>Plantar flexion strength test for the ankle</a:t>
            </a:r>
          </a:p>
          <a:p>
            <a:pPr lvl="1"/>
            <a:r>
              <a:rPr lang="en-US" altLang="en-US" dirty="0" smtClean="0"/>
              <a:t>Dorsiflexion strength test for the ankle</a:t>
            </a:r>
          </a:p>
          <a:p>
            <a:pPr lvl="1"/>
            <a:r>
              <a:rPr lang="en-US" altLang="en-US" dirty="0" smtClean="0"/>
              <a:t>Inversion </a:t>
            </a:r>
            <a:r>
              <a:rPr lang="en-US" altLang="en-US" dirty="0"/>
              <a:t>strength test for the ankle</a:t>
            </a:r>
          </a:p>
          <a:p>
            <a:pPr lvl="1"/>
            <a:r>
              <a:rPr lang="en-US" altLang="en-US" dirty="0"/>
              <a:t>Eversion strength test for the </a:t>
            </a:r>
            <a:r>
              <a:rPr lang="en-US" altLang="en-US" dirty="0" smtClean="0"/>
              <a:t>ankle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8856"/>
            <a:ext cx="7848600" cy="1143000"/>
          </a:xfrm>
        </p:spPr>
        <p:txBody>
          <a:bodyPr/>
          <a:lstStyle/>
          <a:p>
            <a:r>
              <a:rPr lang="en-US" altLang="en-US" sz="3800" dirty="0"/>
              <a:t>Assessing </a:t>
            </a:r>
            <a:r>
              <a:rPr lang="en-US" altLang="en-US" sz="3800" dirty="0" smtClean="0"/>
              <a:t>Ankle </a:t>
            </a:r>
            <a:r>
              <a:rPr lang="en-US" altLang="en-US" sz="3800" dirty="0"/>
              <a:t>and Foot Injuries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7308"/>
            <a:ext cx="7772400" cy="914400"/>
          </a:xfrm>
        </p:spPr>
        <p:txBody>
          <a:bodyPr/>
          <a:lstStyle/>
          <a:p>
            <a:r>
              <a:rPr lang="en-US" altLang="en-US" dirty="0"/>
              <a:t>Injuries to the Ankle and Foot</a:t>
            </a:r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6380"/>
            <a:ext cx="7772400" cy="4343400"/>
          </a:xfrm>
        </p:spPr>
        <p:txBody>
          <a:bodyPr/>
          <a:lstStyle/>
          <a:p>
            <a:r>
              <a:rPr lang="en-US" altLang="en-US" dirty="0"/>
              <a:t>Fractures</a:t>
            </a:r>
          </a:p>
          <a:p>
            <a:r>
              <a:rPr lang="en-US" altLang="en-US" dirty="0"/>
              <a:t>Dislocations and subluxations</a:t>
            </a:r>
          </a:p>
          <a:p>
            <a:r>
              <a:rPr lang="en-US" altLang="en-US" dirty="0"/>
              <a:t>Contusions</a:t>
            </a:r>
          </a:p>
          <a:p>
            <a:r>
              <a:rPr lang="en-US" altLang="en-US" dirty="0"/>
              <a:t>Sprains</a:t>
            </a:r>
          </a:p>
          <a:p>
            <a:pPr lvl="1"/>
            <a:r>
              <a:rPr lang="en-US" altLang="en-US" dirty="0"/>
              <a:t>Talar tilt test</a:t>
            </a:r>
          </a:p>
          <a:p>
            <a:pPr lvl="1"/>
            <a:r>
              <a:rPr lang="en-US" altLang="en-US" dirty="0"/>
              <a:t>Anterior drawer test for the ankle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/>
              <a:t>The Pelvis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6380"/>
            <a:ext cx="7772400" cy="4267200"/>
          </a:xfrm>
        </p:spPr>
        <p:txBody>
          <a:bodyPr/>
          <a:lstStyle/>
          <a:p>
            <a:r>
              <a:rPr lang="en-US" altLang="en-US" dirty="0"/>
              <a:t>Pelvic region</a:t>
            </a:r>
          </a:p>
          <a:p>
            <a:pPr lvl="1"/>
            <a:r>
              <a:rPr lang="en-US" altLang="en-US" dirty="0" smtClean="0"/>
              <a:t>Constitutes the </a:t>
            </a:r>
            <a:r>
              <a:rPr lang="en-US" altLang="en-US" dirty="0"/>
              <a:t>inferior portion of the trunk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Provides support to vertebral column</a:t>
            </a:r>
            <a:endParaRPr lang="en-US" altLang="en-US" dirty="0"/>
          </a:p>
          <a:p>
            <a:r>
              <a:rPr lang="en-US" altLang="en-US" dirty="0"/>
              <a:t>Primary muscles of the pelvis </a:t>
            </a:r>
          </a:p>
          <a:p>
            <a:pPr lvl="1"/>
            <a:r>
              <a:rPr lang="en-US" altLang="en-US" dirty="0"/>
              <a:t>Affect movement of thigh at hip joint </a:t>
            </a:r>
          </a:p>
          <a:p>
            <a:pPr lvl="1"/>
            <a:r>
              <a:rPr lang="en-US" altLang="en-US" dirty="0"/>
              <a:t>Attached to the femur and pelvic bones</a:t>
            </a:r>
          </a:p>
          <a:p>
            <a:pPr lvl="1"/>
            <a:r>
              <a:rPr lang="en-US" altLang="en-US" dirty="0"/>
              <a:t>Contribute to muscular movement by creating pressure on muscle surface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1143000"/>
          </a:xfrm>
        </p:spPr>
        <p:txBody>
          <a:bodyPr/>
          <a:lstStyle/>
          <a:p>
            <a:r>
              <a:rPr lang="en-US" altLang="en-US" dirty="0"/>
              <a:t>Injuries to the Ankle and Foot</a:t>
            </a:r>
          </a:p>
        </p:txBody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4852"/>
            <a:ext cx="7772400" cy="4495800"/>
          </a:xfrm>
        </p:spPr>
        <p:txBody>
          <a:bodyPr/>
          <a:lstStyle/>
          <a:p>
            <a:r>
              <a:rPr lang="en-US" altLang="en-US" sz="3000" dirty="0"/>
              <a:t>Tendon ruptures</a:t>
            </a:r>
          </a:p>
          <a:p>
            <a:pPr lvl="1"/>
            <a:r>
              <a:rPr lang="en-US" altLang="en-US" sz="2600" dirty="0"/>
              <a:t>Thompson test</a:t>
            </a:r>
          </a:p>
          <a:p>
            <a:r>
              <a:rPr lang="en-US" altLang="en-US" sz="3000" dirty="0"/>
              <a:t>Tendonitis</a:t>
            </a:r>
          </a:p>
          <a:p>
            <a:r>
              <a:rPr lang="en-US" altLang="en-US" sz="3000" dirty="0"/>
              <a:t>Bursitis and synovitis</a:t>
            </a:r>
          </a:p>
          <a:p>
            <a:r>
              <a:rPr lang="en-US" altLang="en-US" sz="3000" dirty="0"/>
              <a:t>Ingrown </a:t>
            </a:r>
            <a:r>
              <a:rPr lang="en-US" altLang="en-US" sz="3000" dirty="0" smtClean="0"/>
              <a:t>toenail</a:t>
            </a:r>
          </a:p>
          <a:p>
            <a:r>
              <a:rPr lang="en-US" altLang="en-US" sz="3000" dirty="0" smtClean="0"/>
              <a:t>Turf toe</a:t>
            </a:r>
            <a:endParaRPr lang="en-US" altLang="en-US" sz="3000" dirty="0"/>
          </a:p>
          <a:p>
            <a:r>
              <a:rPr lang="en-US" altLang="en-US" sz="3000" dirty="0"/>
              <a:t>Athlete’s foot</a:t>
            </a:r>
          </a:p>
          <a:p>
            <a:r>
              <a:rPr lang="en-US" altLang="en-US" sz="3000" dirty="0"/>
              <a:t>Plantar fasciitis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Injuries to the Pelvic Region</a:t>
            </a:r>
            <a:endParaRPr lang="en-US" altLang="en-US" dirty="0"/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6380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Fractures</a:t>
            </a:r>
          </a:p>
          <a:p>
            <a:r>
              <a:rPr lang="en-US" altLang="en-US" dirty="0" smtClean="0"/>
              <a:t>Strains</a:t>
            </a:r>
          </a:p>
          <a:p>
            <a:r>
              <a:rPr lang="en-US" altLang="en-US" dirty="0" smtClean="0"/>
              <a:t>Contusions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762000"/>
          </a:xfrm>
        </p:spPr>
        <p:txBody>
          <a:bodyPr/>
          <a:lstStyle/>
          <a:p>
            <a:r>
              <a:rPr lang="en-US" altLang="en-US" dirty="0"/>
              <a:t>The Hip and Thigh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6380"/>
            <a:ext cx="7772400" cy="4114800"/>
          </a:xfrm>
        </p:spPr>
        <p:txBody>
          <a:bodyPr/>
          <a:lstStyle/>
          <a:p>
            <a:r>
              <a:rPr lang="en-US" altLang="en-US" dirty="0"/>
              <a:t>Each lower </a:t>
            </a:r>
            <a:r>
              <a:rPr lang="en-US" altLang="en-US" dirty="0" smtClean="0"/>
              <a:t>extremity consists of a:</a:t>
            </a:r>
            <a:endParaRPr lang="en-US" altLang="en-US" dirty="0"/>
          </a:p>
          <a:p>
            <a:pPr lvl="1"/>
            <a:r>
              <a:rPr lang="en-US" altLang="en-US" dirty="0"/>
              <a:t>Hip, thigh, knee, lower leg, ankle, and foot</a:t>
            </a:r>
          </a:p>
          <a:p>
            <a:r>
              <a:rPr lang="en-US" altLang="en-US" dirty="0"/>
              <a:t>The hip is a ball and socket </a:t>
            </a:r>
            <a:r>
              <a:rPr lang="en-US" altLang="en-US" dirty="0" smtClean="0"/>
              <a:t>joint.</a:t>
            </a:r>
          </a:p>
          <a:p>
            <a:pPr lvl="1"/>
            <a:r>
              <a:rPr lang="en-US" altLang="en-US" dirty="0" smtClean="0"/>
              <a:t>Held together by connective tissues</a:t>
            </a:r>
          </a:p>
          <a:p>
            <a:r>
              <a:rPr lang="en-US" dirty="0" smtClean="0">
                <a:latin typeface="+mn-lt"/>
                <a:ea typeface="+mn-ea"/>
                <a:cs typeface="+mn-cs"/>
              </a:rPr>
              <a:t>The femur is held in the acetabulum by ligaments, tendons, and muscles.</a:t>
            </a:r>
          </a:p>
          <a:p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762000"/>
          </a:xfrm>
        </p:spPr>
        <p:txBody>
          <a:bodyPr/>
          <a:lstStyle/>
          <a:p>
            <a:r>
              <a:rPr lang="en-US" altLang="en-US" dirty="0"/>
              <a:t>The Hip and Thigh</a:t>
            </a:r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6380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This </a:t>
            </a:r>
            <a:r>
              <a:rPr lang="en-US" dirty="0">
                <a:latin typeface="+mn-lt"/>
                <a:ea typeface="+mn-ea"/>
                <a:cs typeface="+mn-cs"/>
              </a:rPr>
              <a:t>joint allows abduction, adduction, flexion, extension, medial rotation, lateral rotation, and circumduction of the femur.</a:t>
            </a:r>
          </a:p>
          <a:p>
            <a:r>
              <a:rPr lang="en-US" altLang="en-US" dirty="0" smtClean="0"/>
              <a:t>The </a:t>
            </a:r>
            <a:r>
              <a:rPr lang="en-US" altLang="en-US" dirty="0"/>
              <a:t>femur extends from the hip to the </a:t>
            </a:r>
            <a:r>
              <a:rPr lang="en-US" altLang="en-US" dirty="0" smtClean="0"/>
              <a:t>knee.</a:t>
            </a:r>
          </a:p>
          <a:p>
            <a:pPr lvl="1"/>
            <a:r>
              <a:rPr lang="en-US" altLang="en-US" dirty="0" smtClean="0"/>
              <a:t>Provides skeletal structure of the thigh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7308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Assessing </a:t>
            </a:r>
            <a:r>
              <a:rPr lang="en-US" altLang="en-US" dirty="0"/>
              <a:t>Hip Injuries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6380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Range-of-Motion (ROM) Evaluations</a:t>
            </a:r>
            <a:endParaRPr lang="en-US" altLang="en-US" dirty="0"/>
          </a:p>
          <a:p>
            <a:pPr lvl="1"/>
            <a:r>
              <a:rPr lang="en-US" altLang="en-US" dirty="0" smtClean="0"/>
              <a:t>General range of motion</a:t>
            </a:r>
            <a:endParaRPr lang="en-US" altLang="en-US" dirty="0"/>
          </a:p>
          <a:p>
            <a:pPr lvl="1"/>
            <a:r>
              <a:rPr lang="en-US" altLang="en-US" dirty="0"/>
              <a:t>Hamstring flexibility</a:t>
            </a:r>
          </a:p>
          <a:p>
            <a:pPr lvl="1"/>
            <a:r>
              <a:rPr lang="en-US" altLang="en-US" dirty="0"/>
              <a:t>Hip flexor flexibility (Thomas test)</a:t>
            </a:r>
          </a:p>
          <a:p>
            <a:pPr lvl="1"/>
            <a:r>
              <a:rPr lang="en-US" altLang="en-US" dirty="0"/>
              <a:t>Internal and external rotation of the </a:t>
            </a:r>
            <a:r>
              <a:rPr lang="en-US" altLang="en-US" dirty="0" smtClean="0"/>
              <a:t>hip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7308"/>
            <a:ext cx="7772400" cy="914400"/>
          </a:xfrm>
        </p:spPr>
        <p:txBody>
          <a:bodyPr/>
          <a:lstStyle/>
          <a:p>
            <a:r>
              <a:rPr lang="en-US" dirty="0" smtClean="0"/>
              <a:t>Assessing Hip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6380"/>
            <a:ext cx="7772400" cy="4114800"/>
          </a:xfrm>
        </p:spPr>
        <p:txBody>
          <a:bodyPr/>
          <a:lstStyle/>
          <a:p>
            <a:r>
              <a:rPr lang="en-US" dirty="0" smtClean="0"/>
              <a:t>Manual Muscle Tests for the Hip	</a:t>
            </a:r>
          </a:p>
          <a:p>
            <a:pPr lvl="1"/>
            <a:r>
              <a:rPr lang="en-US" dirty="0" smtClean="0"/>
              <a:t>Abduction strength test</a:t>
            </a:r>
          </a:p>
          <a:p>
            <a:pPr lvl="1"/>
            <a:r>
              <a:rPr lang="en-US" dirty="0" smtClean="0"/>
              <a:t>Adduction strength test</a:t>
            </a:r>
          </a:p>
          <a:p>
            <a:pPr lvl="1"/>
            <a:r>
              <a:rPr lang="en-US" dirty="0" smtClean="0"/>
              <a:t>Extension strength test</a:t>
            </a:r>
          </a:p>
          <a:p>
            <a:pPr marL="1090613" lvl="2" indent="-333375"/>
            <a:r>
              <a:rPr lang="en-US" dirty="0" smtClean="0"/>
              <a:t>Gluteals and hamstrings</a:t>
            </a:r>
          </a:p>
          <a:p>
            <a:pPr marL="1090613" lvl="2" indent="-333375"/>
            <a:r>
              <a:rPr lang="en-US" dirty="0" smtClean="0"/>
              <a:t>Quadriceps</a:t>
            </a:r>
          </a:p>
          <a:p>
            <a:pPr lvl="1"/>
            <a:r>
              <a:rPr lang="en-US" dirty="0" smtClean="0"/>
              <a:t>Flexion strength test</a:t>
            </a:r>
          </a:p>
          <a:p>
            <a:pPr lvl="1"/>
            <a:r>
              <a:rPr lang="en-US" dirty="0" smtClean="0"/>
              <a:t>Internal rotation strength test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519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dirty="0" smtClean="0"/>
              <a:t>Assessing Hip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6380"/>
            <a:ext cx="7772400" cy="4114800"/>
          </a:xfrm>
        </p:spPr>
        <p:txBody>
          <a:bodyPr/>
          <a:lstStyle/>
          <a:p>
            <a:r>
              <a:rPr lang="en-US" dirty="0" smtClean="0"/>
              <a:t>Manual Muscle Tests for the Hip	</a:t>
            </a:r>
          </a:p>
          <a:p>
            <a:pPr lvl="1"/>
            <a:r>
              <a:rPr lang="en-US" dirty="0" smtClean="0"/>
              <a:t>External rotation strength test</a:t>
            </a:r>
          </a:p>
          <a:p>
            <a:pPr lvl="1"/>
            <a:r>
              <a:rPr lang="en-US" dirty="0" smtClean="0"/>
              <a:t>Trendelenburg test</a:t>
            </a:r>
          </a:p>
          <a:p>
            <a:pPr lvl="1"/>
            <a:r>
              <a:rPr lang="en-US" dirty="0" smtClean="0"/>
              <a:t>Ober’s test</a:t>
            </a:r>
          </a:p>
          <a:p>
            <a:pPr lvl="1"/>
            <a:r>
              <a:rPr lang="en-US" dirty="0" smtClean="0"/>
              <a:t>Patrick’s or Faber test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076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/>
              <a:t>Injuries to the Hip and Thigh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6380"/>
            <a:ext cx="7772400" cy="4267200"/>
          </a:xfrm>
        </p:spPr>
        <p:txBody>
          <a:bodyPr/>
          <a:lstStyle/>
          <a:p>
            <a:r>
              <a:rPr lang="en-US" altLang="en-US" dirty="0" smtClean="0"/>
              <a:t>Osteitis Pubis</a:t>
            </a:r>
          </a:p>
          <a:p>
            <a:r>
              <a:rPr lang="en-US" altLang="en-US" dirty="0" smtClean="0"/>
              <a:t>Fractures</a:t>
            </a:r>
            <a:endParaRPr lang="en-US" altLang="en-US" dirty="0"/>
          </a:p>
          <a:p>
            <a:r>
              <a:rPr lang="en-US" altLang="en-US" dirty="0"/>
              <a:t>Dislocations and subluxations</a:t>
            </a:r>
          </a:p>
          <a:p>
            <a:r>
              <a:rPr lang="en-US" altLang="en-US" dirty="0"/>
              <a:t>Contusions</a:t>
            </a:r>
          </a:p>
          <a:p>
            <a:r>
              <a:rPr lang="en-US" altLang="en-US" dirty="0"/>
              <a:t>Sprains</a:t>
            </a:r>
          </a:p>
          <a:p>
            <a:r>
              <a:rPr lang="en-US" altLang="en-US" dirty="0"/>
              <a:t>Strains</a:t>
            </a:r>
          </a:p>
          <a:p>
            <a:r>
              <a:rPr lang="en-US" altLang="en-US" dirty="0"/>
              <a:t>Bursitis and synovitis</a:t>
            </a:r>
          </a:p>
          <a:p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ver PPT Template">
  <a:themeElements>
    <a:clrScheme name="Clover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over PP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Clover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C:\Jane's Stuff\SLM\Clover\Transfer\Clover PPT Template.ppt</Template>
  <TotalTime>8142</TotalTime>
  <Words>560</Words>
  <Application>Microsoft Office PowerPoint</Application>
  <PresentationFormat>On-screen Show (4:3)</PresentationFormat>
  <Paragraphs>163</Paragraphs>
  <Slides>20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Clover PPT Template</vt:lpstr>
      <vt:lpstr>Chapter 15</vt:lpstr>
      <vt:lpstr>The Pelvis</vt:lpstr>
      <vt:lpstr>Injuries to the Pelvic Region</vt:lpstr>
      <vt:lpstr>The Hip and Thigh</vt:lpstr>
      <vt:lpstr>The Hip and Thigh</vt:lpstr>
      <vt:lpstr>Assessing Hip Injuries</vt:lpstr>
      <vt:lpstr>Assessing Hip Injuries</vt:lpstr>
      <vt:lpstr>Assessing Hip Injuries</vt:lpstr>
      <vt:lpstr>Injuries to the Hip and Thigh</vt:lpstr>
      <vt:lpstr>The Knee</vt:lpstr>
      <vt:lpstr>Assessing Knee Injuries</vt:lpstr>
      <vt:lpstr>Injuries to the Knee and Lower Leg</vt:lpstr>
      <vt:lpstr>Injuries to the Knee and Lower Leg</vt:lpstr>
      <vt:lpstr>Injuries to the Knee and Lower Leg</vt:lpstr>
      <vt:lpstr>Injuries to the Knee and Lower Leg</vt:lpstr>
      <vt:lpstr>The Ankle and Foot</vt:lpstr>
      <vt:lpstr>Assessing Ankle and Foot Injuries</vt:lpstr>
      <vt:lpstr>Assessing Ankle and Foot Injuries</vt:lpstr>
      <vt:lpstr>Injuries to the Ankle and Foot</vt:lpstr>
      <vt:lpstr>Injuries to the Ankle and Foot</vt:lpstr>
    </vt:vector>
  </TitlesOfParts>
  <Company>Delmar Thomson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Delmar User</dc:creator>
  <cp:lastModifiedBy>Gangadharan Karunakaran</cp:lastModifiedBy>
  <cp:revision>118</cp:revision>
  <dcterms:created xsi:type="dcterms:W3CDTF">2002-12-18T20:40:50Z</dcterms:created>
  <dcterms:modified xsi:type="dcterms:W3CDTF">2015-03-27T12:55:17Z</dcterms:modified>
</cp:coreProperties>
</file>